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olors21.xml" ContentType="application/vnd.ms-office.chartcolorstyl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style18.xml" ContentType="application/vnd.ms-office.chartstyle+xml"/>
  <Override PartName="/ppt/charts/chart13.xml" ContentType="application/vnd.openxmlformats-officedocument.drawingml.chart+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colors12.xml" ContentType="application/vnd.ms-office.chartcolorstyle+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hartEx1.xml" ContentType="application/vnd.ms-office.chartex+xml"/>
  <Override PartName="/ppt/charts/style22.xml" ContentType="application/vnd.ms-office.chartstyle+xml"/>
  <Override PartName="/ppt/charts/colors22.xml" ContentType="application/vnd.ms-office.chartcolorstyle+xml"/>
  <Override PartName="/ppt/charts/style13.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1217" r:id="rId2"/>
    <p:sldId id="1218" r:id="rId3"/>
    <p:sldId id="1219" r:id="rId4"/>
    <p:sldId id="258" r:id="rId5"/>
    <p:sldId id="1175" r:id="rId6"/>
    <p:sldId id="1220" r:id="rId7"/>
    <p:sldId id="1173" r:id="rId8"/>
    <p:sldId id="1131" r:id="rId9"/>
    <p:sldId id="1176" r:id="rId10"/>
    <p:sldId id="1133" r:id="rId11"/>
    <p:sldId id="1205" r:id="rId12"/>
    <p:sldId id="1206" r:id="rId13"/>
    <p:sldId id="1207" r:id="rId14"/>
    <p:sldId id="1198" r:id="rId15"/>
    <p:sldId id="1139" r:id="rId16"/>
    <p:sldId id="1177" r:id="rId17"/>
    <p:sldId id="1221" r:id="rId18"/>
    <p:sldId id="1178" r:id="rId19"/>
    <p:sldId id="1213" r:id="rId20"/>
    <p:sldId id="1147" r:id="rId21"/>
    <p:sldId id="1222" r:id="rId22"/>
    <p:sldId id="1208" r:id="rId23"/>
    <p:sldId id="1209" r:id="rId24"/>
    <p:sldId id="1210" r:id="rId25"/>
    <p:sldId id="1211" r:id="rId26"/>
    <p:sldId id="1180" r:id="rId27"/>
    <p:sldId id="1181" r:id="rId28"/>
    <p:sldId id="1172" r:id="rId29"/>
    <p:sldId id="1203" r:id="rId30"/>
    <p:sldId id="1184" r:id="rId31"/>
    <p:sldId id="1185" r:id="rId32"/>
    <p:sldId id="1186" r:id="rId33"/>
    <p:sldId id="1187" r:id="rId34"/>
    <p:sldId id="1215" r:id="rId35"/>
    <p:sldId id="1216" r:id="rId36"/>
    <p:sldId id="1190" r:id="rId37"/>
    <p:sldId id="1191" r:id="rId38"/>
    <p:sldId id="11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8948"/>
    <a:srgbClr val="16709E"/>
    <a:srgbClr val="1A5075"/>
    <a:srgbClr val="B1BEC8"/>
    <a:srgbClr val="E5ECF0"/>
    <a:srgbClr val="7F7F7F"/>
    <a:srgbClr val="9C0059"/>
    <a:srgbClr val="358AC9"/>
    <a:srgbClr val="003B8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08" autoAdjust="0"/>
    <p:restoredTop sz="96395" autoAdjust="0"/>
  </p:normalViewPr>
  <p:slideViewPr>
    <p:cSldViewPr snapToGrid="0">
      <p:cViewPr varScale="1">
        <p:scale>
          <a:sx n="111" d="100"/>
          <a:sy n="111" d="100"/>
        </p:scale>
        <p:origin x="10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Missing%20file\Downloads\Asset%20Database\IR%20Report\Q4%202023\Q4-2023%20IR%20Report%20graphs%20v1%20(version%20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Missing%20file\Downloads\Asset%20Database\KRA%20Report\KRA%20Report%20Q3%202023\Q3-2023%20IR%20Report%20graphs%20v1%20(version%20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C:\Missing%20file\Downloads\Asset%20Database\KRA%20Report\KRA%20Report%20Q4%202023\Q4-2023%20IR%20Report%20graphs%20v1%20(version%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bsf-fps-001\Barwa-Int-Finacne-Dept-NEW\Budget\Budget\Budget%202020\Reporting\Q3\IR\Barwa%20PPT%20linked%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22.xml"/><Relationship Id="rId2" Type="http://schemas.microsoft.com/office/2011/relationships/chartStyle" Target="style22.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9C0059"/>
            </a:solidFill>
            <a:ln>
              <a:solidFill>
                <a:schemeClr val="bg1"/>
              </a:solidFill>
            </a:ln>
          </c:spPr>
          <c:dPt>
            <c:idx val="0"/>
            <c:bubble3D val="0"/>
            <c:spPr>
              <a:solidFill>
                <a:srgbClr val="9C0059"/>
              </a:solidFill>
              <a:ln w="19050">
                <a:solidFill>
                  <a:schemeClr val="bg1"/>
                </a:solidFill>
              </a:ln>
              <a:effectLst/>
            </c:spPr>
            <c:extLst>
              <c:ext xmlns:c16="http://schemas.microsoft.com/office/drawing/2014/chart" uri="{C3380CC4-5D6E-409C-BE32-E72D297353CC}">
                <c16:uniqueId val="{00000001-7122-F744-88F7-57285E7F096A}"/>
              </c:ext>
            </c:extLst>
          </c:dPt>
          <c:dPt>
            <c:idx val="1"/>
            <c:bubble3D val="0"/>
            <c:spPr>
              <a:solidFill>
                <a:srgbClr val="9C0059"/>
              </a:solidFill>
              <a:ln w="19050">
                <a:solidFill>
                  <a:schemeClr val="bg1"/>
                </a:solidFill>
              </a:ln>
              <a:effectLst/>
            </c:spPr>
            <c:extLst>
              <c:ext xmlns:c16="http://schemas.microsoft.com/office/drawing/2014/chart" uri="{C3380CC4-5D6E-409C-BE32-E72D297353CC}">
                <c16:uniqueId val="{00000003-7122-F744-88F7-57285E7F096A}"/>
              </c:ext>
            </c:extLst>
          </c:dPt>
          <c:dPt>
            <c:idx val="2"/>
            <c:bubble3D val="0"/>
            <c:spPr>
              <a:solidFill>
                <a:srgbClr val="9C0059"/>
              </a:solidFill>
              <a:ln w="19050">
                <a:solidFill>
                  <a:schemeClr val="bg1"/>
                </a:solidFill>
              </a:ln>
              <a:effectLst/>
            </c:spPr>
            <c:extLst>
              <c:ext xmlns:c16="http://schemas.microsoft.com/office/drawing/2014/chart" uri="{C3380CC4-5D6E-409C-BE32-E72D297353CC}">
                <c16:uniqueId val="{00000005-7122-F744-88F7-57285E7F096A}"/>
              </c:ext>
            </c:extLst>
          </c:dPt>
          <c:dPt>
            <c:idx val="3"/>
            <c:bubble3D val="0"/>
            <c:spPr>
              <a:solidFill>
                <a:srgbClr val="9C0059"/>
              </a:solidFill>
              <a:ln w="19050">
                <a:solidFill>
                  <a:schemeClr val="bg1"/>
                </a:solidFill>
              </a:ln>
              <a:effectLst/>
            </c:spPr>
            <c:extLst>
              <c:ext xmlns:c16="http://schemas.microsoft.com/office/drawing/2014/chart" uri="{C3380CC4-5D6E-409C-BE32-E72D297353CC}">
                <c16:uniqueId val="{00000007-7122-F744-88F7-57285E7F096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35</c:v>
                </c:pt>
                <c:pt idx="2">
                  <c:v>4</c:v>
                </c:pt>
                <c:pt idx="3">
                  <c:v>9</c:v>
                </c:pt>
              </c:numCache>
            </c:numRef>
          </c:val>
          <c:extLst>
            <c:ext xmlns:c16="http://schemas.microsoft.com/office/drawing/2014/chart" uri="{C3380CC4-5D6E-409C-BE32-E72D297353CC}">
              <c16:uniqueId val="{00000008-7122-F744-88F7-57285E7F096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68517498974037E-3"/>
          <c:y val="0"/>
          <c:w val="0.99105514478989976"/>
          <c:h val="0.92401562316848618"/>
        </c:manualLayout>
      </c:layout>
      <c:lineChart>
        <c:grouping val="standard"/>
        <c:varyColors val="0"/>
        <c:ser>
          <c:idx val="0"/>
          <c:order val="0"/>
          <c:spPr>
            <a:ln w="28575" cap="rnd">
              <a:solidFill>
                <a:srgbClr val="C00000">
                  <a:alpha val="92000"/>
                </a:srgbClr>
              </a:solidFill>
              <a:round/>
            </a:ln>
            <a:effectLst/>
          </c:spPr>
          <c:marker>
            <c:symbol val="none"/>
          </c:marker>
          <c:dLbls>
            <c:dLbl>
              <c:idx val="0"/>
              <c:layout>
                <c:manualLayout>
                  <c:x val="-4.1666666666666664E-2"/>
                  <c:y val="-2.7777777777777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5-4E81-81F3-EF6634855DBC}"/>
                </c:ext>
              </c:extLst>
            </c:dLbl>
            <c:dLbl>
              <c:idx val="1"/>
              <c:delete val="1"/>
              <c:extLst>
                <c:ext xmlns:c15="http://schemas.microsoft.com/office/drawing/2012/chart" uri="{CE6537A1-D6FC-4f65-9D91-7224C49458BB}"/>
                <c:ext xmlns:c16="http://schemas.microsoft.com/office/drawing/2014/chart" uri="{C3380CC4-5D6E-409C-BE32-E72D297353CC}">
                  <c16:uniqueId val="{00000001-0E05-4E81-81F3-EF6634855DBC}"/>
                </c:ext>
              </c:extLst>
            </c:dLbl>
            <c:dLbl>
              <c:idx val="2"/>
              <c:delete val="1"/>
              <c:extLst>
                <c:ext xmlns:c15="http://schemas.microsoft.com/office/drawing/2012/chart" uri="{CE6537A1-D6FC-4f65-9D91-7224C49458BB}"/>
                <c:ext xmlns:c16="http://schemas.microsoft.com/office/drawing/2014/chart" uri="{C3380CC4-5D6E-409C-BE32-E72D297353CC}">
                  <c16:uniqueId val="{00000002-0E05-4E81-81F3-EF6634855DBC}"/>
                </c:ext>
              </c:extLst>
            </c:dLbl>
            <c:dLbl>
              <c:idx val="3"/>
              <c:delete val="1"/>
              <c:extLst>
                <c:ext xmlns:c15="http://schemas.microsoft.com/office/drawing/2012/chart" uri="{CE6537A1-D6FC-4f65-9D91-7224C49458BB}"/>
                <c:ext xmlns:c16="http://schemas.microsoft.com/office/drawing/2014/chart" uri="{C3380CC4-5D6E-409C-BE32-E72D297353CC}">
                  <c16:uniqueId val="{00000003-0E05-4E81-81F3-EF6634855DBC}"/>
                </c:ext>
              </c:extLst>
            </c:dLbl>
            <c:dLbl>
              <c:idx val="4"/>
              <c:delete val="1"/>
              <c:extLst>
                <c:ext xmlns:c15="http://schemas.microsoft.com/office/drawing/2012/chart" uri="{CE6537A1-D6FC-4f65-9D91-7224C49458BB}"/>
                <c:ext xmlns:c16="http://schemas.microsoft.com/office/drawing/2014/chart" uri="{C3380CC4-5D6E-409C-BE32-E72D297353CC}">
                  <c16:uniqueId val="{00000004-0E05-4E81-81F3-EF6634855DBC}"/>
                </c:ext>
              </c:extLst>
            </c:dLbl>
            <c:dLbl>
              <c:idx val="5"/>
              <c:delete val="1"/>
              <c:extLst>
                <c:ext xmlns:c15="http://schemas.microsoft.com/office/drawing/2012/chart" uri="{CE6537A1-D6FC-4f65-9D91-7224C49458BB}"/>
                <c:ext xmlns:c16="http://schemas.microsoft.com/office/drawing/2014/chart" uri="{C3380CC4-5D6E-409C-BE32-E72D297353CC}">
                  <c16:uniqueId val="{00000005-0E05-4E81-81F3-EF6634855DBC}"/>
                </c:ext>
              </c:extLst>
            </c:dLbl>
            <c:dLbl>
              <c:idx val="6"/>
              <c:delete val="1"/>
              <c:extLst>
                <c:ext xmlns:c15="http://schemas.microsoft.com/office/drawing/2012/chart" uri="{CE6537A1-D6FC-4f65-9D91-7224C49458BB}"/>
                <c:ext xmlns:c16="http://schemas.microsoft.com/office/drawing/2014/chart" uri="{C3380CC4-5D6E-409C-BE32-E72D297353CC}">
                  <c16:uniqueId val="{00000006-0E05-4E81-81F3-EF6634855DBC}"/>
                </c:ext>
              </c:extLst>
            </c:dLbl>
            <c:dLbl>
              <c:idx val="7"/>
              <c:delete val="1"/>
              <c:extLst>
                <c:ext xmlns:c15="http://schemas.microsoft.com/office/drawing/2012/chart" uri="{CE6537A1-D6FC-4f65-9D91-7224C49458BB}"/>
                <c:ext xmlns:c16="http://schemas.microsoft.com/office/drawing/2014/chart" uri="{C3380CC4-5D6E-409C-BE32-E72D297353CC}">
                  <c16:uniqueId val="{00000007-0E05-4E81-81F3-EF6634855DBC}"/>
                </c:ext>
              </c:extLst>
            </c:dLbl>
            <c:dLbl>
              <c:idx val="8"/>
              <c:delete val="1"/>
              <c:extLst>
                <c:ext xmlns:c15="http://schemas.microsoft.com/office/drawing/2012/chart" uri="{CE6537A1-D6FC-4f65-9D91-7224C49458BB}"/>
                <c:ext xmlns:c16="http://schemas.microsoft.com/office/drawing/2014/chart" uri="{C3380CC4-5D6E-409C-BE32-E72D297353CC}">
                  <c16:uniqueId val="{00000008-0E05-4E81-81F3-EF6634855DBC}"/>
                </c:ext>
              </c:extLst>
            </c:dLbl>
            <c:dLbl>
              <c:idx val="9"/>
              <c:delete val="1"/>
              <c:extLst>
                <c:ext xmlns:c15="http://schemas.microsoft.com/office/drawing/2012/chart" uri="{CE6537A1-D6FC-4f65-9D91-7224C49458BB}"/>
                <c:ext xmlns:c16="http://schemas.microsoft.com/office/drawing/2014/chart" uri="{C3380CC4-5D6E-409C-BE32-E72D297353CC}">
                  <c16:uniqueId val="{00000009-0E05-4E81-81F3-EF6634855DBC}"/>
                </c:ext>
              </c:extLst>
            </c:dLbl>
            <c:dLbl>
              <c:idx val="10"/>
              <c:delete val="1"/>
              <c:extLst>
                <c:ext xmlns:c15="http://schemas.microsoft.com/office/drawing/2012/chart" uri="{CE6537A1-D6FC-4f65-9D91-7224C49458BB}"/>
                <c:ext xmlns:c16="http://schemas.microsoft.com/office/drawing/2014/chart" uri="{C3380CC4-5D6E-409C-BE32-E72D297353CC}">
                  <c16:uniqueId val="{0000000A-0E05-4E81-81F3-EF6634855DBC}"/>
                </c:ext>
              </c:extLst>
            </c:dLbl>
            <c:dLbl>
              <c:idx val="11"/>
              <c:delete val="1"/>
              <c:extLst>
                <c:ext xmlns:c15="http://schemas.microsoft.com/office/drawing/2012/chart" uri="{CE6537A1-D6FC-4f65-9D91-7224C49458BB}"/>
                <c:ext xmlns:c16="http://schemas.microsoft.com/office/drawing/2014/chart" uri="{C3380CC4-5D6E-409C-BE32-E72D297353CC}">
                  <c16:uniqueId val="{0000000B-0E05-4E81-81F3-EF6634855DBC}"/>
                </c:ext>
              </c:extLst>
            </c:dLbl>
            <c:dLbl>
              <c:idx val="12"/>
              <c:delete val="1"/>
              <c:extLst>
                <c:ext xmlns:c15="http://schemas.microsoft.com/office/drawing/2012/chart" uri="{CE6537A1-D6FC-4f65-9D91-7224C49458BB}"/>
                <c:ext xmlns:c16="http://schemas.microsoft.com/office/drawing/2014/chart" uri="{C3380CC4-5D6E-409C-BE32-E72D297353CC}">
                  <c16:uniqueId val="{0000000C-0E05-4E81-81F3-EF6634855DBC}"/>
                </c:ext>
              </c:extLst>
            </c:dLbl>
            <c:dLbl>
              <c:idx val="13"/>
              <c:delete val="1"/>
              <c:extLst>
                <c:ext xmlns:c15="http://schemas.microsoft.com/office/drawing/2012/chart" uri="{CE6537A1-D6FC-4f65-9D91-7224C49458BB}"/>
                <c:ext xmlns:c16="http://schemas.microsoft.com/office/drawing/2014/chart" uri="{C3380CC4-5D6E-409C-BE32-E72D297353CC}">
                  <c16:uniqueId val="{0000000D-0E05-4E81-81F3-EF6634855DBC}"/>
                </c:ext>
              </c:extLst>
            </c:dLbl>
            <c:dLbl>
              <c:idx val="14"/>
              <c:delete val="1"/>
              <c:extLst>
                <c:ext xmlns:c15="http://schemas.microsoft.com/office/drawing/2012/chart" uri="{CE6537A1-D6FC-4f65-9D91-7224C49458BB}"/>
                <c:ext xmlns:c16="http://schemas.microsoft.com/office/drawing/2014/chart" uri="{C3380CC4-5D6E-409C-BE32-E72D297353CC}">
                  <c16:uniqueId val="{0000000E-0E05-4E81-81F3-EF6634855DBC}"/>
                </c:ext>
              </c:extLst>
            </c:dLbl>
            <c:dLbl>
              <c:idx val="15"/>
              <c:delete val="1"/>
              <c:extLst>
                <c:ext xmlns:c15="http://schemas.microsoft.com/office/drawing/2012/chart" uri="{CE6537A1-D6FC-4f65-9D91-7224C49458BB}"/>
                <c:ext xmlns:c16="http://schemas.microsoft.com/office/drawing/2014/chart" uri="{C3380CC4-5D6E-409C-BE32-E72D297353CC}">
                  <c16:uniqueId val="{0000000F-0E05-4E81-81F3-EF6634855DBC}"/>
                </c:ext>
              </c:extLst>
            </c:dLbl>
            <c:dLbl>
              <c:idx val="16"/>
              <c:delete val="1"/>
              <c:extLst>
                <c:ext xmlns:c15="http://schemas.microsoft.com/office/drawing/2012/chart" uri="{CE6537A1-D6FC-4f65-9D91-7224C49458BB}"/>
                <c:ext xmlns:c16="http://schemas.microsoft.com/office/drawing/2014/chart" uri="{C3380CC4-5D6E-409C-BE32-E72D297353CC}">
                  <c16:uniqueId val="{00000010-0E05-4E81-81F3-EF6634855DBC}"/>
                </c:ext>
              </c:extLst>
            </c:dLbl>
            <c:dLbl>
              <c:idx val="17"/>
              <c:delete val="1"/>
              <c:extLst>
                <c:ext xmlns:c15="http://schemas.microsoft.com/office/drawing/2012/chart" uri="{CE6537A1-D6FC-4f65-9D91-7224C49458BB}"/>
                <c:ext xmlns:c16="http://schemas.microsoft.com/office/drawing/2014/chart" uri="{C3380CC4-5D6E-409C-BE32-E72D297353CC}">
                  <c16:uniqueId val="{00000011-0E05-4E81-81F3-EF6634855DBC}"/>
                </c:ext>
              </c:extLst>
            </c:dLbl>
            <c:dLbl>
              <c:idx val="18"/>
              <c:delete val="1"/>
              <c:extLst>
                <c:ext xmlns:c15="http://schemas.microsoft.com/office/drawing/2012/chart" uri="{CE6537A1-D6FC-4f65-9D91-7224C49458BB}"/>
                <c:ext xmlns:c16="http://schemas.microsoft.com/office/drawing/2014/chart" uri="{C3380CC4-5D6E-409C-BE32-E72D297353CC}">
                  <c16:uniqueId val="{00000012-0E05-4E81-81F3-EF6634855DBC}"/>
                </c:ext>
              </c:extLst>
            </c:dLbl>
            <c:dLbl>
              <c:idx val="19"/>
              <c:delete val="1"/>
              <c:extLst>
                <c:ext xmlns:c15="http://schemas.microsoft.com/office/drawing/2012/chart" uri="{CE6537A1-D6FC-4f65-9D91-7224C49458BB}"/>
                <c:ext xmlns:c16="http://schemas.microsoft.com/office/drawing/2014/chart" uri="{C3380CC4-5D6E-409C-BE32-E72D297353CC}">
                  <c16:uniqueId val="{00000013-0E05-4E81-81F3-EF6634855DBC}"/>
                </c:ext>
              </c:extLst>
            </c:dLbl>
            <c:dLbl>
              <c:idx val="20"/>
              <c:delete val="1"/>
              <c:extLst>
                <c:ext xmlns:c15="http://schemas.microsoft.com/office/drawing/2012/chart" uri="{CE6537A1-D6FC-4f65-9D91-7224C49458BB}"/>
                <c:ext xmlns:c16="http://schemas.microsoft.com/office/drawing/2014/chart" uri="{C3380CC4-5D6E-409C-BE32-E72D297353CC}">
                  <c16:uniqueId val="{00000014-0E05-4E81-81F3-EF6634855DBC}"/>
                </c:ext>
              </c:extLst>
            </c:dLbl>
            <c:dLbl>
              <c:idx val="21"/>
              <c:delete val="1"/>
              <c:extLst>
                <c:ext xmlns:c15="http://schemas.microsoft.com/office/drawing/2012/chart" uri="{CE6537A1-D6FC-4f65-9D91-7224C49458BB}"/>
                <c:ext xmlns:c16="http://schemas.microsoft.com/office/drawing/2014/chart" uri="{C3380CC4-5D6E-409C-BE32-E72D297353CC}">
                  <c16:uniqueId val="{00000015-0E05-4E81-81F3-EF6634855DBC}"/>
                </c:ext>
              </c:extLst>
            </c:dLbl>
            <c:dLbl>
              <c:idx val="22"/>
              <c:layout>
                <c:manualLayout>
                  <c:x val="-1.7474877455701875E-2"/>
                  <c:y val="-7.09010009881478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E05-4E81-81F3-EF6634855DBC}"/>
                </c:ext>
              </c:extLst>
            </c:dLbl>
            <c:dLbl>
              <c:idx val="23"/>
              <c:layout>
                <c:manualLayout>
                  <c:x val="-8.7374387278510643E-3"/>
                  <c:y val="-4.3328389492757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E05-4E81-81F3-EF6634855DBC}"/>
                </c:ext>
              </c:extLst>
            </c:dLbl>
            <c:dLbl>
              <c:idx val="24"/>
              <c:delete val="1"/>
              <c:extLst>
                <c:ext xmlns:c15="http://schemas.microsoft.com/office/drawing/2012/chart" uri="{CE6537A1-D6FC-4f65-9D91-7224C49458BB}"/>
                <c:ext xmlns:c16="http://schemas.microsoft.com/office/drawing/2014/chart" uri="{C3380CC4-5D6E-409C-BE32-E72D297353CC}">
                  <c16:uniqueId val="{00000018-0E05-4E81-81F3-EF6634855DBC}"/>
                </c:ext>
              </c:extLst>
            </c:dLbl>
            <c:dLbl>
              <c:idx val="25"/>
              <c:delete val="1"/>
              <c:extLst>
                <c:ext xmlns:c15="http://schemas.microsoft.com/office/drawing/2012/chart" uri="{CE6537A1-D6FC-4f65-9D91-7224C49458BB}"/>
                <c:ext xmlns:c16="http://schemas.microsoft.com/office/drawing/2014/chart" uri="{C3380CC4-5D6E-409C-BE32-E72D297353CC}">
                  <c16:uniqueId val="{00000019-0E05-4E81-81F3-EF6634855DBC}"/>
                </c:ext>
              </c:extLst>
            </c:dLbl>
            <c:dLbl>
              <c:idx val="26"/>
              <c:delete val="1"/>
              <c:extLst>
                <c:ext xmlns:c15="http://schemas.microsoft.com/office/drawing/2012/chart" uri="{CE6537A1-D6FC-4f65-9D91-7224C49458BB}"/>
                <c:ext xmlns:c16="http://schemas.microsoft.com/office/drawing/2014/chart" uri="{C3380CC4-5D6E-409C-BE32-E72D297353CC}">
                  <c16:uniqueId val="{0000001A-0E05-4E81-81F3-EF6634855DBC}"/>
                </c:ext>
              </c:extLst>
            </c:dLbl>
            <c:dLbl>
              <c:idx val="27"/>
              <c:delete val="1"/>
              <c:extLst>
                <c:ext xmlns:c15="http://schemas.microsoft.com/office/drawing/2012/chart" uri="{CE6537A1-D6FC-4f65-9D91-7224C49458BB}"/>
                <c:ext xmlns:c16="http://schemas.microsoft.com/office/drawing/2014/chart" uri="{C3380CC4-5D6E-409C-BE32-E72D297353CC}">
                  <c16:uniqueId val="{0000001B-0E05-4E81-81F3-EF6634855DBC}"/>
                </c:ext>
              </c:extLst>
            </c:dLbl>
            <c:dLbl>
              <c:idx val="28"/>
              <c:delete val="1"/>
              <c:extLst>
                <c:ext xmlns:c15="http://schemas.microsoft.com/office/drawing/2012/chart" uri="{CE6537A1-D6FC-4f65-9D91-7224C49458BB}"/>
                <c:ext xmlns:c16="http://schemas.microsoft.com/office/drawing/2014/chart" uri="{C3380CC4-5D6E-409C-BE32-E72D297353CC}">
                  <c16:uniqueId val="{0000001C-0E05-4E81-81F3-EF6634855DBC}"/>
                </c:ext>
              </c:extLst>
            </c:dLbl>
            <c:dLbl>
              <c:idx val="29"/>
              <c:delete val="1"/>
              <c:extLst>
                <c:ext xmlns:c15="http://schemas.microsoft.com/office/drawing/2012/chart" uri="{CE6537A1-D6FC-4f65-9D91-7224C49458BB}"/>
                <c:ext xmlns:c16="http://schemas.microsoft.com/office/drawing/2014/chart" uri="{C3380CC4-5D6E-409C-BE32-E72D297353CC}">
                  <c16:uniqueId val="{0000001D-0E05-4E81-81F3-EF6634855DBC}"/>
                </c:ext>
              </c:extLst>
            </c:dLbl>
            <c:dLbl>
              <c:idx val="30"/>
              <c:delete val="1"/>
              <c:extLst>
                <c:ext xmlns:c15="http://schemas.microsoft.com/office/drawing/2012/chart" uri="{CE6537A1-D6FC-4f65-9D91-7224C49458BB}"/>
                <c:ext xmlns:c16="http://schemas.microsoft.com/office/drawing/2014/chart" uri="{C3380CC4-5D6E-409C-BE32-E72D297353CC}">
                  <c16:uniqueId val="{0000001E-0E05-4E81-81F3-EF6634855DBC}"/>
                </c:ext>
              </c:extLst>
            </c:dLbl>
            <c:dLbl>
              <c:idx val="31"/>
              <c:delete val="1"/>
              <c:extLst>
                <c:ext xmlns:c15="http://schemas.microsoft.com/office/drawing/2012/chart" uri="{CE6537A1-D6FC-4f65-9D91-7224C49458BB}"/>
                <c:ext xmlns:c16="http://schemas.microsoft.com/office/drawing/2014/chart" uri="{C3380CC4-5D6E-409C-BE32-E72D297353CC}">
                  <c16:uniqueId val="{0000001F-0E05-4E81-81F3-EF6634855DBC}"/>
                </c:ext>
              </c:extLst>
            </c:dLbl>
            <c:dLbl>
              <c:idx val="32"/>
              <c:delete val="1"/>
              <c:extLst>
                <c:ext xmlns:c15="http://schemas.microsoft.com/office/drawing/2012/chart" uri="{CE6537A1-D6FC-4f65-9D91-7224C49458BB}"/>
                <c:ext xmlns:c16="http://schemas.microsoft.com/office/drawing/2014/chart" uri="{C3380CC4-5D6E-409C-BE32-E72D297353CC}">
                  <c16:uniqueId val="{00000020-0E05-4E81-81F3-EF6634855DBC}"/>
                </c:ext>
              </c:extLst>
            </c:dLbl>
            <c:dLbl>
              <c:idx val="33"/>
              <c:delete val="1"/>
              <c:extLst>
                <c:ext xmlns:c15="http://schemas.microsoft.com/office/drawing/2012/chart" uri="{CE6537A1-D6FC-4f65-9D91-7224C49458BB}"/>
                <c:ext xmlns:c16="http://schemas.microsoft.com/office/drawing/2014/chart" uri="{C3380CC4-5D6E-409C-BE32-E72D297353CC}">
                  <c16:uniqueId val="{00000021-0E05-4E81-81F3-EF6634855DBC}"/>
                </c:ext>
              </c:extLst>
            </c:dLbl>
            <c:dLbl>
              <c:idx val="34"/>
              <c:delete val="1"/>
              <c:extLst>
                <c:ext xmlns:c15="http://schemas.microsoft.com/office/drawing/2012/chart" uri="{CE6537A1-D6FC-4f65-9D91-7224C49458BB}"/>
                <c:ext xmlns:c16="http://schemas.microsoft.com/office/drawing/2014/chart" uri="{C3380CC4-5D6E-409C-BE32-E72D297353CC}">
                  <c16:uniqueId val="{00000022-0E05-4E81-81F3-EF6634855DBC}"/>
                </c:ext>
              </c:extLst>
            </c:dLbl>
            <c:dLbl>
              <c:idx val="35"/>
              <c:delete val="1"/>
              <c:extLst>
                <c:ext xmlns:c15="http://schemas.microsoft.com/office/drawing/2012/chart" uri="{CE6537A1-D6FC-4f65-9D91-7224C49458BB}"/>
                <c:ext xmlns:c16="http://schemas.microsoft.com/office/drawing/2014/chart" uri="{C3380CC4-5D6E-409C-BE32-E72D297353CC}">
                  <c16:uniqueId val="{00000023-0E05-4E81-81F3-EF6634855DBC}"/>
                </c:ext>
              </c:extLst>
            </c:dLbl>
            <c:dLbl>
              <c:idx val="36"/>
              <c:delete val="1"/>
              <c:extLst>
                <c:ext xmlns:c15="http://schemas.microsoft.com/office/drawing/2012/chart" uri="{CE6537A1-D6FC-4f65-9D91-7224C49458BB}"/>
                <c:ext xmlns:c16="http://schemas.microsoft.com/office/drawing/2014/chart" uri="{C3380CC4-5D6E-409C-BE32-E72D297353CC}">
                  <c16:uniqueId val="{00000024-0E05-4E81-81F3-EF6634855DBC}"/>
                </c:ext>
              </c:extLst>
            </c:dLbl>
            <c:dLbl>
              <c:idx val="37"/>
              <c:delete val="1"/>
              <c:extLst>
                <c:ext xmlns:c15="http://schemas.microsoft.com/office/drawing/2012/chart" uri="{CE6537A1-D6FC-4f65-9D91-7224C49458BB}"/>
                <c:ext xmlns:c16="http://schemas.microsoft.com/office/drawing/2014/chart" uri="{C3380CC4-5D6E-409C-BE32-E72D297353CC}">
                  <c16:uniqueId val="{00000025-0E05-4E81-81F3-EF6634855DBC}"/>
                </c:ext>
              </c:extLst>
            </c:dLbl>
            <c:dLbl>
              <c:idx val="38"/>
              <c:layout>
                <c:manualLayout>
                  <c:x val="-2.8673829413160122E-2"/>
                  <c:y val="-2.9887916391234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0E05-4E81-81F3-EF6634855DB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iller" panose="02000603080000020003"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 index'!$D$27:$D$49</c:f>
              <c:numCache>
                <c:formatCode>mmm\-yy</c:formatCode>
                <c:ptCount val="23"/>
                <c:pt idx="0">
                  <c:v>44620</c:v>
                </c:pt>
                <c:pt idx="1">
                  <c:v>44651</c:v>
                </c:pt>
                <c:pt idx="2">
                  <c:v>44681</c:v>
                </c:pt>
                <c:pt idx="3">
                  <c:v>44712</c:v>
                </c:pt>
                <c:pt idx="4">
                  <c:v>44742</c:v>
                </c:pt>
                <c:pt idx="5">
                  <c:v>44773</c:v>
                </c:pt>
                <c:pt idx="6">
                  <c:v>44804</c:v>
                </c:pt>
                <c:pt idx="7">
                  <c:v>44834</c:v>
                </c:pt>
                <c:pt idx="8">
                  <c:v>44865</c:v>
                </c:pt>
                <c:pt idx="9">
                  <c:v>44895</c:v>
                </c:pt>
                <c:pt idx="10">
                  <c:v>44926</c:v>
                </c:pt>
                <c:pt idx="11">
                  <c:v>44957</c:v>
                </c:pt>
                <c:pt idx="12">
                  <c:v>44985</c:v>
                </c:pt>
                <c:pt idx="13">
                  <c:v>45016</c:v>
                </c:pt>
                <c:pt idx="14">
                  <c:v>45046</c:v>
                </c:pt>
                <c:pt idx="15">
                  <c:v>45077</c:v>
                </c:pt>
                <c:pt idx="16">
                  <c:v>45107</c:v>
                </c:pt>
                <c:pt idx="17">
                  <c:v>45138</c:v>
                </c:pt>
                <c:pt idx="18">
                  <c:v>45169</c:v>
                </c:pt>
                <c:pt idx="19">
                  <c:v>45199</c:v>
                </c:pt>
                <c:pt idx="20">
                  <c:v>45230</c:v>
                </c:pt>
                <c:pt idx="21">
                  <c:v>45260</c:v>
                </c:pt>
                <c:pt idx="22">
                  <c:v>45291</c:v>
                </c:pt>
              </c:numCache>
            </c:numRef>
          </c:cat>
          <c:val>
            <c:numRef>
              <c:f>'RE index'!$E$27:$E$49</c:f>
              <c:numCache>
                <c:formatCode>#,##0.00</c:formatCode>
                <c:ptCount val="23"/>
                <c:pt idx="0">
                  <c:v>217.79</c:v>
                </c:pt>
                <c:pt idx="1">
                  <c:v>218.11</c:v>
                </c:pt>
                <c:pt idx="2">
                  <c:v>221.37</c:v>
                </c:pt>
                <c:pt idx="3">
                  <c:v>217.6</c:v>
                </c:pt>
                <c:pt idx="4">
                  <c:v>220.39</c:v>
                </c:pt>
                <c:pt idx="5">
                  <c:v>209.99</c:v>
                </c:pt>
                <c:pt idx="6">
                  <c:v>209.05</c:v>
                </c:pt>
                <c:pt idx="7">
                  <c:v>213.49</c:v>
                </c:pt>
                <c:pt idx="8">
                  <c:v>219.9</c:v>
                </c:pt>
                <c:pt idx="9">
                  <c:v>220.28</c:v>
                </c:pt>
                <c:pt idx="10">
                  <c:v>223.41</c:v>
                </c:pt>
                <c:pt idx="11">
                  <c:v>223.9</c:v>
                </c:pt>
                <c:pt idx="12">
                  <c:v>216.27</c:v>
                </c:pt>
                <c:pt idx="13">
                  <c:v>213.1</c:v>
                </c:pt>
                <c:pt idx="14">
                  <c:v>217.04</c:v>
                </c:pt>
                <c:pt idx="15">
                  <c:v>213.61</c:v>
                </c:pt>
                <c:pt idx="16">
                  <c:v>219.1</c:v>
                </c:pt>
                <c:pt idx="17">
                  <c:v>218.34</c:v>
                </c:pt>
                <c:pt idx="18">
                  <c:v>214.99</c:v>
                </c:pt>
                <c:pt idx="19">
                  <c:v>212.41</c:v>
                </c:pt>
                <c:pt idx="20">
                  <c:v>216.15</c:v>
                </c:pt>
                <c:pt idx="21">
                  <c:v>220.25</c:v>
                </c:pt>
                <c:pt idx="22">
                  <c:v>225.8</c:v>
                </c:pt>
              </c:numCache>
            </c:numRef>
          </c:val>
          <c:smooth val="0"/>
          <c:extLst>
            <c:ext xmlns:c16="http://schemas.microsoft.com/office/drawing/2014/chart" uri="{C3380CC4-5D6E-409C-BE32-E72D297353CC}">
              <c16:uniqueId val="{00000027-0E05-4E81-81F3-EF6634855DBC}"/>
            </c:ext>
          </c:extLst>
        </c:ser>
        <c:dLbls>
          <c:showLegendKey val="0"/>
          <c:showVal val="0"/>
          <c:showCatName val="0"/>
          <c:showSerName val="0"/>
          <c:showPercent val="0"/>
          <c:showBubbleSize val="0"/>
        </c:dLbls>
        <c:smooth val="0"/>
        <c:axId val="997884527"/>
        <c:axId val="994454079"/>
      </c:lineChart>
      <c:dateAx>
        <c:axId val="99788452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iller" panose="02000603080000020003" pitchFamily="2" charset="0"/>
                <a:ea typeface="+mn-ea"/>
                <a:cs typeface="+mn-cs"/>
              </a:defRPr>
            </a:pPr>
            <a:endParaRPr lang="en-US"/>
          </a:p>
        </c:txPr>
        <c:crossAx val="994454079"/>
        <c:crosses val="autoZero"/>
        <c:auto val="1"/>
        <c:lblOffset val="100"/>
        <c:baseTimeUnit val="months"/>
        <c:majorUnit val="2"/>
        <c:majorTimeUnit val="months"/>
      </c:dateAx>
      <c:valAx>
        <c:axId val="994454079"/>
        <c:scaling>
          <c:orientation val="minMax"/>
        </c:scaling>
        <c:delete val="1"/>
        <c:axPos val="l"/>
        <c:numFmt formatCode="#,##0.00" sourceLinked="1"/>
        <c:majorTickMark val="none"/>
        <c:minorTickMark val="none"/>
        <c:tickLblPos val="nextTo"/>
        <c:crossAx val="997884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latin typeface="Miller" panose="02000603080000020003" pitchFamily="2"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059237872"/>
        <c:axId val="2056866240"/>
      </c:barChart>
      <c:catAx>
        <c:axId val="205923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iller" panose="02000603080000020003"/>
                <a:ea typeface="+mn-ea"/>
                <a:cs typeface="+mn-cs"/>
              </a:defRPr>
            </a:pPr>
            <a:endParaRPr lang="en-US"/>
          </a:p>
        </c:txPr>
        <c:crossAx val="2056866240"/>
        <c:crosses val="autoZero"/>
        <c:auto val="1"/>
        <c:lblAlgn val="ctr"/>
        <c:lblOffset val="100"/>
        <c:noMultiLvlLbl val="0"/>
      </c:catAx>
      <c:valAx>
        <c:axId val="2056866240"/>
        <c:scaling>
          <c:orientation val="minMax"/>
        </c:scaling>
        <c:delete val="1"/>
        <c:axPos val="l"/>
        <c:numFmt formatCode="_(* #,##0_);_(* \(#,##0\);_(* &quot;-&quot;??_);_(@_)" sourceLinked="1"/>
        <c:majorTickMark val="out"/>
        <c:minorTickMark val="none"/>
        <c:tickLblPos val="nextTo"/>
        <c:crossAx val="2059237872"/>
        <c:crosses val="autoZero"/>
        <c:crossBetween val="between"/>
      </c:valAx>
      <c:spPr>
        <a:noFill/>
        <a:ln w="25400">
          <a:noFill/>
        </a:ln>
        <a:effectLst/>
      </c:spPr>
    </c:plotArea>
    <c:plotVisOnly val="1"/>
    <c:dispBlanksAs val="gap"/>
    <c:showDLblsOverMax val="0"/>
  </c:chart>
  <c:spPr>
    <a:noFill/>
    <a:ln>
      <a:noFill/>
    </a:ln>
    <a:effectLst/>
  </c:spPr>
  <c:txPr>
    <a:bodyPr/>
    <a:lstStyle/>
    <a:p>
      <a:pPr>
        <a:defRPr sz="900">
          <a:latin typeface="Miller" panose="02000603080000020003"/>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058477744"/>
        <c:axId val="2056906592"/>
      </c:barChart>
      <c:catAx>
        <c:axId val="205847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iller" panose="02000603080000020003"/>
                <a:ea typeface="+mn-ea"/>
                <a:cs typeface="+mn-cs"/>
              </a:defRPr>
            </a:pPr>
            <a:endParaRPr lang="en-US"/>
          </a:p>
        </c:txPr>
        <c:crossAx val="2056906592"/>
        <c:crosses val="autoZero"/>
        <c:auto val="1"/>
        <c:lblAlgn val="ctr"/>
        <c:lblOffset val="100"/>
        <c:noMultiLvlLbl val="0"/>
      </c:catAx>
      <c:valAx>
        <c:axId val="2056906592"/>
        <c:scaling>
          <c:orientation val="minMax"/>
        </c:scaling>
        <c:delete val="1"/>
        <c:axPos val="l"/>
        <c:numFmt formatCode="_(* #,##0_);_(* \(#,##0\);_(* &quot;-&quot;??_);_(@_)" sourceLinked="1"/>
        <c:majorTickMark val="out"/>
        <c:minorTickMark val="none"/>
        <c:tickLblPos val="nextTo"/>
        <c:crossAx val="2058477744"/>
        <c:crosses val="autoZero"/>
        <c:crossBetween val="between"/>
      </c:valAx>
      <c:spPr>
        <a:noFill/>
        <a:ln w="25400">
          <a:noFill/>
        </a:ln>
        <a:effectLst/>
      </c:spPr>
    </c:plotArea>
    <c:plotVisOnly val="1"/>
    <c:dispBlanksAs val="gap"/>
    <c:showDLblsOverMax val="0"/>
  </c:chart>
  <c:spPr>
    <a:noFill/>
    <a:ln>
      <a:noFill/>
    </a:ln>
    <a:effectLst/>
  </c:spPr>
  <c:txPr>
    <a:bodyPr/>
    <a:lstStyle/>
    <a:p>
      <a:pPr>
        <a:defRPr sz="900">
          <a:latin typeface="Miller" panose="02000603080000020003"/>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117962704"/>
        <c:axId val="2056869568"/>
      </c:barChart>
      <c:catAx>
        <c:axId val="21179627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iller" panose="02000603080000020003"/>
                <a:ea typeface="+mn-ea"/>
                <a:cs typeface="+mn-cs"/>
              </a:defRPr>
            </a:pPr>
            <a:endParaRPr lang="en-US"/>
          </a:p>
        </c:txPr>
        <c:crossAx val="2056869568"/>
        <c:crosses val="autoZero"/>
        <c:auto val="1"/>
        <c:lblAlgn val="ctr"/>
        <c:lblOffset val="100"/>
        <c:noMultiLvlLbl val="0"/>
      </c:catAx>
      <c:valAx>
        <c:axId val="2056869568"/>
        <c:scaling>
          <c:orientation val="minMax"/>
          <c:max val="2200"/>
        </c:scaling>
        <c:delete val="1"/>
        <c:axPos val="l"/>
        <c:numFmt formatCode="_(* #,##0_);_(* \(#,##0\);_(* &quot;-&quot;??_);_(@_)" sourceLinked="1"/>
        <c:majorTickMark val="out"/>
        <c:minorTickMark val="none"/>
        <c:tickLblPos val="nextTo"/>
        <c:crossAx val="211796270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GE Dinar Two" panose="020A0503020102020204" pitchFamily="18" charset="-78"/>
              <a:ea typeface="GE Dinar Two" panose="020A0503020102020204" pitchFamily="18" charset="-78"/>
              <a:cs typeface="GE Dinar Two" panose="020A0503020102020204" pitchFamily="18" charset="-78"/>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iller" panose="02000603080000020003"/>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'slide 22'!$T$4</c:f>
              <c:strCache>
                <c:ptCount val="1"/>
                <c:pt idx="0">
                  <c:v>ايرادات التشغيل</c:v>
                </c:pt>
              </c:strCache>
            </c:strRef>
          </c:tx>
          <c:spPr>
            <a:solidFill>
              <a:srgbClr val="9C0059"/>
            </a:solidFill>
            <a:ln>
              <a:noFill/>
            </a:ln>
            <a:effectLst/>
          </c:spPr>
          <c:invertIfNegative val="0"/>
          <c:dLbls>
            <c:dLbl>
              <c:idx val="3"/>
              <c:layout>
                <c:manualLayout>
                  <c:x val="-6.4595852488504354E-3"/>
                  <c:y val="9.46401374477631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C4-BF4C-A33F-3A32BBC56A69}"/>
                </c:ext>
              </c:extLst>
            </c:dLbl>
            <c:spPr>
              <a:solidFill>
                <a:srgbClr val="9C0059"/>
              </a:solid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'slide 22'!$U$3:$Z$3</c:f>
              <c:numCache>
                <c:formatCode>0</c:formatCode>
                <c:ptCount val="5"/>
                <c:pt idx="0">
                  <c:v>2019</c:v>
                </c:pt>
                <c:pt idx="1">
                  <c:v>2020</c:v>
                </c:pt>
                <c:pt idx="2">
                  <c:v>2021</c:v>
                </c:pt>
                <c:pt idx="3">
                  <c:v>2022</c:v>
                </c:pt>
                <c:pt idx="4">
                  <c:v>2023</c:v>
                </c:pt>
              </c:numCache>
            </c:numRef>
          </c:cat>
          <c:val>
            <c:numRef>
              <c:f>'slide 22'!$U$4:$Z$4</c:f>
              <c:numCache>
                <c:formatCode>_(* #,##0_);_(* \(#,##0\);_(* "-"??_);_(@_)</c:formatCode>
                <c:ptCount val="5"/>
                <c:pt idx="0">
                  <c:v>1536</c:v>
                </c:pt>
                <c:pt idx="1">
                  <c:v>1637</c:v>
                </c:pt>
                <c:pt idx="2">
                  <c:v>2223</c:v>
                </c:pt>
                <c:pt idx="3">
                  <c:v>2083</c:v>
                </c:pt>
                <c:pt idx="4">
                  <c:v>1799</c:v>
                </c:pt>
              </c:numCache>
            </c:numRef>
          </c:val>
          <c:extLst>
            <c:ext xmlns:c16="http://schemas.microsoft.com/office/drawing/2014/chart" uri="{C3380CC4-5D6E-409C-BE32-E72D297353CC}">
              <c16:uniqueId val="{00000001-64C4-BF4C-A33F-3A32BBC56A69}"/>
            </c:ext>
          </c:extLst>
        </c:ser>
        <c:ser>
          <c:idx val="1"/>
          <c:order val="1"/>
          <c:tx>
            <c:strRef>
              <c:f>'slide 22'!$T$5</c:f>
              <c:strCache>
                <c:ptCount val="1"/>
                <c:pt idx="0">
                  <c:v>اجمالي الايرادات</c:v>
                </c:pt>
              </c:strCache>
            </c:strRef>
          </c:tx>
          <c:spPr>
            <a:solidFill>
              <a:srgbClr val="16709E"/>
            </a:solidFill>
            <a:ln>
              <a:noFill/>
            </a:ln>
            <a:effectLst/>
          </c:spPr>
          <c:invertIfNegative val="0"/>
          <c:dLbls>
            <c:spPr>
              <a:solidFill>
                <a:srgbClr val="16709E"/>
              </a:solid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'slide 22'!$U$3:$Z$3</c:f>
              <c:numCache>
                <c:formatCode>0</c:formatCode>
                <c:ptCount val="5"/>
                <c:pt idx="0">
                  <c:v>2019</c:v>
                </c:pt>
                <c:pt idx="1">
                  <c:v>2020</c:v>
                </c:pt>
                <c:pt idx="2">
                  <c:v>2021</c:v>
                </c:pt>
                <c:pt idx="3">
                  <c:v>2022</c:v>
                </c:pt>
                <c:pt idx="4">
                  <c:v>2023</c:v>
                </c:pt>
              </c:numCache>
            </c:numRef>
          </c:cat>
          <c:val>
            <c:numRef>
              <c:f>'slide 22'!$U$5:$Z$5</c:f>
              <c:numCache>
                <c:formatCode>_(* #,##0_);_(* \(#,##0\);_(* "-"??_);_(@_)</c:formatCode>
                <c:ptCount val="5"/>
                <c:pt idx="0">
                  <c:v>2782</c:v>
                </c:pt>
                <c:pt idx="1">
                  <c:v>2623</c:v>
                </c:pt>
                <c:pt idx="2">
                  <c:v>3764</c:v>
                </c:pt>
                <c:pt idx="3">
                  <c:v>3354</c:v>
                </c:pt>
                <c:pt idx="4">
                  <c:v>2970</c:v>
                </c:pt>
              </c:numCache>
            </c:numRef>
          </c:val>
          <c:extLst>
            <c:ext xmlns:c16="http://schemas.microsoft.com/office/drawing/2014/chart" uri="{C3380CC4-5D6E-409C-BE32-E72D297353CC}">
              <c16:uniqueId val="{00000002-64C4-BF4C-A33F-3A32BBC56A69}"/>
            </c:ext>
          </c:extLst>
        </c:ser>
        <c:dLbls>
          <c:showLegendKey val="0"/>
          <c:showVal val="0"/>
          <c:showCatName val="0"/>
          <c:showSerName val="0"/>
          <c:showPercent val="0"/>
          <c:showBubbleSize val="0"/>
        </c:dLbls>
        <c:gapWidth val="219"/>
        <c:overlap val="-27"/>
        <c:axId val="2117962704"/>
        <c:axId val="2056869568"/>
      </c:barChart>
      <c:catAx>
        <c:axId val="2117962704"/>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056869568"/>
        <c:crosses val="autoZero"/>
        <c:auto val="1"/>
        <c:lblAlgn val="ctr"/>
        <c:lblOffset val="100"/>
        <c:noMultiLvlLbl val="0"/>
      </c:catAx>
      <c:valAx>
        <c:axId val="2056869568"/>
        <c:scaling>
          <c:orientation val="minMax"/>
          <c:max val="3800"/>
          <c:min val="0"/>
        </c:scaling>
        <c:delete val="1"/>
        <c:axPos val="l"/>
        <c:numFmt formatCode="_(* #,##0_);_(* \(#,##0\);_(* &quot;-&quot;??_);_(@_)" sourceLinked="1"/>
        <c:majorTickMark val="out"/>
        <c:minorTickMark val="none"/>
        <c:tickLblPos val="nextTo"/>
        <c:crossAx val="2117962704"/>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'slide 22'!$T$6</c:f>
              <c:strCache>
                <c:ptCount val="1"/>
                <c:pt idx="0">
                  <c:v>Operating Profit</c:v>
                </c:pt>
              </c:strCache>
            </c:strRef>
          </c:tx>
          <c:spPr>
            <a:solidFill>
              <a:srgbClr val="16709E"/>
            </a:solidFill>
            <a:ln>
              <a:noFill/>
            </a:ln>
            <a:effectLst/>
          </c:spPr>
          <c:invertIfNegative val="0"/>
          <c:dLbls>
            <c:spPr>
              <a:solidFill>
                <a:srgbClr val="16709E"/>
              </a:solid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'slide 22'!$V$3:$Z$3</c:f>
              <c:numCache>
                <c:formatCode>0</c:formatCode>
                <c:ptCount val="5"/>
                <c:pt idx="0">
                  <c:v>2019</c:v>
                </c:pt>
                <c:pt idx="1">
                  <c:v>2020</c:v>
                </c:pt>
                <c:pt idx="2">
                  <c:v>2021</c:v>
                </c:pt>
                <c:pt idx="3">
                  <c:v>2022</c:v>
                </c:pt>
                <c:pt idx="4">
                  <c:v>2023</c:v>
                </c:pt>
              </c:numCache>
            </c:numRef>
          </c:cat>
          <c:val>
            <c:numRef>
              <c:f>'slide 22'!$V$6:$Z$6</c:f>
              <c:numCache>
                <c:formatCode>_(* #,##0_);_(* \(#,##0\);_(* "-"??_);_(@_)</c:formatCode>
                <c:ptCount val="5"/>
                <c:pt idx="0">
                  <c:v>970</c:v>
                </c:pt>
                <c:pt idx="1">
                  <c:v>1080</c:v>
                </c:pt>
                <c:pt idx="2">
                  <c:v>1423</c:v>
                </c:pt>
                <c:pt idx="3">
                  <c:v>1381</c:v>
                </c:pt>
                <c:pt idx="4">
                  <c:v>1250</c:v>
                </c:pt>
              </c:numCache>
            </c:numRef>
          </c:val>
          <c:extLst>
            <c:ext xmlns:c16="http://schemas.microsoft.com/office/drawing/2014/chart" uri="{C3380CC4-5D6E-409C-BE32-E72D297353CC}">
              <c16:uniqueId val="{00000000-BE36-A544-8711-4804F53E87CE}"/>
            </c:ext>
          </c:extLst>
        </c:ser>
        <c:dLbls>
          <c:showLegendKey val="0"/>
          <c:showVal val="0"/>
          <c:showCatName val="0"/>
          <c:showSerName val="0"/>
          <c:showPercent val="0"/>
          <c:showBubbleSize val="0"/>
        </c:dLbls>
        <c:gapWidth val="219"/>
        <c:overlap val="-27"/>
        <c:axId val="2059237872"/>
        <c:axId val="2056866240"/>
      </c:barChart>
      <c:catAx>
        <c:axId val="205923787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iller" panose="02000603080000020003"/>
                <a:ea typeface="+mn-ea"/>
                <a:cs typeface="+mn-cs"/>
              </a:defRPr>
            </a:pPr>
            <a:endParaRPr lang="en-US"/>
          </a:p>
        </c:txPr>
        <c:crossAx val="2056866240"/>
        <c:crosses val="autoZero"/>
        <c:auto val="1"/>
        <c:lblAlgn val="ctr"/>
        <c:lblOffset val="100"/>
        <c:noMultiLvlLbl val="0"/>
      </c:catAx>
      <c:valAx>
        <c:axId val="2056866240"/>
        <c:scaling>
          <c:orientation val="minMax"/>
          <c:max val="1500"/>
        </c:scaling>
        <c:delete val="1"/>
        <c:axPos val="l"/>
        <c:numFmt formatCode="_(* #,##0_);_(* \(#,##0\);_(* &quot;-&quot;??_);_(@_)" sourceLinked="1"/>
        <c:majorTickMark val="out"/>
        <c:minorTickMark val="none"/>
        <c:tickLblPos val="nextTo"/>
        <c:crossAx val="2059237872"/>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iller" panose="02000603080000020003"/>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722908093278461E-2"/>
          <c:y val="7.4786324786324784E-2"/>
          <c:w val="0.92455418381344312"/>
          <c:h val="0.81731694595867821"/>
        </c:manualLayout>
      </c:layout>
      <c:barChart>
        <c:barDir val="col"/>
        <c:grouping val="clustered"/>
        <c:varyColors val="0"/>
        <c:ser>
          <c:idx val="0"/>
          <c:order val="0"/>
          <c:tx>
            <c:strRef>
              <c:f>'slide 22'!$T$7</c:f>
              <c:strCache>
                <c:ptCount val="1"/>
                <c:pt idx="0">
                  <c:v>EBIDTA</c:v>
                </c:pt>
              </c:strCache>
            </c:strRef>
          </c:tx>
          <c:spPr>
            <a:solidFill>
              <a:srgbClr val="16709E"/>
            </a:solidFill>
            <a:ln>
              <a:noFill/>
            </a:ln>
            <a:effectLst/>
          </c:spPr>
          <c:invertIfNegative val="0"/>
          <c:dLbls>
            <c:spPr>
              <a:solidFill>
                <a:srgbClr val="16709E"/>
              </a:solid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'slide 22'!$V$3:$Z$3</c:f>
              <c:numCache>
                <c:formatCode>0</c:formatCode>
                <c:ptCount val="5"/>
                <c:pt idx="0">
                  <c:v>2019</c:v>
                </c:pt>
                <c:pt idx="1">
                  <c:v>2020</c:v>
                </c:pt>
                <c:pt idx="2">
                  <c:v>2021</c:v>
                </c:pt>
                <c:pt idx="3">
                  <c:v>2022</c:v>
                </c:pt>
                <c:pt idx="4">
                  <c:v>2023</c:v>
                </c:pt>
              </c:numCache>
            </c:numRef>
          </c:cat>
          <c:val>
            <c:numRef>
              <c:f>'slide 22'!$V$7:$Z$7</c:f>
              <c:numCache>
                <c:formatCode>_(* #,##0_);_(* \(#,##0\);_(* "-"??_);_(@_)</c:formatCode>
                <c:ptCount val="5"/>
                <c:pt idx="0">
                  <c:v>730</c:v>
                </c:pt>
                <c:pt idx="1">
                  <c:v>869</c:v>
                </c:pt>
                <c:pt idx="2">
                  <c:v>1292</c:v>
                </c:pt>
                <c:pt idx="3">
                  <c:v>1278</c:v>
                </c:pt>
                <c:pt idx="4">
                  <c:v>1521</c:v>
                </c:pt>
              </c:numCache>
            </c:numRef>
          </c:val>
          <c:extLst>
            <c:ext xmlns:c16="http://schemas.microsoft.com/office/drawing/2014/chart" uri="{C3380CC4-5D6E-409C-BE32-E72D297353CC}">
              <c16:uniqueId val="{00000000-01D2-8D44-A200-A674428B2DFB}"/>
            </c:ext>
          </c:extLst>
        </c:ser>
        <c:dLbls>
          <c:showLegendKey val="0"/>
          <c:showVal val="0"/>
          <c:showCatName val="0"/>
          <c:showSerName val="0"/>
          <c:showPercent val="0"/>
          <c:showBubbleSize val="0"/>
        </c:dLbls>
        <c:gapWidth val="219"/>
        <c:overlap val="-27"/>
        <c:axId val="2057628800"/>
        <c:axId val="2056895360"/>
      </c:barChart>
      <c:catAx>
        <c:axId val="205762880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iller" panose="02000603080000020003"/>
                <a:ea typeface="+mn-ea"/>
                <a:cs typeface="+mn-cs"/>
              </a:defRPr>
            </a:pPr>
            <a:endParaRPr lang="en-US"/>
          </a:p>
        </c:txPr>
        <c:crossAx val="2056895360"/>
        <c:crosses val="autoZero"/>
        <c:auto val="1"/>
        <c:lblAlgn val="ctr"/>
        <c:lblOffset val="100"/>
        <c:noMultiLvlLbl val="0"/>
      </c:catAx>
      <c:valAx>
        <c:axId val="2056895360"/>
        <c:scaling>
          <c:orientation val="minMax"/>
          <c:max val="1750"/>
        </c:scaling>
        <c:delete val="1"/>
        <c:axPos val="l"/>
        <c:numFmt formatCode="_(* #,##0_);_(* \(#,##0\);_(* &quot;-&quot;??_);_(@_)" sourceLinked="1"/>
        <c:majorTickMark val="out"/>
        <c:minorTickMark val="none"/>
        <c:tickLblPos val="nextTo"/>
        <c:crossAx val="2057628800"/>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iller" panose="02000603080000020003"/>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'slide 22'!$T$14</c:f>
              <c:strCache>
                <c:ptCount val="1"/>
                <c:pt idx="0">
                  <c:v>PAT</c:v>
                </c:pt>
              </c:strCache>
            </c:strRef>
          </c:tx>
          <c:spPr>
            <a:solidFill>
              <a:srgbClr val="9C0059"/>
            </a:solidFill>
            <a:ln>
              <a:noFill/>
            </a:ln>
            <a:effectLst/>
          </c:spPr>
          <c:invertIfNegative val="0"/>
          <c:dLbls>
            <c:spPr>
              <a:solidFill>
                <a:srgbClr val="9C0059"/>
              </a:solid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'slide 22'!$V$3:$Z$3</c:f>
              <c:numCache>
                <c:formatCode>0</c:formatCode>
                <c:ptCount val="5"/>
                <c:pt idx="0">
                  <c:v>2019</c:v>
                </c:pt>
                <c:pt idx="1">
                  <c:v>2020</c:v>
                </c:pt>
                <c:pt idx="2">
                  <c:v>2021</c:v>
                </c:pt>
                <c:pt idx="3">
                  <c:v>2022</c:v>
                </c:pt>
                <c:pt idx="4">
                  <c:v>2023</c:v>
                </c:pt>
              </c:numCache>
            </c:numRef>
          </c:cat>
          <c:val>
            <c:numRef>
              <c:f>'slide 22'!$V$14:$Z$14</c:f>
              <c:numCache>
                <c:formatCode>_(* #,##0_);_(* \(#,##0\);_(* "-"??_);_(@_)</c:formatCode>
                <c:ptCount val="5"/>
                <c:pt idx="0">
                  <c:v>1503</c:v>
                </c:pt>
                <c:pt idx="1">
                  <c:v>1214</c:v>
                </c:pt>
                <c:pt idx="2">
                  <c:v>1114</c:v>
                </c:pt>
                <c:pt idx="3">
                  <c:v>1138</c:v>
                </c:pt>
                <c:pt idx="4">
                  <c:v>1229</c:v>
                </c:pt>
              </c:numCache>
            </c:numRef>
          </c:val>
          <c:extLst>
            <c:ext xmlns:c16="http://schemas.microsoft.com/office/drawing/2014/chart" uri="{C3380CC4-5D6E-409C-BE32-E72D297353CC}">
              <c16:uniqueId val="{00000000-5160-8E4F-BF6E-530F9ECA8384}"/>
            </c:ext>
          </c:extLst>
        </c:ser>
        <c:dLbls>
          <c:showLegendKey val="0"/>
          <c:showVal val="0"/>
          <c:showCatName val="0"/>
          <c:showSerName val="0"/>
          <c:showPercent val="0"/>
          <c:showBubbleSize val="0"/>
        </c:dLbls>
        <c:gapWidth val="219"/>
        <c:overlap val="-27"/>
        <c:axId val="2058477744"/>
        <c:axId val="2056906592"/>
      </c:barChart>
      <c:catAx>
        <c:axId val="20584777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iller" panose="02000603080000020003"/>
                <a:ea typeface="+mn-ea"/>
                <a:cs typeface="+mn-cs"/>
              </a:defRPr>
            </a:pPr>
            <a:endParaRPr lang="en-US"/>
          </a:p>
        </c:txPr>
        <c:crossAx val="2056906592"/>
        <c:crosses val="autoZero"/>
        <c:auto val="1"/>
        <c:lblAlgn val="ctr"/>
        <c:lblOffset val="100"/>
        <c:noMultiLvlLbl val="0"/>
      </c:catAx>
      <c:valAx>
        <c:axId val="2056906592"/>
        <c:scaling>
          <c:orientation val="minMax"/>
        </c:scaling>
        <c:delete val="1"/>
        <c:axPos val="l"/>
        <c:numFmt formatCode="_(* #,##0_);_(* \(#,##0\);_(* &quot;-&quot;??_);_(@_)" sourceLinked="1"/>
        <c:majorTickMark val="out"/>
        <c:minorTickMark val="none"/>
        <c:tickLblPos val="nextTo"/>
        <c:crossAx val="2058477744"/>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iller" panose="02000603080000020003"/>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ايجارات</c:v>
                </c:pt>
              </c:strCache>
            </c:strRef>
          </c:tx>
          <c:spPr>
            <a:solidFill>
              <a:srgbClr val="1A50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2022</c:v>
                </c:pt>
                <c:pt idx="1">
                  <c:v>2023</c:v>
                </c:pt>
              </c:strCache>
            </c:strRef>
          </c:cat>
          <c:val>
            <c:numRef>
              <c:f>Sheet1!$B$2:$C$2</c:f>
              <c:numCache>
                <c:formatCode>0%</c:formatCode>
                <c:ptCount val="2"/>
                <c:pt idx="0">
                  <c:v>0.83843167757780035</c:v>
                </c:pt>
                <c:pt idx="1">
                  <c:v>0.80432834343876858</c:v>
                </c:pt>
              </c:numCache>
            </c:numRef>
          </c:val>
          <c:extLst>
            <c:ext xmlns:c16="http://schemas.microsoft.com/office/drawing/2014/chart" uri="{C3380CC4-5D6E-409C-BE32-E72D297353CC}">
              <c16:uniqueId val="{00000000-372E-4D49-B116-323CF57BCE37}"/>
            </c:ext>
          </c:extLst>
        </c:ser>
        <c:ser>
          <c:idx val="1"/>
          <c:order val="1"/>
          <c:tx>
            <c:strRef>
              <c:f>Sheet1!$A$3</c:f>
              <c:strCache>
                <c:ptCount val="1"/>
                <c:pt idx="0">
                  <c:v>استشارات</c:v>
                </c:pt>
              </c:strCache>
            </c:strRef>
          </c:tx>
          <c:spPr>
            <a:solidFill>
              <a:srgbClr val="1670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2022</c:v>
                </c:pt>
                <c:pt idx="1">
                  <c:v>2023</c:v>
                </c:pt>
              </c:strCache>
            </c:strRef>
          </c:cat>
          <c:val>
            <c:numRef>
              <c:f>Sheet1!$B$3:$C$3</c:f>
              <c:numCache>
                <c:formatCode>0%</c:formatCode>
                <c:ptCount val="2"/>
                <c:pt idx="0">
                  <c:v>0.16156832242219965</c:v>
                </c:pt>
                <c:pt idx="1">
                  <c:v>0.19567165656123137</c:v>
                </c:pt>
              </c:numCache>
            </c:numRef>
          </c:val>
          <c:extLst>
            <c:ext xmlns:c16="http://schemas.microsoft.com/office/drawing/2014/chart" uri="{C3380CC4-5D6E-409C-BE32-E72D297353CC}">
              <c16:uniqueId val="{00000001-372E-4D49-B116-323CF57BCE37}"/>
            </c:ext>
          </c:extLst>
        </c:ser>
        <c:dLbls>
          <c:showLegendKey val="0"/>
          <c:showVal val="0"/>
          <c:showCatName val="0"/>
          <c:showSerName val="0"/>
          <c:showPercent val="0"/>
          <c:showBubbleSize val="0"/>
        </c:dLbls>
        <c:gapWidth val="100"/>
        <c:overlap val="100"/>
        <c:axId val="1410444160"/>
        <c:axId val="1410444576"/>
      </c:barChart>
      <c:catAx>
        <c:axId val="141044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iller" panose="02000603080000020003"/>
                <a:ea typeface="+mn-ea"/>
                <a:cs typeface="+mn-cs"/>
              </a:defRPr>
            </a:pPr>
            <a:endParaRPr lang="en-US"/>
          </a:p>
        </c:txPr>
        <c:crossAx val="1410444576"/>
        <c:crosses val="autoZero"/>
        <c:auto val="1"/>
        <c:lblAlgn val="ctr"/>
        <c:lblOffset val="100"/>
        <c:noMultiLvlLbl val="0"/>
      </c:catAx>
      <c:valAx>
        <c:axId val="1410444576"/>
        <c:scaling>
          <c:orientation val="minMax"/>
          <c:max val="1"/>
          <c:min val="0"/>
        </c:scaling>
        <c:delete val="1"/>
        <c:axPos val="l"/>
        <c:numFmt formatCode="0%" sourceLinked="1"/>
        <c:majorTickMark val="out"/>
        <c:minorTickMark val="none"/>
        <c:tickLblPos val="nextTo"/>
        <c:crossAx val="1410444160"/>
        <c:crosses val="autoZero"/>
        <c:crossBetween val="between"/>
      </c:valAx>
      <c:spPr>
        <a:noFill/>
        <a:ln>
          <a:noFill/>
        </a:ln>
        <a:effectLst/>
      </c:spPr>
    </c:plotArea>
    <c:plotVisOnly val="1"/>
    <c:dispBlanksAs val="gap"/>
    <c:showDLblsOverMax val="0"/>
  </c:chart>
  <c:spPr>
    <a:noFill/>
    <a:ln>
      <a:solidFill>
        <a:srgbClr val="003B8A"/>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ايجارات</c:v>
                </c:pt>
              </c:strCache>
            </c:strRef>
          </c:tx>
          <c:spPr>
            <a:solidFill>
              <a:srgbClr val="9C00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2022</c:v>
                </c:pt>
                <c:pt idx="1">
                  <c:v>2023</c:v>
                </c:pt>
              </c:strCache>
            </c:strRef>
          </c:cat>
          <c:val>
            <c:numRef>
              <c:f>Sheet1!$B$2:$C$2</c:f>
              <c:numCache>
                <c:formatCode>0%</c:formatCode>
                <c:ptCount val="2"/>
                <c:pt idx="0">
                  <c:v>0.94226871464748585</c:v>
                </c:pt>
                <c:pt idx="1">
                  <c:v>0.94467026648067365</c:v>
                </c:pt>
              </c:numCache>
            </c:numRef>
          </c:val>
          <c:extLst>
            <c:ext xmlns:c16="http://schemas.microsoft.com/office/drawing/2014/chart" uri="{C3380CC4-5D6E-409C-BE32-E72D297353CC}">
              <c16:uniqueId val="{00000000-2EBF-E648-BA5D-6548EEEA486C}"/>
            </c:ext>
          </c:extLst>
        </c:ser>
        <c:ser>
          <c:idx val="1"/>
          <c:order val="1"/>
          <c:tx>
            <c:strRef>
              <c:f>Sheet1!$A$3</c:f>
              <c:strCache>
                <c:ptCount val="1"/>
                <c:pt idx="0">
                  <c:v>استشارات</c:v>
                </c:pt>
              </c:strCache>
            </c:strRef>
          </c:tx>
          <c:spPr>
            <a:solidFill>
              <a:srgbClr val="B1BEC8"/>
            </a:solidFill>
            <a:ln>
              <a:noFill/>
            </a:ln>
            <a:effectLst/>
          </c:spPr>
          <c:invertIfNegative val="0"/>
          <c:dLbls>
            <c:dLbl>
              <c:idx val="0"/>
              <c:layout>
                <c:manualLayout>
                  <c:x val="-3.4490924903802487E-17"/>
                  <c:y val="2.0766009585066785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2EBF-E648-BA5D-6548EEEA486C}"/>
                </c:ext>
              </c:extLst>
            </c:dLbl>
            <c:dLbl>
              <c:idx val="1"/>
              <c:layout>
                <c:manualLayout>
                  <c:x val="0"/>
                  <c:y val="1.7305007987555656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2EBF-E648-BA5D-6548EEEA48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2022</c:v>
                </c:pt>
                <c:pt idx="1">
                  <c:v>2023</c:v>
                </c:pt>
              </c:strCache>
            </c:strRef>
          </c:cat>
          <c:val>
            <c:numRef>
              <c:f>Sheet1!$B$3:$C$3</c:f>
              <c:numCache>
                <c:formatCode>0%</c:formatCode>
                <c:ptCount val="2"/>
                <c:pt idx="0">
                  <c:v>5.7731285352514115E-2</c:v>
                </c:pt>
                <c:pt idx="1">
                  <c:v>5.5329733519326393E-2</c:v>
                </c:pt>
              </c:numCache>
            </c:numRef>
          </c:val>
          <c:extLst>
            <c:ext xmlns:c16="http://schemas.microsoft.com/office/drawing/2014/chart" uri="{C3380CC4-5D6E-409C-BE32-E72D297353CC}">
              <c16:uniqueId val="{00000003-2EBF-E648-BA5D-6548EEEA486C}"/>
            </c:ext>
          </c:extLst>
        </c:ser>
        <c:dLbls>
          <c:showLegendKey val="0"/>
          <c:showVal val="0"/>
          <c:showCatName val="0"/>
          <c:showSerName val="0"/>
          <c:showPercent val="0"/>
          <c:showBubbleSize val="0"/>
        </c:dLbls>
        <c:gapWidth val="100"/>
        <c:overlap val="100"/>
        <c:axId val="1410444160"/>
        <c:axId val="1410444576"/>
      </c:barChart>
      <c:catAx>
        <c:axId val="141044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iller" panose="02000603080000020003"/>
                <a:ea typeface="+mn-ea"/>
                <a:cs typeface="+mn-cs"/>
              </a:defRPr>
            </a:pPr>
            <a:endParaRPr lang="en-US"/>
          </a:p>
        </c:txPr>
        <c:crossAx val="1410444576"/>
        <c:crosses val="autoZero"/>
        <c:auto val="1"/>
        <c:lblAlgn val="ctr"/>
        <c:lblOffset val="100"/>
        <c:noMultiLvlLbl val="0"/>
      </c:catAx>
      <c:valAx>
        <c:axId val="1410444576"/>
        <c:scaling>
          <c:orientation val="minMax"/>
          <c:max val="1"/>
          <c:min val="0"/>
        </c:scaling>
        <c:delete val="1"/>
        <c:axPos val="l"/>
        <c:numFmt formatCode="0%" sourceLinked="1"/>
        <c:majorTickMark val="out"/>
        <c:minorTickMark val="none"/>
        <c:tickLblPos val="nextTo"/>
        <c:crossAx val="1410444160"/>
        <c:crosses val="autoZero"/>
        <c:crossBetween val="between"/>
      </c:valAx>
      <c:spPr>
        <a:noFill/>
        <a:ln>
          <a:noFill/>
        </a:ln>
        <a:effectLst/>
      </c:spPr>
    </c:plotArea>
    <c:plotVisOnly val="1"/>
    <c:dispBlanksAs val="gap"/>
    <c:showDLblsOverMax val="0"/>
  </c:chart>
  <c:spPr>
    <a:noFill/>
    <a:ln>
      <a:solidFill>
        <a:srgbClr val="A7115C"/>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833480743927598E-2"/>
          <c:y val="9.3627018059977141E-2"/>
          <c:w val="0.88593810385388228"/>
          <c:h val="0.60220871461775083"/>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on page 9'!$B$27:$B$33</c:f>
              <c:strCache>
                <c:ptCount val="7"/>
                <c:pt idx="0">
                  <c:v>Q1-2022</c:v>
                </c:pt>
                <c:pt idx="1">
                  <c:v>Q2-2022</c:v>
                </c:pt>
                <c:pt idx="2">
                  <c:v>Q3-2022</c:v>
                </c:pt>
                <c:pt idx="3">
                  <c:v>Q4-2022</c:v>
                </c:pt>
                <c:pt idx="4">
                  <c:v>Q1-2023</c:v>
                </c:pt>
                <c:pt idx="5">
                  <c:v>Q2-2023</c:v>
                </c:pt>
                <c:pt idx="6">
                  <c:v>Q3-2023</c:v>
                </c:pt>
              </c:strCache>
            </c:strRef>
          </c:cat>
          <c:val>
            <c:numRef>
              <c:f>'Graph on page 9'!$C$27:$C$33</c:f>
            </c:numRef>
          </c:val>
          <c:smooth val="0"/>
          <c:extLst>
            <c:ext xmlns:c16="http://schemas.microsoft.com/office/drawing/2014/chart" uri="{C3380CC4-5D6E-409C-BE32-E72D297353CC}">
              <c16:uniqueId val="{00000000-5F75-2740-BA1C-BABB5233E4BF}"/>
            </c:ext>
          </c:extLst>
        </c:ser>
        <c:dLbls>
          <c:dLblPos val="t"/>
          <c:showLegendKey val="0"/>
          <c:showVal val="1"/>
          <c:showCatName val="0"/>
          <c:showSerName val="0"/>
          <c:showPercent val="0"/>
          <c:showBubbleSize val="0"/>
        </c:dLbls>
        <c:marker val="1"/>
        <c:smooth val="0"/>
        <c:axId val="325795583"/>
        <c:axId val="257928335"/>
      </c:lineChart>
      <c:catAx>
        <c:axId val="32579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928335"/>
        <c:crosses val="autoZero"/>
        <c:auto val="1"/>
        <c:lblAlgn val="ctr"/>
        <c:lblOffset val="100"/>
        <c:noMultiLvlLbl val="0"/>
      </c:catAx>
      <c:valAx>
        <c:axId val="257928335"/>
        <c:scaling>
          <c:orientation val="minMax"/>
        </c:scaling>
        <c:delete val="1"/>
        <c:axPos val="l"/>
        <c:numFmt formatCode="0.00%" sourceLinked="1"/>
        <c:majorTickMark val="none"/>
        <c:minorTickMark val="none"/>
        <c:tickLblPos val="nextTo"/>
        <c:crossAx val="32579558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568047496870055"/>
          <c:y val="0"/>
          <c:w val="0.4954005677838767"/>
          <c:h val="0.92375089399136501"/>
        </c:manualLayout>
      </c:layout>
      <c:barChart>
        <c:barDir val="col"/>
        <c:grouping val="stacked"/>
        <c:varyColors val="0"/>
        <c:ser>
          <c:idx val="0"/>
          <c:order val="0"/>
          <c:tx>
            <c:strRef>
              <c:f>Sheet1!$A$2</c:f>
              <c:strCache>
                <c:ptCount val="1"/>
                <c:pt idx="0">
                  <c:v>حقوق الملكية</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Sheet1!$B$2</c:f>
              <c:numCache>
                <c:formatCode>0.0%</c:formatCode>
                <c:ptCount val="1"/>
                <c:pt idx="0">
                  <c:v>0.58557740610584708</c:v>
                </c:pt>
              </c:numCache>
            </c:numRef>
          </c:val>
          <c:extLst>
            <c:ext xmlns:c16="http://schemas.microsoft.com/office/drawing/2014/chart" uri="{C3380CC4-5D6E-409C-BE32-E72D297353CC}">
              <c16:uniqueId val="{00000000-6A13-AC47-BAF9-CE3E54511100}"/>
            </c:ext>
          </c:extLst>
        </c:ser>
        <c:ser>
          <c:idx val="1"/>
          <c:order val="1"/>
          <c:tx>
            <c:strRef>
              <c:f>Sheet1!$A$3</c:f>
              <c:strCache>
                <c:ptCount val="1"/>
                <c:pt idx="0">
                  <c:v>ذمم دائنة ومطلوبات أخرى</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Sheet1!$B$3</c:f>
              <c:numCache>
                <c:formatCode>0.0%</c:formatCode>
                <c:ptCount val="1"/>
                <c:pt idx="0">
                  <c:v>3.3161551875490913E-2</c:v>
                </c:pt>
              </c:numCache>
            </c:numRef>
          </c:val>
          <c:extLst>
            <c:ext xmlns:c16="http://schemas.microsoft.com/office/drawing/2014/chart" uri="{C3380CC4-5D6E-409C-BE32-E72D297353CC}">
              <c16:uniqueId val="{00000001-6A13-AC47-BAF9-CE3E54511100}"/>
            </c:ext>
          </c:extLst>
        </c:ser>
        <c:ser>
          <c:idx val="2"/>
          <c:order val="2"/>
          <c:tx>
            <c:strRef>
              <c:f>Sheet1!$A$4</c:f>
              <c:strCache>
                <c:ptCount val="1"/>
                <c:pt idx="0">
                  <c:v>التزامات وفقاً لعقود التمويل الإسلامي</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Sheet1!$B$4</c:f>
              <c:numCache>
                <c:formatCode>0.0%</c:formatCode>
                <c:ptCount val="1"/>
                <c:pt idx="0">
                  <c:v>0.36269489374382086</c:v>
                </c:pt>
              </c:numCache>
            </c:numRef>
          </c:val>
          <c:extLst>
            <c:ext xmlns:c16="http://schemas.microsoft.com/office/drawing/2014/chart" uri="{C3380CC4-5D6E-409C-BE32-E72D297353CC}">
              <c16:uniqueId val="{00000002-6A13-AC47-BAF9-CE3E54511100}"/>
            </c:ext>
          </c:extLst>
        </c:ser>
        <c:ser>
          <c:idx val="3"/>
          <c:order val="3"/>
          <c:tx>
            <c:strRef>
              <c:f>Sheet1!$A$5</c:f>
              <c:strCache>
                <c:ptCount val="1"/>
                <c:pt idx="0">
                  <c:v>مطلوبات إيجارات</c:v>
                </c:pt>
              </c:strCache>
            </c:strRef>
          </c:tx>
          <c:spPr>
            <a:solidFill>
              <a:schemeClr val="accent4"/>
            </a:solidFill>
            <a:ln>
              <a:noFill/>
            </a:ln>
            <a:effectLst/>
          </c:spPr>
          <c:invertIfNegative val="0"/>
          <c:dLbls>
            <c:dLbl>
              <c:idx val="0"/>
              <c:layout>
                <c:manualLayout>
                  <c:x val="9.3920118742175138E-2"/>
                  <c:y val="-3.07314669895648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13-AC47-BAF9-CE3E5451110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Sheet1!$B$5</c:f>
              <c:numCache>
                <c:formatCode>0.0%</c:formatCode>
                <c:ptCount val="1"/>
                <c:pt idx="0">
                  <c:v>6.5635562357979817E-3</c:v>
                </c:pt>
              </c:numCache>
            </c:numRef>
          </c:val>
          <c:extLst>
            <c:ext xmlns:c16="http://schemas.microsoft.com/office/drawing/2014/chart" uri="{C3380CC4-5D6E-409C-BE32-E72D297353CC}">
              <c16:uniqueId val="{00000004-6A13-AC47-BAF9-CE3E54511100}"/>
            </c:ext>
          </c:extLst>
        </c:ser>
        <c:ser>
          <c:idx val="4"/>
          <c:order val="4"/>
          <c:tx>
            <c:strRef>
              <c:f>Sheet1!$A$6</c:f>
              <c:strCache>
                <c:ptCount val="1"/>
                <c:pt idx="0">
                  <c:v>أخرى</c:v>
                </c:pt>
              </c:strCache>
            </c:strRef>
          </c:tx>
          <c:spPr>
            <a:solidFill>
              <a:schemeClr val="accent5"/>
            </a:solidFill>
            <a:ln>
              <a:noFill/>
            </a:ln>
            <a:effectLst/>
          </c:spPr>
          <c:invertIfNegative val="0"/>
          <c:dLbls>
            <c:dLbl>
              <c:idx val="0"/>
              <c:layout>
                <c:manualLayout>
                  <c:x val="-9.9444831609361961E-2"/>
                  <c:y val="-9.2194400968694558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iller" panose="02000603080000020003"/>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13-AC47-BAF9-CE3E5451110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Sheet1!$B$6</c:f>
              <c:numCache>
                <c:formatCode>0.0%</c:formatCode>
                <c:ptCount val="1"/>
                <c:pt idx="0">
                  <c:v>1.2002592039043188E-2</c:v>
                </c:pt>
              </c:numCache>
            </c:numRef>
          </c:val>
          <c:extLst>
            <c:ext xmlns:c16="http://schemas.microsoft.com/office/drawing/2014/chart" uri="{C3380CC4-5D6E-409C-BE32-E72D297353CC}">
              <c16:uniqueId val="{00000006-6A13-AC47-BAF9-CE3E54511100}"/>
            </c:ext>
          </c:extLst>
        </c:ser>
        <c:dLbls>
          <c:showLegendKey val="0"/>
          <c:showVal val="0"/>
          <c:showCatName val="0"/>
          <c:showSerName val="0"/>
          <c:showPercent val="0"/>
          <c:showBubbleSize val="0"/>
        </c:dLbls>
        <c:gapWidth val="10"/>
        <c:overlap val="100"/>
        <c:axId val="1314754960"/>
        <c:axId val="1314766608"/>
      </c:barChart>
      <c:catAx>
        <c:axId val="1314754960"/>
        <c:scaling>
          <c:orientation val="minMax"/>
        </c:scaling>
        <c:delete val="1"/>
        <c:axPos val="b"/>
        <c:numFmt formatCode="General" sourceLinked="1"/>
        <c:majorTickMark val="out"/>
        <c:minorTickMark val="none"/>
        <c:tickLblPos val="nextTo"/>
        <c:crossAx val="1314766608"/>
        <c:crosses val="autoZero"/>
        <c:auto val="1"/>
        <c:lblAlgn val="ctr"/>
        <c:lblOffset val="100"/>
        <c:noMultiLvlLbl val="0"/>
      </c:catAx>
      <c:valAx>
        <c:axId val="1314766608"/>
        <c:scaling>
          <c:orientation val="minMax"/>
        </c:scaling>
        <c:delete val="1"/>
        <c:axPos val="l"/>
        <c:numFmt formatCode="0.0%" sourceLinked="1"/>
        <c:majorTickMark val="out"/>
        <c:minorTickMark val="none"/>
        <c:tickLblPos val="nextTo"/>
        <c:crossAx val="1314754960"/>
        <c:crosses val="autoZero"/>
        <c:crossBetween val="between"/>
      </c:valAx>
      <c:spPr>
        <a:noFill/>
        <a:ln>
          <a:noFill/>
        </a:ln>
        <a:effectLst/>
      </c:spPr>
    </c:plotArea>
    <c:legend>
      <c:legendPos val="l"/>
      <c:layout>
        <c:manualLayout>
          <c:xMode val="edge"/>
          <c:yMode val="edge"/>
          <c:x val="3.3148277203120635E-2"/>
          <c:y val="0.16636878921891743"/>
          <c:w val="0.34990747193489363"/>
          <c:h val="0.75331052913294672"/>
        </c:manualLayout>
      </c:layout>
      <c:overlay val="0"/>
      <c:spPr>
        <a:noFill/>
        <a:ln>
          <a:noFill/>
        </a:ln>
        <a:effectLst/>
      </c:spPr>
      <c:txPr>
        <a:bodyPr rot="0" spcFirstLastPara="1" vertOverflow="ellipsis" vert="horz" wrap="square" anchor="ctr" anchorCtr="1"/>
        <a:lstStyle/>
        <a:p>
          <a:pPr algn="justLow">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568047496870055"/>
          <c:y val="3.0744385316718276E-2"/>
          <c:w val="0.4954005677838767"/>
          <c:h val="0.86435996806672422"/>
        </c:manualLayout>
      </c:layout>
      <c:barChart>
        <c:barDir val="col"/>
        <c:grouping val="stacked"/>
        <c:varyColors val="0"/>
        <c:ser>
          <c:idx val="0"/>
          <c:order val="0"/>
          <c:tx>
            <c:strRef>
              <c:f>Sheet1!$A$2</c:f>
              <c:strCache>
                <c:ptCount val="1"/>
                <c:pt idx="0">
                  <c:v>استثمارات عقارية</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Sheet1!$B$2</c:f>
              <c:numCache>
                <c:formatCode>0.0%</c:formatCode>
                <c:ptCount val="1"/>
                <c:pt idx="0">
                  <c:v>0.81152902759270629</c:v>
                </c:pt>
              </c:numCache>
            </c:numRef>
          </c:val>
          <c:extLst>
            <c:ext xmlns:c16="http://schemas.microsoft.com/office/drawing/2014/chart" uri="{C3380CC4-5D6E-409C-BE32-E72D297353CC}">
              <c16:uniqueId val="{00000000-136B-7546-B82E-BE85B2C9FEE1}"/>
            </c:ext>
          </c:extLst>
        </c:ser>
        <c:ser>
          <c:idx val="1"/>
          <c:order val="1"/>
          <c:tx>
            <c:strRef>
              <c:f>Sheet1!$A$3</c:f>
              <c:strCache>
                <c:ptCount val="1"/>
                <c:pt idx="0">
                  <c:v>عقارات وآلات ومعدات</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Sheet1!$B$3</c:f>
              <c:numCache>
                <c:formatCode>0.0%</c:formatCode>
                <c:ptCount val="1"/>
                <c:pt idx="0">
                  <c:v>1.3539584030264821E-2</c:v>
                </c:pt>
              </c:numCache>
            </c:numRef>
          </c:val>
          <c:extLst>
            <c:ext xmlns:c16="http://schemas.microsoft.com/office/drawing/2014/chart" uri="{C3380CC4-5D6E-409C-BE32-E72D297353CC}">
              <c16:uniqueId val="{00000001-136B-7546-B82E-BE85B2C9FEE1}"/>
            </c:ext>
          </c:extLst>
        </c:ser>
        <c:ser>
          <c:idx val="2"/>
          <c:order val="2"/>
          <c:tx>
            <c:strRef>
              <c:f>Sheet1!$A$4</c:f>
              <c:strCache>
                <c:ptCount val="1"/>
                <c:pt idx="0">
                  <c:v>أخرى</c:v>
                </c:pt>
              </c:strCache>
            </c:strRef>
          </c:tx>
          <c:spPr>
            <a:solidFill>
              <a:schemeClr val="accent3"/>
            </a:solidFill>
            <a:ln>
              <a:noFill/>
            </a:ln>
            <a:effectLst/>
          </c:spPr>
          <c:invertIfNegative val="0"/>
          <c:dLbls>
            <c:dLbl>
              <c:idx val="0"/>
              <c:layout>
                <c:manualLayout>
                  <c:x val="0.10239862737462023"/>
                  <c:y val="-2.980952651440023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A1-48DE-95DC-5074D154957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Sheet1!$B$4</c:f>
              <c:numCache>
                <c:formatCode>0.0%</c:formatCode>
                <c:ptCount val="1"/>
                <c:pt idx="0">
                  <c:v>1.6679045608368644E-2</c:v>
                </c:pt>
              </c:numCache>
            </c:numRef>
          </c:val>
          <c:extLst>
            <c:ext xmlns:c16="http://schemas.microsoft.com/office/drawing/2014/chart" uri="{C3380CC4-5D6E-409C-BE32-E72D297353CC}">
              <c16:uniqueId val="{00000002-136B-7546-B82E-BE85B2C9FEE1}"/>
            </c:ext>
          </c:extLst>
        </c:ser>
        <c:ser>
          <c:idx val="3"/>
          <c:order val="3"/>
          <c:tx>
            <c:strRef>
              <c:f>Sheet1!$A$5</c:f>
              <c:strCache>
                <c:ptCount val="1"/>
                <c:pt idx="0">
                  <c:v>النقد والأرصدة البنكية</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Sheet1!$B$5</c:f>
              <c:numCache>
                <c:formatCode>0.0%</c:formatCode>
                <c:ptCount val="1"/>
                <c:pt idx="0">
                  <c:v>2.7503706889676217E-2</c:v>
                </c:pt>
              </c:numCache>
            </c:numRef>
          </c:val>
          <c:extLst>
            <c:ext xmlns:c16="http://schemas.microsoft.com/office/drawing/2014/chart" uri="{C3380CC4-5D6E-409C-BE32-E72D297353CC}">
              <c16:uniqueId val="{00000003-136B-7546-B82E-BE85B2C9FEE1}"/>
            </c:ext>
          </c:extLst>
        </c:ser>
        <c:ser>
          <c:idx val="4"/>
          <c:order val="4"/>
          <c:tx>
            <c:strRef>
              <c:f>Sheet1!$A$6</c:f>
              <c:strCache>
                <c:ptCount val="1"/>
                <c:pt idx="0">
                  <c:v>عقارات للمتاجرة</c:v>
                </c:pt>
              </c:strCache>
            </c:strRef>
          </c:tx>
          <c:spPr>
            <a:solidFill>
              <a:schemeClr val="accent5"/>
            </a:solidFill>
            <a:ln>
              <a:noFill/>
            </a:ln>
            <a:effectLst/>
          </c:spPr>
          <c:invertIfNegative val="0"/>
          <c:dLbls>
            <c:dLbl>
              <c:idx val="0"/>
              <c:layout>
                <c:manualLayout>
                  <c:x val="-0.13823814695573719"/>
                  <c:y val="-2.732508364316889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A1-48DE-95DC-5074D154957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Sheet1!$B$6</c:f>
              <c:numCache>
                <c:formatCode>0.0%</c:formatCode>
                <c:ptCount val="1"/>
                <c:pt idx="0">
                  <c:v>1.6558532734988515E-2</c:v>
                </c:pt>
              </c:numCache>
            </c:numRef>
          </c:val>
          <c:extLst>
            <c:ext xmlns:c16="http://schemas.microsoft.com/office/drawing/2014/chart" uri="{C3380CC4-5D6E-409C-BE32-E72D297353CC}">
              <c16:uniqueId val="{00000004-136B-7546-B82E-BE85B2C9FEE1}"/>
            </c:ext>
          </c:extLst>
        </c:ser>
        <c:ser>
          <c:idx val="5"/>
          <c:order val="5"/>
          <c:tx>
            <c:strRef>
              <c:f>Sheet1!$A$7</c:f>
              <c:strCache>
                <c:ptCount val="1"/>
                <c:pt idx="0">
                  <c:v>ذمم مدينة ومبالغ مدفوعة مقدماً</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Sheet1!$B$7</c:f>
              <c:numCache>
                <c:formatCode>0.0%</c:formatCode>
                <c:ptCount val="1"/>
                <c:pt idx="0">
                  <c:v>0.10702582060236297</c:v>
                </c:pt>
              </c:numCache>
            </c:numRef>
          </c:val>
          <c:extLst>
            <c:ext xmlns:c16="http://schemas.microsoft.com/office/drawing/2014/chart" uri="{C3380CC4-5D6E-409C-BE32-E72D297353CC}">
              <c16:uniqueId val="{00000005-136B-7546-B82E-BE85B2C9FEE1}"/>
            </c:ext>
          </c:extLst>
        </c:ser>
        <c:ser>
          <c:idx val="6"/>
          <c:order val="6"/>
          <c:tx>
            <c:strRef>
              <c:f>Sheet1!$A$8</c:f>
              <c:strCache>
                <c:ptCount val="1"/>
                <c:pt idx="0">
                  <c:v>مبالغ مقدمة للمشاريع والاستثمارات</c:v>
                </c:pt>
              </c:strCache>
            </c:strRef>
          </c:tx>
          <c:spPr>
            <a:solidFill>
              <a:schemeClr val="accent1">
                <a:lumMod val="60000"/>
              </a:schemeClr>
            </a:solidFill>
            <a:ln>
              <a:noFill/>
            </a:ln>
            <a:effectLst/>
          </c:spPr>
          <c:invertIfNegative val="0"/>
          <c:dLbls>
            <c:dLbl>
              <c:idx val="0"/>
              <c:layout>
                <c:manualLayout>
                  <c:x val="0.10239862737462005"/>
                  <c:y val="1.19238106057600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A1-48DE-95DC-5074D154957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panose="02000603080000020003"/>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2023</c:v>
                </c:pt>
              </c:strCache>
            </c:strRef>
          </c:cat>
          <c:val>
            <c:numRef>
              <c:f>Sheet1!$B$8</c:f>
              <c:numCache>
                <c:formatCode>0.0%</c:formatCode>
                <c:ptCount val="1"/>
                <c:pt idx="0">
                  <c:v>7.1642825416324829E-3</c:v>
                </c:pt>
              </c:numCache>
            </c:numRef>
          </c:val>
          <c:extLst>
            <c:ext xmlns:c16="http://schemas.microsoft.com/office/drawing/2014/chart" uri="{C3380CC4-5D6E-409C-BE32-E72D297353CC}">
              <c16:uniqueId val="{00000006-136B-7546-B82E-BE85B2C9FEE1}"/>
            </c:ext>
          </c:extLst>
        </c:ser>
        <c:dLbls>
          <c:dLblPos val="ctr"/>
          <c:showLegendKey val="0"/>
          <c:showVal val="1"/>
          <c:showCatName val="0"/>
          <c:showSerName val="0"/>
          <c:showPercent val="0"/>
          <c:showBubbleSize val="0"/>
        </c:dLbls>
        <c:gapWidth val="10"/>
        <c:overlap val="100"/>
        <c:axId val="1314754960"/>
        <c:axId val="1314766608"/>
      </c:barChart>
      <c:catAx>
        <c:axId val="1314754960"/>
        <c:scaling>
          <c:orientation val="minMax"/>
        </c:scaling>
        <c:delete val="1"/>
        <c:axPos val="b"/>
        <c:numFmt formatCode="General" sourceLinked="1"/>
        <c:majorTickMark val="out"/>
        <c:minorTickMark val="none"/>
        <c:tickLblPos val="nextTo"/>
        <c:crossAx val="1314766608"/>
        <c:crosses val="autoZero"/>
        <c:auto val="1"/>
        <c:lblAlgn val="ctr"/>
        <c:lblOffset val="100"/>
        <c:noMultiLvlLbl val="0"/>
      </c:catAx>
      <c:valAx>
        <c:axId val="1314766608"/>
        <c:scaling>
          <c:orientation val="minMax"/>
        </c:scaling>
        <c:delete val="1"/>
        <c:axPos val="l"/>
        <c:numFmt formatCode="0.0%" sourceLinked="1"/>
        <c:majorTickMark val="out"/>
        <c:minorTickMark val="none"/>
        <c:tickLblPos val="nextTo"/>
        <c:crossAx val="1314754960"/>
        <c:crosses val="autoZero"/>
        <c:crossBetween val="between"/>
      </c:valAx>
      <c:spPr>
        <a:noFill/>
        <a:ln>
          <a:noFill/>
        </a:ln>
        <a:effectLst/>
      </c:spPr>
    </c:plotArea>
    <c:legend>
      <c:legendPos val="l"/>
      <c:layout>
        <c:manualLayout>
          <c:xMode val="edge"/>
          <c:yMode val="edge"/>
          <c:x val="3.0719588212386042E-2"/>
          <c:y val="0.13481276213899079"/>
          <c:w val="0.34869312743952635"/>
          <c:h val="0.76018400223641869"/>
        </c:manualLayout>
      </c:layout>
      <c:overlay val="0"/>
      <c:spPr>
        <a:noFill/>
        <a:ln>
          <a:noFill/>
        </a:ln>
        <a:effectLst/>
      </c:spPr>
      <c:txPr>
        <a:bodyPr rot="0" spcFirstLastPara="1" vertOverflow="ellipsis" vert="horz" wrap="square" anchor="ctr" anchorCtr="1"/>
        <a:lstStyle/>
        <a:p>
          <a:pPr algn="justLow">
            <a:defRPr sz="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009527918599212E-2"/>
          <c:y val="0.12678286321626495"/>
          <c:w val="0.86476216157911767"/>
          <c:h val="0.569052907116398"/>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on page 9'!$B$27:$B$34</c:f>
              <c:strCache>
                <c:ptCount val="8"/>
                <c:pt idx="0">
                  <c:v>Q1-2022</c:v>
                </c:pt>
                <c:pt idx="1">
                  <c:v>Q2-2022</c:v>
                </c:pt>
                <c:pt idx="2">
                  <c:v>Q3-2022</c:v>
                </c:pt>
                <c:pt idx="3">
                  <c:v>Q4-2022</c:v>
                </c:pt>
                <c:pt idx="4">
                  <c:v>Q1-2023</c:v>
                </c:pt>
                <c:pt idx="5">
                  <c:v>Q2-2023</c:v>
                </c:pt>
                <c:pt idx="6">
                  <c:v>Q3-2023</c:v>
                </c:pt>
                <c:pt idx="7">
                  <c:v>Q4-2023</c:v>
                </c:pt>
              </c:strCache>
            </c:strRef>
          </c:cat>
          <c:val>
            <c:numRef>
              <c:f>'Graph on page 9'!$C$27:$C$33</c:f>
            </c:numRef>
          </c:val>
          <c:smooth val="0"/>
          <c:extLst>
            <c:ext xmlns:c16="http://schemas.microsoft.com/office/drawing/2014/chart" uri="{C3380CC4-5D6E-409C-BE32-E72D297353CC}">
              <c16:uniqueId val="{00000000-A47C-4AAA-8938-C9FE4543148A}"/>
            </c:ext>
          </c:extLst>
        </c:ser>
        <c:ser>
          <c:idx val="1"/>
          <c:order val="1"/>
          <c:tx>
            <c:strRef>
              <c:f>'Graph on page 9'!$D$2</c:f>
              <c:strCache>
                <c:ptCount val="1"/>
                <c:pt idx="0">
                  <c:v>Rental yield on total investment properties***</c:v>
                </c:pt>
              </c:strCache>
            </c:strRef>
          </c:tx>
          <c:spPr>
            <a:ln w="28575" cap="rnd">
              <a:solidFill>
                <a:schemeClr val="accent2"/>
              </a:solidFill>
              <a:round/>
            </a:ln>
            <a:effectLst/>
          </c:spPr>
          <c:marker>
            <c:symbol val="none"/>
          </c:marker>
          <c:dLbls>
            <c:dLbl>
              <c:idx val="0"/>
              <c:layout>
                <c:manualLayout>
                  <c:x val="-6.6073747582490877E-2"/>
                  <c:y val="6.3978580443428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7C-4AAA-8938-C9FE4543148A}"/>
                </c:ext>
              </c:extLst>
            </c:dLbl>
            <c:dLbl>
              <c:idx val="1"/>
              <c:delete val="1"/>
              <c:extLst>
                <c:ext xmlns:c15="http://schemas.microsoft.com/office/drawing/2012/chart" uri="{CE6537A1-D6FC-4f65-9D91-7224C49458BB}"/>
                <c:ext xmlns:c16="http://schemas.microsoft.com/office/drawing/2014/chart" uri="{C3380CC4-5D6E-409C-BE32-E72D297353CC}">
                  <c16:uniqueId val="{00000002-A47C-4AAA-8938-C9FE4543148A}"/>
                </c:ext>
              </c:extLst>
            </c:dLbl>
            <c:dLbl>
              <c:idx val="2"/>
              <c:delete val="1"/>
              <c:extLst>
                <c:ext xmlns:c15="http://schemas.microsoft.com/office/drawing/2012/chart" uri="{CE6537A1-D6FC-4f65-9D91-7224C49458BB}"/>
                <c:ext xmlns:c16="http://schemas.microsoft.com/office/drawing/2014/chart" uri="{C3380CC4-5D6E-409C-BE32-E72D297353CC}">
                  <c16:uniqueId val="{00000003-A47C-4AAA-8938-C9FE4543148A}"/>
                </c:ext>
              </c:extLst>
            </c:dLbl>
            <c:dLbl>
              <c:idx val="3"/>
              <c:delete val="1"/>
              <c:extLst>
                <c:ext xmlns:c15="http://schemas.microsoft.com/office/drawing/2012/chart" uri="{CE6537A1-D6FC-4f65-9D91-7224C49458BB}"/>
                <c:ext xmlns:c16="http://schemas.microsoft.com/office/drawing/2014/chart" uri="{C3380CC4-5D6E-409C-BE32-E72D297353CC}">
                  <c16:uniqueId val="{00000004-A47C-4AAA-8938-C9FE4543148A}"/>
                </c:ext>
              </c:extLst>
            </c:dLbl>
            <c:dLbl>
              <c:idx val="4"/>
              <c:delete val="1"/>
              <c:extLst>
                <c:ext xmlns:c15="http://schemas.microsoft.com/office/drawing/2012/chart" uri="{CE6537A1-D6FC-4f65-9D91-7224C49458BB}"/>
                <c:ext xmlns:c16="http://schemas.microsoft.com/office/drawing/2014/chart" uri="{C3380CC4-5D6E-409C-BE32-E72D297353CC}">
                  <c16:uniqueId val="{00000005-A47C-4AAA-8938-C9FE4543148A}"/>
                </c:ext>
              </c:extLst>
            </c:dLbl>
            <c:dLbl>
              <c:idx val="5"/>
              <c:delete val="1"/>
              <c:extLst>
                <c:ext xmlns:c15="http://schemas.microsoft.com/office/drawing/2012/chart" uri="{CE6537A1-D6FC-4f65-9D91-7224C49458BB}"/>
                <c:ext xmlns:c16="http://schemas.microsoft.com/office/drawing/2014/chart" uri="{C3380CC4-5D6E-409C-BE32-E72D297353CC}">
                  <c16:uniqueId val="{00000006-A47C-4AAA-8938-C9FE4543148A}"/>
                </c:ext>
              </c:extLst>
            </c:dLbl>
            <c:dLbl>
              <c:idx val="6"/>
              <c:delete val="1"/>
              <c:extLst>
                <c:ext xmlns:c15="http://schemas.microsoft.com/office/drawing/2012/chart" uri="{CE6537A1-D6FC-4f65-9D91-7224C49458BB}"/>
                <c:ext xmlns:c16="http://schemas.microsoft.com/office/drawing/2014/chart" uri="{C3380CC4-5D6E-409C-BE32-E72D297353CC}">
                  <c16:uniqueId val="{00000007-A47C-4AAA-8938-C9FE4543148A}"/>
                </c:ext>
              </c:extLst>
            </c:dLbl>
            <c:dLbl>
              <c:idx val="7"/>
              <c:layout>
                <c:manualLayout>
                  <c:x val="-4.7651176596662105E-2"/>
                  <c:y val="6.3978580443428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47C-4AAA-8938-C9FE454314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on page 9'!$B$27:$B$34</c:f>
              <c:strCache>
                <c:ptCount val="8"/>
                <c:pt idx="0">
                  <c:v>Q1-2022</c:v>
                </c:pt>
                <c:pt idx="1">
                  <c:v>Q2-2022</c:v>
                </c:pt>
                <c:pt idx="2">
                  <c:v>Q3-2022</c:v>
                </c:pt>
                <c:pt idx="3">
                  <c:v>Q4-2022</c:v>
                </c:pt>
                <c:pt idx="4">
                  <c:v>Q1-2023</c:v>
                </c:pt>
                <c:pt idx="5">
                  <c:v>Q2-2023</c:v>
                </c:pt>
                <c:pt idx="6">
                  <c:v>Q3-2023</c:v>
                </c:pt>
                <c:pt idx="7">
                  <c:v>Q4-2023</c:v>
                </c:pt>
              </c:strCache>
            </c:strRef>
          </c:cat>
          <c:val>
            <c:numRef>
              <c:f>'Graph on page 9'!$D$27:$D$34</c:f>
              <c:numCache>
                <c:formatCode>0.00%</c:formatCode>
                <c:ptCount val="8"/>
                <c:pt idx="0">
                  <c:v>3.4279873378790723E-2</c:v>
                </c:pt>
                <c:pt idx="1">
                  <c:v>3.270863706310833E-2</c:v>
                </c:pt>
                <c:pt idx="2">
                  <c:v>3.3114612220516169E-2</c:v>
                </c:pt>
                <c:pt idx="3">
                  <c:v>3.7303884120201226E-2</c:v>
                </c:pt>
                <c:pt idx="4">
                  <c:v>3.9946783187490564E-2</c:v>
                </c:pt>
                <c:pt idx="5">
                  <c:v>3.9682405201277623E-2</c:v>
                </c:pt>
                <c:pt idx="6">
                  <c:v>3.8713706412643441E-2</c:v>
                </c:pt>
                <c:pt idx="7">
                  <c:v>4.1269899955349847E-2</c:v>
                </c:pt>
              </c:numCache>
            </c:numRef>
          </c:val>
          <c:smooth val="0"/>
          <c:extLst>
            <c:ext xmlns:c16="http://schemas.microsoft.com/office/drawing/2014/chart" uri="{C3380CC4-5D6E-409C-BE32-E72D297353CC}">
              <c16:uniqueId val="{00000009-A47C-4AAA-8938-C9FE4543148A}"/>
            </c:ext>
          </c:extLst>
        </c:ser>
        <c:ser>
          <c:idx val="2"/>
          <c:order val="2"/>
          <c:tx>
            <c:strRef>
              <c:f>'Graph on page 9'!$E$2</c:f>
              <c:strCache>
                <c:ptCount val="1"/>
                <c:pt idx="0">
                  <c:v>Rental yield on operating properties**</c:v>
                </c:pt>
              </c:strCache>
            </c:strRef>
          </c:tx>
          <c:spPr>
            <a:ln w="28575" cap="rnd">
              <a:solidFill>
                <a:schemeClr val="accent3"/>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A-A47C-4AAA-8938-C9FE4543148A}"/>
                </c:ext>
              </c:extLst>
            </c:dLbl>
            <c:dLbl>
              <c:idx val="2"/>
              <c:delete val="1"/>
              <c:extLst>
                <c:ext xmlns:c15="http://schemas.microsoft.com/office/drawing/2012/chart" uri="{CE6537A1-D6FC-4f65-9D91-7224C49458BB}"/>
                <c:ext xmlns:c16="http://schemas.microsoft.com/office/drawing/2014/chart" uri="{C3380CC4-5D6E-409C-BE32-E72D297353CC}">
                  <c16:uniqueId val="{0000000B-A47C-4AAA-8938-C9FE4543148A}"/>
                </c:ext>
              </c:extLst>
            </c:dLbl>
            <c:dLbl>
              <c:idx val="3"/>
              <c:delete val="1"/>
              <c:extLst>
                <c:ext xmlns:c15="http://schemas.microsoft.com/office/drawing/2012/chart" uri="{CE6537A1-D6FC-4f65-9D91-7224C49458BB}"/>
                <c:ext xmlns:c16="http://schemas.microsoft.com/office/drawing/2014/chart" uri="{C3380CC4-5D6E-409C-BE32-E72D297353CC}">
                  <c16:uniqueId val="{0000000C-A47C-4AAA-8938-C9FE4543148A}"/>
                </c:ext>
              </c:extLst>
            </c:dLbl>
            <c:dLbl>
              <c:idx val="4"/>
              <c:delete val="1"/>
              <c:extLst>
                <c:ext xmlns:c15="http://schemas.microsoft.com/office/drawing/2012/chart" uri="{CE6537A1-D6FC-4f65-9D91-7224C49458BB}"/>
                <c:ext xmlns:c16="http://schemas.microsoft.com/office/drawing/2014/chart" uri="{C3380CC4-5D6E-409C-BE32-E72D297353CC}">
                  <c16:uniqueId val="{0000000D-A47C-4AAA-8938-C9FE4543148A}"/>
                </c:ext>
              </c:extLst>
            </c:dLbl>
            <c:dLbl>
              <c:idx val="5"/>
              <c:delete val="1"/>
              <c:extLst>
                <c:ext xmlns:c15="http://schemas.microsoft.com/office/drawing/2012/chart" uri="{CE6537A1-D6FC-4f65-9D91-7224C49458BB}"/>
                <c:ext xmlns:c16="http://schemas.microsoft.com/office/drawing/2014/chart" uri="{C3380CC4-5D6E-409C-BE32-E72D297353CC}">
                  <c16:uniqueId val="{0000000E-A47C-4AAA-8938-C9FE4543148A}"/>
                </c:ext>
              </c:extLst>
            </c:dLbl>
            <c:dLbl>
              <c:idx val="6"/>
              <c:delete val="1"/>
              <c:extLst>
                <c:ext xmlns:c15="http://schemas.microsoft.com/office/drawing/2012/chart" uri="{CE6537A1-D6FC-4f65-9D91-7224C49458BB}"/>
                <c:ext xmlns:c16="http://schemas.microsoft.com/office/drawing/2014/chart" uri="{C3380CC4-5D6E-409C-BE32-E72D297353CC}">
                  <c16:uniqueId val="{0000000F-A47C-4AAA-8938-C9FE454314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on page 9'!$B$27:$B$34</c:f>
              <c:strCache>
                <c:ptCount val="8"/>
                <c:pt idx="0">
                  <c:v>Q1-2022</c:v>
                </c:pt>
                <c:pt idx="1">
                  <c:v>Q2-2022</c:v>
                </c:pt>
                <c:pt idx="2">
                  <c:v>Q3-2022</c:v>
                </c:pt>
                <c:pt idx="3">
                  <c:v>Q4-2022</c:v>
                </c:pt>
                <c:pt idx="4">
                  <c:v>Q1-2023</c:v>
                </c:pt>
                <c:pt idx="5">
                  <c:v>Q2-2023</c:v>
                </c:pt>
                <c:pt idx="6">
                  <c:v>Q3-2023</c:v>
                </c:pt>
                <c:pt idx="7">
                  <c:v>Q4-2023</c:v>
                </c:pt>
              </c:strCache>
            </c:strRef>
          </c:cat>
          <c:val>
            <c:numRef>
              <c:f>'Graph on page 9'!$E$27:$E$34</c:f>
              <c:numCache>
                <c:formatCode>0.00%</c:formatCode>
                <c:ptCount val="8"/>
                <c:pt idx="0">
                  <c:v>4.8000000000000001E-2</c:v>
                </c:pt>
                <c:pt idx="1">
                  <c:v>4.5600000000000002E-2</c:v>
                </c:pt>
                <c:pt idx="2">
                  <c:v>4.58E-2</c:v>
                </c:pt>
                <c:pt idx="3">
                  <c:v>5.0700000000000002E-2</c:v>
                </c:pt>
                <c:pt idx="4">
                  <c:v>5.4199999999999998E-2</c:v>
                </c:pt>
                <c:pt idx="5">
                  <c:v>5.3600000000000002E-2</c:v>
                </c:pt>
                <c:pt idx="6">
                  <c:v>5.2116271881791812E-2</c:v>
                </c:pt>
                <c:pt idx="7">
                  <c:v>4.6696933414433373E-2</c:v>
                </c:pt>
              </c:numCache>
            </c:numRef>
          </c:val>
          <c:smooth val="0"/>
          <c:extLst>
            <c:ext xmlns:c16="http://schemas.microsoft.com/office/drawing/2014/chart" uri="{C3380CC4-5D6E-409C-BE32-E72D297353CC}">
              <c16:uniqueId val="{00000010-A47C-4AAA-8938-C9FE4543148A}"/>
            </c:ext>
          </c:extLst>
        </c:ser>
        <c:dLbls>
          <c:dLblPos val="t"/>
          <c:showLegendKey val="0"/>
          <c:showVal val="1"/>
          <c:showCatName val="0"/>
          <c:showSerName val="0"/>
          <c:showPercent val="0"/>
          <c:showBubbleSize val="0"/>
        </c:dLbls>
        <c:smooth val="0"/>
        <c:axId val="325795583"/>
        <c:axId val="257928335"/>
      </c:lineChart>
      <c:catAx>
        <c:axId val="32579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928335"/>
        <c:crosses val="autoZero"/>
        <c:auto val="1"/>
        <c:lblAlgn val="ctr"/>
        <c:lblOffset val="100"/>
        <c:noMultiLvlLbl val="0"/>
      </c:catAx>
      <c:valAx>
        <c:axId val="257928335"/>
        <c:scaling>
          <c:orientation val="minMax"/>
        </c:scaling>
        <c:delete val="1"/>
        <c:axPos val="l"/>
        <c:numFmt formatCode="0.00%" sourceLinked="1"/>
        <c:majorTickMark val="none"/>
        <c:minorTickMark val="none"/>
        <c:tickLblPos val="nextTo"/>
        <c:crossAx val="325795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'11'!$J$9</c:f>
              <c:strCache>
                <c:ptCount val="1"/>
                <c:pt idx="0">
                  <c:v>Rental Revenue</c:v>
                </c:pt>
              </c:strCache>
            </c:strRef>
          </c:tx>
          <c:spPr>
            <a:solidFill>
              <a:srgbClr val="358AC9"/>
            </a:solidFill>
            <a:ln>
              <a:solidFill>
                <a:schemeClr val="accent1"/>
              </a:solidFill>
            </a:ln>
            <a:effectLst/>
          </c:spPr>
          <c:invertIfNegative val="0"/>
          <c:dPt>
            <c:idx val="0"/>
            <c:invertIfNegative val="0"/>
            <c:bubble3D val="0"/>
            <c:spPr>
              <a:solidFill>
                <a:srgbClr val="358AC9"/>
              </a:solidFill>
              <a:ln>
                <a:solidFill>
                  <a:schemeClr val="accent1"/>
                </a:solidFill>
              </a:ln>
              <a:effectLst/>
            </c:spPr>
            <c:extLst>
              <c:ext xmlns:c16="http://schemas.microsoft.com/office/drawing/2014/chart" uri="{C3380CC4-5D6E-409C-BE32-E72D297353CC}">
                <c16:uniqueId val="{00000001-22F5-AF4E-B803-7AAD57078E47}"/>
              </c:ext>
            </c:extLst>
          </c:dPt>
          <c:dLbls>
            <c:spPr>
              <a:solidFill>
                <a:srgbClr val="358AC9"/>
              </a:solidFill>
              <a:ln>
                <a:solidFill>
                  <a:srgbClr val="7D93A1"/>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solidFill>
                    <a:latin typeface="Miller"/>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'11'!$K$8:$O$8</c:f>
              <c:numCache>
                <c:formatCode>General</c:formatCode>
                <c:ptCount val="5"/>
                <c:pt idx="0">
                  <c:v>2019</c:v>
                </c:pt>
                <c:pt idx="1">
                  <c:v>2020</c:v>
                </c:pt>
                <c:pt idx="2">
                  <c:v>2021</c:v>
                </c:pt>
                <c:pt idx="3">
                  <c:v>2022</c:v>
                </c:pt>
                <c:pt idx="4">
                  <c:v>2023</c:v>
                </c:pt>
              </c:numCache>
            </c:numRef>
          </c:cat>
          <c:val>
            <c:numRef>
              <c:f>'11'!$K$9:$O$9</c:f>
              <c:numCache>
                <c:formatCode>_(* #,##0_);_(* \(#,##0\);_(* "-"??_);_(@_)</c:formatCode>
                <c:ptCount val="5"/>
                <c:pt idx="0">
                  <c:v>1180</c:v>
                </c:pt>
                <c:pt idx="1">
                  <c:v>1334</c:v>
                </c:pt>
                <c:pt idx="2">
                  <c:v>1885</c:v>
                </c:pt>
                <c:pt idx="3">
                  <c:v>1746</c:v>
                </c:pt>
                <c:pt idx="4">
                  <c:v>1447</c:v>
                </c:pt>
              </c:numCache>
            </c:numRef>
          </c:val>
          <c:extLst>
            <c:ext xmlns:c16="http://schemas.microsoft.com/office/drawing/2014/chart" uri="{C3380CC4-5D6E-409C-BE32-E72D297353CC}">
              <c16:uniqueId val="{00000002-22F5-AF4E-B803-7AAD57078E47}"/>
            </c:ext>
          </c:extLst>
        </c:ser>
        <c:ser>
          <c:idx val="1"/>
          <c:order val="1"/>
          <c:tx>
            <c:strRef>
              <c:f>'11'!$J$10</c:f>
              <c:strCache>
                <c:ptCount val="1"/>
                <c:pt idx="0">
                  <c:v>Rental Op.Profit</c:v>
                </c:pt>
              </c:strCache>
            </c:strRef>
          </c:tx>
          <c:spPr>
            <a:solidFill>
              <a:srgbClr val="A7115C"/>
            </a:solidFill>
            <a:ln>
              <a:noFill/>
            </a:ln>
            <a:effectLst/>
          </c:spPr>
          <c:invertIfNegative val="0"/>
          <c:dLbls>
            <c:spPr>
              <a:solidFill>
                <a:srgbClr val="A7115C"/>
              </a:solidFill>
              <a:ln>
                <a:solidFill>
                  <a:srgbClr val="B98948"/>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solidFill>
                    <a:latin typeface="Miller"/>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'11'!$K$8:$O$8</c:f>
              <c:numCache>
                <c:formatCode>General</c:formatCode>
                <c:ptCount val="5"/>
                <c:pt idx="0">
                  <c:v>2019</c:v>
                </c:pt>
                <c:pt idx="1">
                  <c:v>2020</c:v>
                </c:pt>
                <c:pt idx="2">
                  <c:v>2021</c:v>
                </c:pt>
                <c:pt idx="3">
                  <c:v>2022</c:v>
                </c:pt>
                <c:pt idx="4">
                  <c:v>2023</c:v>
                </c:pt>
              </c:numCache>
            </c:numRef>
          </c:cat>
          <c:val>
            <c:numRef>
              <c:f>'11'!$K$10:$O$10</c:f>
              <c:numCache>
                <c:formatCode>_(* #,##0_);_(* \(#,##0\);_(* "-"??_);_(@_)</c:formatCode>
                <c:ptCount val="5"/>
                <c:pt idx="0">
                  <c:v>860</c:v>
                </c:pt>
                <c:pt idx="1">
                  <c:v>1044</c:v>
                </c:pt>
                <c:pt idx="2">
                  <c:v>1345</c:v>
                </c:pt>
                <c:pt idx="3">
                  <c:v>1302</c:v>
                </c:pt>
                <c:pt idx="4">
                  <c:v>1180</c:v>
                </c:pt>
              </c:numCache>
            </c:numRef>
          </c:val>
          <c:extLst>
            <c:ext xmlns:c16="http://schemas.microsoft.com/office/drawing/2014/chart" uri="{C3380CC4-5D6E-409C-BE32-E72D297353CC}">
              <c16:uniqueId val="{00000003-22F5-AF4E-B803-7AAD57078E47}"/>
            </c:ext>
          </c:extLst>
        </c:ser>
        <c:dLbls>
          <c:showLegendKey val="0"/>
          <c:showVal val="0"/>
          <c:showCatName val="0"/>
          <c:showSerName val="0"/>
          <c:showPercent val="0"/>
          <c:showBubbleSize val="0"/>
        </c:dLbls>
        <c:gapWidth val="219"/>
        <c:overlap val="-27"/>
        <c:axId val="1779576383"/>
        <c:axId val="1860543743"/>
      </c:barChart>
      <c:lineChart>
        <c:grouping val="stacked"/>
        <c:varyColors val="0"/>
        <c:ser>
          <c:idx val="2"/>
          <c:order val="2"/>
          <c:tx>
            <c:strRef>
              <c:f>'11'!$J$11</c:f>
              <c:strCache>
                <c:ptCount val="1"/>
                <c:pt idx="0">
                  <c:v>% of Revenue</c:v>
                </c:pt>
              </c:strCache>
            </c:strRef>
          </c:tx>
          <c:spPr>
            <a:ln w="28575" cap="rnd">
              <a:solidFill>
                <a:srgbClr val="7D93A1"/>
              </a:solidFill>
              <a:round/>
            </a:ln>
            <a:effectLst/>
          </c:spPr>
          <c:marker>
            <c:symbol val="circle"/>
            <c:size val="5"/>
            <c:spPr>
              <a:solidFill>
                <a:srgbClr val="FFFF00"/>
              </a:solidFill>
              <a:ln w="9525">
                <a:solidFill>
                  <a:srgbClr val="7D93A1"/>
                </a:solidFill>
              </a:ln>
              <a:effectLst/>
            </c:spPr>
          </c:marker>
          <c:dLbls>
            <c:dLbl>
              <c:idx val="0"/>
              <c:layout>
                <c:manualLayout>
                  <c:x val="-1.7955453509513563E-2"/>
                  <c:y val="3.5962346735274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F5-AF4E-B803-7AAD57078E47}"/>
                </c:ext>
              </c:extLst>
            </c:dLbl>
            <c:dLbl>
              <c:idx val="1"/>
              <c:layout>
                <c:manualLayout>
                  <c:x val="-1.7955453509513608E-2"/>
                  <c:y val="3.0824868630235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F5-AF4E-B803-7AAD57078E47}"/>
                </c:ext>
              </c:extLst>
            </c:dLbl>
            <c:dLbl>
              <c:idx val="2"/>
              <c:layout>
                <c:manualLayout>
                  <c:x val="-2.0503576723839224E-2"/>
                  <c:y val="1.54166833395780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2F5-AF4E-B803-7AAD57078E47}"/>
                </c:ext>
              </c:extLst>
            </c:dLbl>
            <c:dLbl>
              <c:idx val="3"/>
              <c:layout>
                <c:manualLayout>
                  <c:x val="-1.7944867577367293E-2"/>
                  <c:y val="3.0824878651519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F5-AF4E-B803-7AAD57078E47}"/>
                </c:ext>
              </c:extLst>
            </c:dLbl>
            <c:dLbl>
              <c:idx val="4"/>
              <c:layout>
                <c:manualLayout>
                  <c:x val="-1.537768254287941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F5-AF4E-B803-7AAD57078E47}"/>
                </c:ext>
              </c:extLst>
            </c:dLbl>
            <c:spPr>
              <a:noFill/>
              <a:ln>
                <a:noFill/>
              </a:ln>
              <a:effectLst/>
            </c:spPr>
            <c:txPr>
              <a:bodyPr rot="0" spcFirstLastPara="1" vertOverflow="ellipsis" vert="horz" wrap="square" anchor="ctr" anchorCtr="1"/>
              <a:lstStyle/>
              <a:p>
                <a:pPr>
                  <a:defRPr sz="700" b="1" i="0" u="none" strike="noStrike" kern="1200" baseline="0">
                    <a:solidFill>
                      <a:schemeClr val="bg1"/>
                    </a:solidFill>
                    <a:latin typeface="Miller"/>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'11'!$K$8:$O$8</c:f>
              <c:numCache>
                <c:formatCode>General</c:formatCode>
                <c:ptCount val="5"/>
                <c:pt idx="0">
                  <c:v>2019</c:v>
                </c:pt>
                <c:pt idx="1">
                  <c:v>2020</c:v>
                </c:pt>
                <c:pt idx="2">
                  <c:v>2021</c:v>
                </c:pt>
                <c:pt idx="3">
                  <c:v>2022</c:v>
                </c:pt>
                <c:pt idx="4">
                  <c:v>2023</c:v>
                </c:pt>
              </c:numCache>
            </c:numRef>
          </c:cat>
          <c:val>
            <c:numRef>
              <c:f>'11'!$K$11:$O$11</c:f>
              <c:numCache>
                <c:formatCode>0%</c:formatCode>
                <c:ptCount val="5"/>
                <c:pt idx="0">
                  <c:v>0.43</c:v>
                </c:pt>
                <c:pt idx="1">
                  <c:v>0.53</c:v>
                </c:pt>
                <c:pt idx="2">
                  <c:v>1.36</c:v>
                </c:pt>
                <c:pt idx="3">
                  <c:v>0.73</c:v>
                </c:pt>
                <c:pt idx="4">
                  <c:v>0.49</c:v>
                </c:pt>
              </c:numCache>
            </c:numRef>
          </c:val>
          <c:smooth val="0"/>
          <c:extLst>
            <c:ext xmlns:c16="http://schemas.microsoft.com/office/drawing/2014/chart" uri="{C3380CC4-5D6E-409C-BE32-E72D297353CC}">
              <c16:uniqueId val="{00000009-22F5-AF4E-B803-7AAD57078E47}"/>
            </c:ext>
          </c:extLst>
        </c:ser>
        <c:ser>
          <c:idx val="3"/>
          <c:order val="3"/>
          <c:tx>
            <c:strRef>
              <c:f>'11'!$J$12</c:f>
              <c:strCache>
                <c:ptCount val="1"/>
                <c:pt idx="0">
                  <c:v>% of Operating Profit</c:v>
                </c:pt>
              </c:strCache>
            </c:strRef>
          </c:tx>
          <c:spPr>
            <a:ln w="28575" cap="rnd">
              <a:solidFill>
                <a:srgbClr val="B98948"/>
              </a:solidFill>
              <a:round/>
            </a:ln>
            <a:effectLst/>
          </c:spPr>
          <c:marker>
            <c:symbol val="circle"/>
            <c:size val="5"/>
            <c:spPr>
              <a:solidFill>
                <a:schemeClr val="accent4"/>
              </a:solidFill>
              <a:ln w="9525">
                <a:solidFill>
                  <a:srgbClr val="B98948"/>
                </a:solidFill>
              </a:ln>
              <a:effectLst/>
            </c:spPr>
          </c:marker>
          <c:dLbls>
            <c:dLbl>
              <c:idx val="0"/>
              <c:layout>
                <c:manualLayout>
                  <c:x val="-2.7999490639491649E-2"/>
                  <c:y val="-6.641841206787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2F5-AF4E-B803-7AAD57078E47}"/>
                </c:ext>
              </c:extLst>
            </c:dLbl>
            <c:dLbl>
              <c:idx val="1"/>
              <c:layout>
                <c:manualLayout>
                  <c:x val="-3.2956270673851304E-2"/>
                  <c:y val="-6.641841206787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2F5-AF4E-B803-7AAD57078E47}"/>
                </c:ext>
              </c:extLst>
            </c:dLbl>
            <c:dLbl>
              <c:idx val="2"/>
              <c:layout>
                <c:manualLayout>
                  <c:x val="-1.3661202185792349E-2"/>
                  <c:y val="-4.5916817848023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2F5-AF4E-B803-7AAD57078E47}"/>
                </c:ext>
              </c:extLst>
            </c:dLbl>
            <c:dLbl>
              <c:idx val="3"/>
              <c:layout>
                <c:manualLayout>
                  <c:x val="-1.092896174863388E-2"/>
                  <c:y val="-5.1018686497804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2F5-AF4E-B803-7AAD57078E47}"/>
                </c:ext>
              </c:extLst>
            </c:dLbl>
            <c:dLbl>
              <c:idx val="4"/>
              <c:layout>
                <c:manualLayout>
                  <c:x val="-1.5420061982958219E-2"/>
                  <c:y val="-8.2169766211425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2F5-AF4E-B803-7AAD57078E47}"/>
                </c:ext>
              </c:extLst>
            </c:dLbl>
            <c:spPr>
              <a:noFill/>
              <a:ln>
                <a:noFill/>
              </a:ln>
              <a:effectLst/>
            </c:spPr>
            <c:txPr>
              <a:bodyPr rot="0" spcFirstLastPara="1" vertOverflow="ellipsis" vert="horz" wrap="square" anchor="ctr" anchorCtr="1"/>
              <a:lstStyle/>
              <a:p>
                <a:pPr>
                  <a:defRPr sz="800" b="1" i="0" u="none" strike="noStrike" kern="1200" baseline="0">
                    <a:solidFill>
                      <a:schemeClr val="tx1">
                        <a:lumMod val="75000"/>
                        <a:lumOff val="25000"/>
                      </a:schemeClr>
                    </a:solidFill>
                    <a:latin typeface="Miller"/>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'11'!$K$8:$O$8</c:f>
              <c:numCache>
                <c:formatCode>General</c:formatCode>
                <c:ptCount val="5"/>
                <c:pt idx="0">
                  <c:v>2019</c:v>
                </c:pt>
                <c:pt idx="1">
                  <c:v>2020</c:v>
                </c:pt>
                <c:pt idx="2">
                  <c:v>2021</c:v>
                </c:pt>
                <c:pt idx="3">
                  <c:v>2022</c:v>
                </c:pt>
                <c:pt idx="4">
                  <c:v>2023</c:v>
                </c:pt>
              </c:numCache>
            </c:numRef>
          </c:cat>
          <c:val>
            <c:numRef>
              <c:f>'11'!$K$12:$O$12</c:f>
              <c:numCache>
                <c:formatCode>0%</c:formatCode>
                <c:ptCount val="5"/>
                <c:pt idx="0">
                  <c:v>0.89</c:v>
                </c:pt>
                <c:pt idx="1">
                  <c:v>0.97</c:v>
                </c:pt>
                <c:pt idx="2">
                  <c:v>0.95</c:v>
                </c:pt>
                <c:pt idx="3">
                  <c:v>0.94</c:v>
                </c:pt>
                <c:pt idx="4">
                  <c:v>0.94</c:v>
                </c:pt>
              </c:numCache>
            </c:numRef>
          </c:val>
          <c:smooth val="0"/>
          <c:extLst>
            <c:ext xmlns:c16="http://schemas.microsoft.com/office/drawing/2014/chart" uri="{C3380CC4-5D6E-409C-BE32-E72D297353CC}">
              <c16:uniqueId val="{0000000F-22F5-AF4E-B803-7AAD57078E47}"/>
            </c:ext>
          </c:extLst>
        </c:ser>
        <c:dLbls>
          <c:showLegendKey val="0"/>
          <c:showVal val="0"/>
          <c:showCatName val="0"/>
          <c:showSerName val="0"/>
          <c:showPercent val="0"/>
          <c:showBubbleSize val="0"/>
        </c:dLbls>
        <c:marker val="1"/>
        <c:smooth val="0"/>
        <c:axId val="1779590383"/>
        <c:axId val="1860546239"/>
      </c:lineChart>
      <c:catAx>
        <c:axId val="17795763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iller"/>
                <a:ea typeface="+mn-ea"/>
                <a:cs typeface="+mn-cs"/>
              </a:defRPr>
            </a:pPr>
            <a:endParaRPr lang="en-US"/>
          </a:p>
        </c:txPr>
        <c:crossAx val="1860543743"/>
        <c:crosses val="autoZero"/>
        <c:auto val="1"/>
        <c:lblAlgn val="ctr"/>
        <c:lblOffset val="100"/>
        <c:noMultiLvlLbl val="0"/>
      </c:catAx>
      <c:valAx>
        <c:axId val="1860543743"/>
        <c:scaling>
          <c:orientation val="minMax"/>
        </c:scaling>
        <c:delete val="0"/>
        <c:axPos val="l"/>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iller"/>
                <a:ea typeface="+mn-ea"/>
                <a:cs typeface="+mn-cs"/>
              </a:defRPr>
            </a:pPr>
            <a:endParaRPr lang="en-US"/>
          </a:p>
        </c:txPr>
        <c:crossAx val="1779576383"/>
        <c:crosses val="autoZero"/>
        <c:crossBetween val="between"/>
      </c:valAx>
      <c:valAx>
        <c:axId val="1860546239"/>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iller"/>
                <a:ea typeface="+mn-ea"/>
                <a:cs typeface="+mn-cs"/>
              </a:defRPr>
            </a:pPr>
            <a:endParaRPr lang="en-US"/>
          </a:p>
        </c:txPr>
        <c:crossAx val="1779590383"/>
        <c:crosses val="max"/>
        <c:crossBetween val="between"/>
      </c:valAx>
      <c:catAx>
        <c:axId val="1779590383"/>
        <c:scaling>
          <c:orientation val="minMax"/>
        </c:scaling>
        <c:delete val="1"/>
        <c:axPos val="t"/>
        <c:numFmt formatCode="General" sourceLinked="1"/>
        <c:majorTickMark val="out"/>
        <c:minorTickMark val="none"/>
        <c:tickLblPos val="nextTo"/>
        <c:crossAx val="1860546239"/>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Mille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'12'!$B$15</c:f>
              <c:strCache>
                <c:ptCount val="1"/>
                <c:pt idx="0">
                  <c:v>صافي الالتزامات</c:v>
                </c:pt>
              </c:strCache>
            </c:strRef>
          </c:tx>
          <c:spPr>
            <a:solidFill>
              <a:srgbClr val="1A50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iller"/>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'12'!$C$14:$H$14</c:f>
              <c:numCache>
                <c:formatCode>General</c:formatCode>
                <c:ptCount val="5"/>
                <c:pt idx="0">
                  <c:v>2019</c:v>
                </c:pt>
                <c:pt idx="1">
                  <c:v>2020</c:v>
                </c:pt>
                <c:pt idx="2">
                  <c:v>2021</c:v>
                </c:pt>
                <c:pt idx="3">
                  <c:v>2022</c:v>
                </c:pt>
                <c:pt idx="4">
                  <c:v>2023</c:v>
                </c:pt>
              </c:numCache>
            </c:numRef>
          </c:cat>
          <c:val>
            <c:numRef>
              <c:f>'12'!$C$15:$H$15</c:f>
              <c:numCache>
                <c:formatCode>_(* #,##0_);_(* \(#,##0\);_(* "-"??_);_(@_)</c:formatCode>
                <c:ptCount val="5"/>
                <c:pt idx="0">
                  <c:v>8</c:v>
                </c:pt>
                <c:pt idx="1">
                  <c:v>9</c:v>
                </c:pt>
                <c:pt idx="2">
                  <c:v>13</c:v>
                </c:pt>
                <c:pt idx="3">
                  <c:v>16</c:v>
                </c:pt>
                <c:pt idx="4">
                  <c:v>13</c:v>
                </c:pt>
              </c:numCache>
            </c:numRef>
          </c:val>
          <c:extLst>
            <c:ext xmlns:c16="http://schemas.microsoft.com/office/drawing/2014/chart" uri="{C3380CC4-5D6E-409C-BE32-E72D297353CC}">
              <c16:uniqueId val="{00000000-EF69-B041-84B4-03832C4DF717}"/>
            </c:ext>
          </c:extLst>
        </c:ser>
        <c:ser>
          <c:idx val="1"/>
          <c:order val="1"/>
          <c:tx>
            <c:strRef>
              <c:f>'12'!$B$16</c:f>
              <c:strCache>
                <c:ptCount val="1"/>
                <c:pt idx="0">
                  <c:v>حقوق الملكية</c:v>
                </c:pt>
              </c:strCache>
            </c:strRef>
          </c:tx>
          <c:spPr>
            <a:solidFill>
              <a:srgbClr val="16709E"/>
            </a:solidFill>
            <a:ln>
              <a:noFill/>
            </a:ln>
            <a:effectLst/>
          </c:spPr>
          <c:invertIfNegative val="0"/>
          <c:dLbls>
            <c:dLbl>
              <c:idx val="0"/>
              <c:layout>
                <c:manualLayout>
                  <c:x val="-2.5128561281042411E-3"/>
                  <c:y val="-6.0489402129735005E-2"/>
                </c:manualLayout>
              </c:layout>
              <c:tx>
                <c:rich>
                  <a:bodyPr/>
                  <a:lstStyle/>
                  <a:p>
                    <a:fld id="{D593BD41-6D0C-4C05-BBC1-8FA2FDF23C8F}"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69-B041-84B4-03832C4DF717}"/>
                </c:ext>
              </c:extLst>
            </c:dLbl>
            <c:dLbl>
              <c:idx val="1"/>
              <c:layout>
                <c:manualLayout>
                  <c:x val="-5.0257122562084363E-3"/>
                  <c:y val="-3.6293641277841078E-2"/>
                </c:manualLayout>
              </c:layout>
              <c:tx>
                <c:rich>
                  <a:bodyPr/>
                  <a:lstStyle/>
                  <a:p>
                    <a:fld id="{CBC91A8D-8947-4372-9AA9-7268E8F94307}"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F69-B041-84B4-03832C4DF717}"/>
                </c:ext>
              </c:extLst>
            </c:dLbl>
            <c:dLbl>
              <c:idx val="2"/>
              <c:layout>
                <c:manualLayout>
                  <c:x val="0"/>
                  <c:y val="-0.12097880425947001"/>
                </c:manualLayout>
              </c:layout>
              <c:tx>
                <c:rich>
                  <a:bodyPr/>
                  <a:lstStyle/>
                  <a:p>
                    <a:fld id="{5528BB31-43A2-415B-87F1-261B2DA7F25C}"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69-B041-84B4-03832C4DF717}"/>
                </c:ext>
              </c:extLst>
            </c:dLbl>
            <c:dLbl>
              <c:idx val="3"/>
              <c:layout>
                <c:manualLayout>
                  <c:x val="-9.2136993656074933E-17"/>
                  <c:y val="-0.10081567021622496"/>
                </c:manualLayout>
              </c:layout>
              <c:tx>
                <c:rich>
                  <a:bodyPr/>
                  <a:lstStyle/>
                  <a:p>
                    <a:fld id="{ADB958C5-B8BE-4709-9360-FB594D6328A7}"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F69-B041-84B4-03832C4DF717}"/>
                </c:ext>
              </c:extLst>
            </c:dLbl>
            <c:dLbl>
              <c:idx val="4"/>
              <c:layout>
                <c:manualLayout>
                  <c:x val="2.5128561281042181E-3"/>
                  <c:y val="-0.13710931149406605"/>
                </c:manualLayout>
              </c:layout>
              <c:tx>
                <c:rich>
                  <a:bodyPr/>
                  <a:lstStyle/>
                  <a:p>
                    <a:fld id="{DBE30C9B-97F9-4F06-8519-4EFB925C34D6}"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F69-B041-84B4-03832C4DF717}"/>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iller"/>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'12'!$C$14:$H$14</c:f>
              <c:numCache>
                <c:formatCode>General</c:formatCode>
                <c:ptCount val="5"/>
                <c:pt idx="0">
                  <c:v>2019</c:v>
                </c:pt>
                <c:pt idx="1">
                  <c:v>2020</c:v>
                </c:pt>
                <c:pt idx="2">
                  <c:v>2021</c:v>
                </c:pt>
                <c:pt idx="3">
                  <c:v>2022</c:v>
                </c:pt>
                <c:pt idx="4">
                  <c:v>2023</c:v>
                </c:pt>
              </c:numCache>
            </c:numRef>
          </c:cat>
          <c:val>
            <c:numRef>
              <c:f>'12'!$C$16:$H$16</c:f>
              <c:numCache>
                <c:formatCode>_(* #,##0_);_(* \(#,##0\);_(* "-"??_);_(@_)</c:formatCode>
                <c:ptCount val="5"/>
                <c:pt idx="0">
                  <c:v>20</c:v>
                </c:pt>
                <c:pt idx="1">
                  <c:v>21</c:v>
                </c:pt>
                <c:pt idx="2">
                  <c:v>21</c:v>
                </c:pt>
                <c:pt idx="3">
                  <c:v>21</c:v>
                </c:pt>
                <c:pt idx="4">
                  <c:v>22</c:v>
                </c:pt>
              </c:numCache>
            </c:numRef>
          </c:val>
          <c:extLst>
            <c:ext xmlns:c16="http://schemas.microsoft.com/office/drawing/2014/chart" uri="{C3380CC4-5D6E-409C-BE32-E72D297353CC}">
              <c16:uniqueId val="{00000006-EF69-B041-84B4-03832C4DF717}"/>
            </c:ext>
          </c:extLst>
        </c:ser>
        <c:dLbls>
          <c:showLegendKey val="0"/>
          <c:showVal val="0"/>
          <c:showCatName val="0"/>
          <c:showSerName val="0"/>
          <c:showPercent val="0"/>
          <c:showBubbleSize val="0"/>
        </c:dLbls>
        <c:gapWidth val="150"/>
        <c:overlap val="100"/>
        <c:axId val="877798879"/>
        <c:axId val="708570111"/>
      </c:barChart>
      <c:lineChart>
        <c:grouping val="standard"/>
        <c:varyColors val="0"/>
        <c:ser>
          <c:idx val="2"/>
          <c:order val="2"/>
          <c:tx>
            <c:strRef>
              <c:f>'12'!$B$17</c:f>
              <c:strCache>
                <c:ptCount val="1"/>
                <c:pt idx="0">
                  <c:v>حقوق الملكية: صافي الالتزامات</c:v>
                </c:pt>
              </c:strCache>
            </c:strRef>
          </c:tx>
          <c:spPr>
            <a:ln w="28575" cap="rnd">
              <a:solidFill>
                <a:srgbClr val="9C0059"/>
              </a:solidFill>
              <a:round/>
            </a:ln>
            <a:effectLst/>
          </c:spPr>
          <c:marker>
            <c:symbol val="none"/>
          </c:marker>
          <c:dLbls>
            <c:dLbl>
              <c:idx val="3"/>
              <c:layout>
                <c:manualLayout>
                  <c:x val="-4.8284629432866273E-2"/>
                  <c:y val="-4.032626808649074E-3"/>
                </c:manualLayout>
              </c:layout>
              <c:tx>
                <c:rich>
                  <a:bodyPr/>
                  <a:lstStyle/>
                  <a:p>
                    <a:fld id="{99D13942-BC39-4C6D-A5F9-03EC1062508C}" type="VALUE">
                      <a:rPr lang="en-US">
                        <a:latin typeface="Miller Text" pitchFamily="50" charset="0"/>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F69-B041-84B4-03832C4DF717}"/>
                </c:ext>
              </c:extLst>
            </c:dLbl>
            <c:dLbl>
              <c:idx val="4"/>
              <c:layout>
                <c:manualLayout>
                  <c:x val="-4.0746061048553522E-2"/>
                  <c:y val="4.0326268086490003E-3"/>
                </c:manualLayout>
              </c:layout>
              <c:tx>
                <c:rich>
                  <a:bodyPr/>
                  <a:lstStyle/>
                  <a:p>
                    <a:fld id="{D7B62EA8-C5A2-4056-AE76-14D8B5E79716}" type="VALUE">
                      <a:rPr lang="en-US">
                        <a:latin typeface="Miller Text" pitchFamily="50" charset="0"/>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F69-B041-84B4-03832C4DF717}"/>
                </c:ext>
              </c:extLst>
            </c:dLbl>
            <c:spPr>
              <a:no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iller"/>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'12'!$C$14:$H$14</c:f>
              <c:numCache>
                <c:formatCode>General</c:formatCode>
                <c:ptCount val="5"/>
                <c:pt idx="0">
                  <c:v>2019</c:v>
                </c:pt>
                <c:pt idx="1">
                  <c:v>2020</c:v>
                </c:pt>
                <c:pt idx="2">
                  <c:v>2021</c:v>
                </c:pt>
                <c:pt idx="3">
                  <c:v>2022</c:v>
                </c:pt>
                <c:pt idx="4">
                  <c:v>2023</c:v>
                </c:pt>
              </c:numCache>
            </c:numRef>
          </c:cat>
          <c:val>
            <c:numRef>
              <c:f>'12'!$C$17:$H$17</c:f>
              <c:numCache>
                <c:formatCode>0.00</c:formatCode>
                <c:ptCount val="5"/>
                <c:pt idx="0">
                  <c:v>0.41</c:v>
                </c:pt>
                <c:pt idx="1">
                  <c:v>0.46</c:v>
                </c:pt>
                <c:pt idx="2">
                  <c:v>0.6</c:v>
                </c:pt>
                <c:pt idx="3">
                  <c:v>0.73</c:v>
                </c:pt>
                <c:pt idx="4" formatCode="_(* #,##0.00_);_(* \(#,##0.00\);_(* &quot;-&quot;??_);_(@_)">
                  <c:v>0.56999999999999995</c:v>
                </c:pt>
              </c:numCache>
            </c:numRef>
          </c:val>
          <c:smooth val="0"/>
          <c:extLst>
            <c:ext xmlns:c16="http://schemas.microsoft.com/office/drawing/2014/chart" uri="{C3380CC4-5D6E-409C-BE32-E72D297353CC}">
              <c16:uniqueId val="{00000009-EF69-B041-84B4-03832C4DF717}"/>
            </c:ext>
          </c:extLst>
        </c:ser>
        <c:dLbls>
          <c:showLegendKey val="0"/>
          <c:showVal val="0"/>
          <c:showCatName val="0"/>
          <c:showSerName val="0"/>
          <c:showPercent val="0"/>
          <c:showBubbleSize val="0"/>
        </c:dLbls>
        <c:marker val="1"/>
        <c:smooth val="0"/>
        <c:axId val="985715695"/>
        <c:axId val="708582175"/>
        <c:extLst>
          <c:ext xmlns:c15="http://schemas.microsoft.com/office/drawing/2012/chart" uri="{02D57815-91ED-43cb-92C2-25804820EDAC}">
            <c15:filteredLineSeries>
              <c15:ser>
                <c:idx val="3"/>
                <c:order val="3"/>
                <c:spPr>
                  <a:ln w="28575" cap="rnd">
                    <a:solidFill>
                      <a:schemeClr val="accent4"/>
                    </a:solidFill>
                    <a:round/>
                  </a:ln>
                  <a:effectLst/>
                </c:spPr>
                <c:marker>
                  <c:symbol val="none"/>
                </c:marker>
                <c:cat>
                  <c:numRef>
                    <c:extLst>
                      <c:ext uri="{02D57815-91ED-43cb-92C2-25804820EDAC}">
                        <c15:formulaRef>
                          <c15:sqref>'12'!$C$14:$H$14</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'[1]2015-2020'!$N$57:$R$57</c15:sqref>
                        </c15:formulaRef>
                      </c:ext>
                    </c:extLst>
                    <c:numCache>
                      <c:formatCode>General</c:formatCode>
                      <c:ptCount val="5"/>
                      <c:pt idx="0">
                        <c:v>0</c:v>
                      </c:pt>
                      <c:pt idx="1">
                        <c:v>0</c:v>
                      </c:pt>
                      <c:pt idx="2">
                        <c:v>0</c:v>
                      </c:pt>
                      <c:pt idx="3">
                        <c:v>0</c:v>
                      </c:pt>
                      <c:pt idx="4">
                        <c:v>0</c:v>
                      </c:pt>
                    </c:numCache>
                  </c:numRef>
                </c:val>
                <c:smooth val="0"/>
                <c:extLst>
                  <c:ext xmlns:c16="http://schemas.microsoft.com/office/drawing/2014/chart" uri="{C3380CC4-5D6E-409C-BE32-E72D297353CC}">
                    <c16:uniqueId val="{0000000A-EF69-B041-84B4-03832C4DF717}"/>
                  </c:ext>
                </c:extLst>
              </c15:ser>
            </c15:filteredLineSeries>
          </c:ext>
        </c:extLst>
      </c:lineChart>
      <c:catAx>
        <c:axId val="877798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iller"/>
                <a:ea typeface="+mn-ea"/>
                <a:cs typeface="+mn-cs"/>
              </a:defRPr>
            </a:pPr>
            <a:endParaRPr lang="en-US"/>
          </a:p>
        </c:txPr>
        <c:crossAx val="708570111"/>
        <c:crosses val="autoZero"/>
        <c:auto val="1"/>
        <c:lblAlgn val="ctr"/>
        <c:lblOffset val="100"/>
        <c:noMultiLvlLbl val="0"/>
      </c:catAx>
      <c:valAx>
        <c:axId val="708570111"/>
        <c:scaling>
          <c:orientation val="minMax"/>
        </c:scaling>
        <c:delete val="0"/>
        <c:axPos val="l"/>
        <c:majorGridlines>
          <c:spPr>
            <a:ln w="9525" cap="flat" cmpd="sng" algn="ctr">
              <a:solidFill>
                <a:schemeClr val="bg1"/>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iller"/>
                <a:ea typeface="+mn-ea"/>
                <a:cs typeface="+mn-cs"/>
              </a:defRPr>
            </a:pPr>
            <a:endParaRPr lang="en-US"/>
          </a:p>
        </c:txPr>
        <c:crossAx val="877798879"/>
        <c:crosses val="autoZero"/>
        <c:crossBetween val="between"/>
      </c:valAx>
      <c:valAx>
        <c:axId val="708582175"/>
        <c:scaling>
          <c:orientation val="minMax"/>
          <c:max val="1"/>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iller"/>
                <a:ea typeface="+mn-ea"/>
                <a:cs typeface="+mn-cs"/>
              </a:defRPr>
            </a:pPr>
            <a:endParaRPr lang="en-US"/>
          </a:p>
        </c:txPr>
        <c:crossAx val="985715695"/>
        <c:crosses val="max"/>
        <c:crossBetween val="between"/>
        <c:majorUnit val="0.1"/>
      </c:valAx>
      <c:catAx>
        <c:axId val="985715695"/>
        <c:scaling>
          <c:orientation val="minMax"/>
        </c:scaling>
        <c:delete val="1"/>
        <c:axPos val="b"/>
        <c:numFmt formatCode="General" sourceLinked="1"/>
        <c:majorTickMark val="out"/>
        <c:minorTickMark val="none"/>
        <c:tickLblPos val="nextTo"/>
        <c:crossAx val="708582175"/>
        <c:crosses val="autoZero"/>
        <c:auto val="1"/>
        <c:lblAlgn val="ctr"/>
        <c:lblOffset val="100"/>
        <c:noMultiLvlLbl val="0"/>
      </c:catAx>
      <c:spPr>
        <a:noFill/>
        <a:ln>
          <a:noFill/>
        </a:ln>
        <a:effectLst/>
      </c:spPr>
    </c:plotArea>
    <c:legend>
      <c:legendPos val="b"/>
      <c:layout>
        <c:manualLayout>
          <c:xMode val="edge"/>
          <c:yMode val="edge"/>
          <c:x val="0.16510172135220316"/>
          <c:y val="0.90547745031295723"/>
          <c:w val="0.64564072206143808"/>
          <c:h val="6.629416202649975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iller"/>
              <a:ea typeface="+mn-ea"/>
              <a:cs typeface="+mn-cs"/>
            </a:defRPr>
          </a:pPr>
          <a:endParaRPr lang="en-US"/>
        </a:p>
      </c:txPr>
    </c:legend>
    <c:plotVisOnly val="1"/>
    <c:dispBlanksAs val="gap"/>
    <c:showDLblsOverMax val="0"/>
  </c:chart>
  <c:spPr>
    <a:noFill/>
    <a:ln>
      <a:noFill/>
    </a:ln>
    <a:effectLst/>
  </c:spPr>
  <c:txPr>
    <a:bodyPr/>
    <a:lstStyle/>
    <a:p>
      <a:pPr>
        <a:defRPr sz="900">
          <a:latin typeface="Mille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33111603843315E-2"/>
          <c:y val="4.5599329806576938E-2"/>
          <c:w val="0.93495934959349591"/>
          <c:h val="0.71816399455486979"/>
        </c:manualLayout>
      </c:layout>
      <c:barChart>
        <c:barDir val="col"/>
        <c:grouping val="clustered"/>
        <c:varyColors val="0"/>
        <c:ser>
          <c:idx val="0"/>
          <c:order val="0"/>
          <c:tx>
            <c:strRef>
              <c:f>'13'!$E$4</c:f>
              <c:strCache>
                <c:ptCount val="1"/>
                <c:pt idx="0">
                  <c:v>Before Refinance</c:v>
                </c:pt>
              </c:strCache>
            </c:strRef>
          </c:tx>
          <c:spPr>
            <a:solidFill>
              <a:srgbClr val="A7115C"/>
            </a:solidFill>
            <a:ln>
              <a:noFill/>
            </a:ln>
            <a:effectLst/>
          </c:spPr>
          <c:invertIfNegative val="0"/>
          <c:dPt>
            <c:idx val="0"/>
            <c:invertIfNegative val="0"/>
            <c:bubble3D val="0"/>
            <c:spPr>
              <a:solidFill>
                <a:srgbClr val="A7115C"/>
              </a:solidFill>
              <a:ln>
                <a:noFill/>
              </a:ln>
              <a:effectLst/>
            </c:spPr>
            <c:extLst>
              <c:ext xmlns:c16="http://schemas.microsoft.com/office/drawing/2014/chart" uri="{C3380CC4-5D6E-409C-BE32-E72D297353CC}">
                <c16:uniqueId val="{00000001-0FE9-324C-AAAB-8C67DE6F90B9}"/>
              </c:ext>
            </c:extLst>
          </c:dPt>
          <c:dPt>
            <c:idx val="2"/>
            <c:invertIfNegative val="0"/>
            <c:bubble3D val="0"/>
            <c:spPr>
              <a:solidFill>
                <a:srgbClr val="A7115C"/>
              </a:solidFill>
              <a:ln>
                <a:noFill/>
              </a:ln>
              <a:effectLst/>
            </c:spPr>
            <c:extLst>
              <c:ext xmlns:c16="http://schemas.microsoft.com/office/drawing/2014/chart" uri="{C3380CC4-5D6E-409C-BE32-E72D297353CC}">
                <c16:uniqueId val="{00000003-0FE9-324C-AAAB-8C67DE6F90B9}"/>
              </c:ext>
            </c:extLst>
          </c:dPt>
          <c:dPt>
            <c:idx val="3"/>
            <c:invertIfNegative val="0"/>
            <c:bubble3D val="0"/>
            <c:spPr>
              <a:solidFill>
                <a:srgbClr val="A7115C"/>
              </a:solidFill>
              <a:ln>
                <a:noFill/>
              </a:ln>
              <a:effectLst/>
            </c:spPr>
            <c:extLst>
              <c:ext xmlns:c16="http://schemas.microsoft.com/office/drawing/2014/chart" uri="{C3380CC4-5D6E-409C-BE32-E72D297353CC}">
                <c16:uniqueId val="{00000005-0FE9-324C-AAAB-8C67DE6F90B9}"/>
              </c:ext>
            </c:extLst>
          </c:dPt>
          <c:dPt>
            <c:idx val="4"/>
            <c:invertIfNegative val="0"/>
            <c:bubble3D val="0"/>
            <c:spPr>
              <a:solidFill>
                <a:srgbClr val="A7115C"/>
              </a:solidFill>
              <a:ln>
                <a:noFill/>
              </a:ln>
              <a:effectLst/>
            </c:spPr>
            <c:extLst>
              <c:ext xmlns:c16="http://schemas.microsoft.com/office/drawing/2014/chart" uri="{C3380CC4-5D6E-409C-BE32-E72D297353CC}">
                <c16:uniqueId val="{00000007-0FE9-324C-AAAB-8C67DE6F90B9}"/>
              </c:ext>
            </c:extLst>
          </c:dPt>
          <c:dPt>
            <c:idx val="5"/>
            <c:invertIfNegative val="0"/>
            <c:bubble3D val="0"/>
            <c:spPr>
              <a:solidFill>
                <a:srgbClr val="A7115C"/>
              </a:solidFill>
              <a:ln>
                <a:noFill/>
              </a:ln>
              <a:effectLst/>
            </c:spPr>
            <c:extLst>
              <c:ext xmlns:c16="http://schemas.microsoft.com/office/drawing/2014/chart" uri="{C3380CC4-5D6E-409C-BE32-E72D297353CC}">
                <c16:uniqueId val="{00000009-0FE9-324C-AAAB-8C67DE6F90B9}"/>
              </c:ext>
            </c:extLst>
          </c:dPt>
          <c:dLbls>
            <c:dLbl>
              <c:idx val="5"/>
              <c:layout>
                <c:manualLayout>
                  <c:x val="-1.4781966001478304E-2"/>
                  <c:y val="4.8603565970921289E-3"/>
                </c:manualLayout>
              </c:layout>
              <c:tx>
                <c:rich>
                  <a:bodyPr/>
                  <a:lstStyle/>
                  <a:p>
                    <a:fld id="{10BA8310-27E7-46FC-9263-F4161CC9189F}"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FE9-324C-AAAB-8C67DE6F90B9}"/>
                </c:ext>
              </c:extLst>
            </c:dLbl>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iller" panose="02000603080000020003"/>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'13'!$F$3:$K$3</c:f>
              <c:strCache>
                <c:ptCount val="6"/>
                <c:pt idx="0">
                  <c:v>2024</c:v>
                </c:pt>
                <c:pt idx="1">
                  <c:v>2025</c:v>
                </c:pt>
                <c:pt idx="2">
                  <c:v>2026</c:v>
                </c:pt>
                <c:pt idx="3">
                  <c:v>2027</c:v>
                </c:pt>
                <c:pt idx="4">
                  <c:v>2028</c:v>
                </c:pt>
                <c:pt idx="5">
                  <c:v>2029 وما بعد</c:v>
                </c:pt>
              </c:strCache>
            </c:strRef>
          </c:cat>
          <c:val>
            <c:numRef>
              <c:f>'13'!$F$4:$K$4</c:f>
              <c:numCache>
                <c:formatCode>_(* #,##0_);_(* \(#,##0\);_(* "-"??_);_(@_)</c:formatCode>
                <c:ptCount val="6"/>
                <c:pt idx="0">
                  <c:v>1284</c:v>
                </c:pt>
                <c:pt idx="1">
                  <c:v>1621</c:v>
                </c:pt>
                <c:pt idx="2">
                  <c:v>963</c:v>
                </c:pt>
                <c:pt idx="3">
                  <c:v>1167</c:v>
                </c:pt>
                <c:pt idx="4">
                  <c:v>967</c:v>
                </c:pt>
                <c:pt idx="5">
                  <c:v>7612</c:v>
                </c:pt>
              </c:numCache>
            </c:numRef>
          </c:val>
          <c:extLst>
            <c:ext xmlns:c16="http://schemas.microsoft.com/office/drawing/2014/chart" uri="{C3380CC4-5D6E-409C-BE32-E72D297353CC}">
              <c16:uniqueId val="{0000000A-0FE9-324C-AAAB-8C67DE6F90B9}"/>
            </c:ext>
          </c:extLst>
        </c:ser>
        <c:dLbls>
          <c:showLegendKey val="0"/>
          <c:showVal val="0"/>
          <c:showCatName val="0"/>
          <c:showSerName val="0"/>
          <c:showPercent val="0"/>
          <c:showBubbleSize val="0"/>
        </c:dLbls>
        <c:gapWidth val="219"/>
        <c:overlap val="-27"/>
        <c:axId val="433486703"/>
        <c:axId val="730026639"/>
      </c:barChart>
      <c:catAx>
        <c:axId val="433486703"/>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iller" panose="02000603080000020003"/>
                <a:ea typeface="+mn-ea"/>
                <a:cs typeface="+mn-cs"/>
              </a:defRPr>
            </a:pPr>
            <a:endParaRPr lang="en-US"/>
          </a:p>
        </c:txPr>
        <c:crossAx val="730026639"/>
        <c:crosses val="autoZero"/>
        <c:auto val="1"/>
        <c:lblAlgn val="ctr"/>
        <c:lblOffset val="100"/>
        <c:noMultiLvlLbl val="0"/>
      </c:catAx>
      <c:valAx>
        <c:axId val="730026639"/>
        <c:scaling>
          <c:orientation val="minMax"/>
        </c:scaling>
        <c:delete val="0"/>
        <c:axPos val="l"/>
        <c:numFmt formatCode="_(* #,##0_);_(* \(#,##0\);_(* &quot;-&quot;??_);_(@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iller" panose="02000603080000020003"/>
                <a:ea typeface="+mn-ea"/>
                <a:cs typeface="+mn-cs"/>
              </a:defRPr>
            </a:pPr>
            <a:endParaRPr lang="en-US"/>
          </a:p>
        </c:txPr>
        <c:crossAx val="433486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iller" panose="02000603080000020003"/>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Dividend Yield</c:v>
                </c:pt>
              </c:strCache>
            </c:strRef>
          </c:tx>
          <c:spPr>
            <a:ln w="28575" cap="rnd">
              <a:solidFill>
                <a:srgbClr val="9C0059"/>
              </a:solidFill>
              <a:prstDash val="sysDash"/>
              <a:round/>
            </a:ln>
            <a:effectLst/>
          </c:spPr>
          <c:marker>
            <c:symbol val="none"/>
          </c:marker>
          <c:dLbls>
            <c:dLbl>
              <c:idx val="4"/>
              <c:layout>
                <c:manualLayout>
                  <c:x val="-5.3813296219216662E-2"/>
                  <c:y val="-3.8453887279242135E-2"/>
                </c:manualLayout>
              </c:layout>
              <c:tx>
                <c:rich>
                  <a:bodyPr/>
                  <a:lstStyle/>
                  <a:p>
                    <a:fld id="{020566DB-8899-48CF-84CE-B8E8A196BEFC}"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165-9040-9918-19A60CBE0510}"/>
                </c:ext>
              </c:extLst>
            </c:dLbl>
            <c:dLbl>
              <c:idx val="6"/>
              <c:layout>
                <c:manualLayout>
                  <c:x val="-7.0371233517437168E-2"/>
                  <c:y val="4.6144664735090567E-2"/>
                </c:manualLayout>
              </c:layout>
              <c:tx>
                <c:rich>
                  <a:bodyPr/>
                  <a:lstStyle/>
                  <a:p>
                    <a:fld id="{2DF35AF8-51B0-47B7-828A-DA46C6FC6554}" type="VALUE">
                      <a:rPr lang="en-US">
                        <a:latin typeface="Miller Text"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165-9040-9918-19A60CBE0510}"/>
                </c:ext>
              </c:extLst>
            </c:dLbl>
            <c:spPr>
              <a:solidFill>
                <a:srgbClr val="9C0059"/>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bg1"/>
                    </a:solidFill>
                    <a:latin typeface="Miller" panose="02000603080000020003"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Sheet1!$B$2:$B$10</c:f>
              <c:numCache>
                <c:formatCode>0%</c:formatCode>
                <c:ptCount val="9"/>
                <c:pt idx="0">
                  <c:v>4.6199999999999998E-2</c:v>
                </c:pt>
                <c:pt idx="1">
                  <c:v>5.8700000000000002E-2</c:v>
                </c:pt>
                <c:pt idx="2">
                  <c:v>6.9800000000000001E-2</c:v>
                </c:pt>
                <c:pt idx="3">
                  <c:v>6.8500000000000005E-2</c:v>
                </c:pt>
                <c:pt idx="4">
                  <c:v>6.3799999999999996E-2</c:v>
                </c:pt>
                <c:pt idx="5">
                  <c:v>6.4699999999999994E-2</c:v>
                </c:pt>
                <c:pt idx="6">
                  <c:v>3.7100000000000001E-2</c:v>
                </c:pt>
                <c:pt idx="7">
                  <c:v>5.04E-2</c:v>
                </c:pt>
                <c:pt idx="8" formatCode="0.00%">
                  <c:v>6.3600000000000004E-2</c:v>
                </c:pt>
              </c:numCache>
            </c:numRef>
          </c:val>
          <c:smooth val="0"/>
          <c:extLst>
            <c:ext xmlns:c16="http://schemas.microsoft.com/office/drawing/2014/chart" uri="{C3380CC4-5D6E-409C-BE32-E72D297353CC}">
              <c16:uniqueId val="{00000002-2165-9040-9918-19A60CBE0510}"/>
            </c:ext>
          </c:extLst>
        </c:ser>
        <c:dLbls>
          <c:showLegendKey val="0"/>
          <c:showVal val="0"/>
          <c:showCatName val="0"/>
          <c:showSerName val="0"/>
          <c:showPercent val="0"/>
          <c:showBubbleSize val="0"/>
        </c:dLbls>
        <c:smooth val="0"/>
        <c:axId val="57934640"/>
        <c:axId val="207058368"/>
      </c:lineChart>
      <c:catAx>
        <c:axId val="5793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iller" panose="02000603080000020003" pitchFamily="2" charset="0"/>
                <a:ea typeface="+mn-ea"/>
                <a:cs typeface="+mn-cs"/>
              </a:defRPr>
            </a:pPr>
            <a:endParaRPr lang="en-US"/>
          </a:p>
        </c:txPr>
        <c:crossAx val="207058368"/>
        <c:crosses val="autoZero"/>
        <c:auto val="1"/>
        <c:lblAlgn val="ctr"/>
        <c:lblOffset val="100"/>
        <c:noMultiLvlLbl val="0"/>
      </c:catAx>
      <c:valAx>
        <c:axId val="207058368"/>
        <c:scaling>
          <c:orientation val="minMax"/>
          <c:min val="2.0000000000000004E-2"/>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934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DPR</c:v>
                </c:pt>
              </c:strCache>
            </c:strRef>
          </c:tx>
          <c:spPr>
            <a:ln w="28575" cap="rnd">
              <a:solidFill>
                <a:srgbClr val="16709E"/>
              </a:solidFill>
              <a:prstDash val="sysDash"/>
              <a:round/>
            </a:ln>
            <a:effectLst/>
          </c:spPr>
          <c:marker>
            <c:symbol val="none"/>
          </c:marker>
          <c:dLbls>
            <c:dLbl>
              <c:idx val="6"/>
              <c:layout>
                <c:manualLayout>
                  <c:x val="-5.7963511675996358E-2"/>
                  <c:y val="3.4360831417884825E-2"/>
                </c:manualLayout>
              </c:layout>
              <c:tx>
                <c:rich>
                  <a:bodyPr/>
                  <a:lstStyle/>
                  <a:p>
                    <a:fld id="{E8080E78-A630-4B49-B9C1-13B06D92A008}" type="VALUE">
                      <a:rPr lang="en-US">
                        <a:latin typeface="MillerText" panose="02000603080000020004" pitchFamily="2"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2D8-8E45-B1ED-6808A462D5B1}"/>
                </c:ext>
              </c:extLst>
            </c:dLbl>
            <c:spPr>
              <a:solidFill>
                <a:srgbClr val="16709E"/>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bg1"/>
                    </a:solidFill>
                    <a:latin typeface="Miller" panose="02000603080000020003"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Sheet1!$B$2:$B$10</c:f>
              <c:numCache>
                <c:formatCode>0%</c:formatCode>
                <c:ptCount val="9"/>
                <c:pt idx="0">
                  <c:v>0.31</c:v>
                </c:pt>
                <c:pt idx="1">
                  <c:v>0.28000000000000003</c:v>
                </c:pt>
                <c:pt idx="2">
                  <c:v>0.61</c:v>
                </c:pt>
                <c:pt idx="3">
                  <c:v>0.56999999999999995</c:v>
                </c:pt>
                <c:pt idx="4">
                  <c:v>0.51</c:v>
                </c:pt>
                <c:pt idx="5">
                  <c:v>0.51</c:v>
                </c:pt>
                <c:pt idx="6">
                  <c:v>0.4</c:v>
                </c:pt>
                <c:pt idx="7">
                  <c:v>0.61</c:v>
                </c:pt>
                <c:pt idx="8">
                  <c:v>0.6</c:v>
                </c:pt>
              </c:numCache>
            </c:numRef>
          </c:val>
          <c:smooth val="0"/>
          <c:extLst>
            <c:ext xmlns:c16="http://schemas.microsoft.com/office/drawing/2014/chart" uri="{C3380CC4-5D6E-409C-BE32-E72D297353CC}">
              <c16:uniqueId val="{00000001-F2D8-8E45-B1ED-6808A462D5B1}"/>
            </c:ext>
          </c:extLst>
        </c:ser>
        <c:dLbls>
          <c:showLegendKey val="0"/>
          <c:showVal val="0"/>
          <c:showCatName val="0"/>
          <c:showSerName val="0"/>
          <c:showPercent val="0"/>
          <c:showBubbleSize val="0"/>
        </c:dLbls>
        <c:smooth val="0"/>
        <c:axId val="215295648"/>
        <c:axId val="207079584"/>
      </c:lineChart>
      <c:catAx>
        <c:axId val="21529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iller" panose="02000603080000020003" pitchFamily="2" charset="0"/>
                <a:ea typeface="+mn-ea"/>
                <a:cs typeface="+mn-cs"/>
              </a:defRPr>
            </a:pPr>
            <a:endParaRPr lang="en-US"/>
          </a:p>
        </c:txPr>
        <c:crossAx val="207079584"/>
        <c:crosses val="autoZero"/>
        <c:auto val="1"/>
        <c:lblAlgn val="ctr"/>
        <c:lblOffset val="100"/>
        <c:noMultiLvlLbl val="0"/>
      </c:catAx>
      <c:valAx>
        <c:axId val="207079584"/>
        <c:scaling>
          <c:orientation val="minMax"/>
          <c:min val="0.2"/>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29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241569411215023E-2"/>
          <c:y val="4.5247872183992031E-2"/>
          <c:w val="0.90896505255036331"/>
          <c:h val="0.86431824703848303"/>
        </c:manualLayout>
      </c:layout>
      <c:barChart>
        <c:barDir val="col"/>
        <c:grouping val="clustered"/>
        <c:varyColors val="0"/>
        <c:ser>
          <c:idx val="0"/>
          <c:order val="0"/>
          <c:tx>
            <c:strRef>
              <c:f>Sheet1!$B$1</c:f>
              <c:strCache>
                <c:ptCount val="1"/>
                <c:pt idx="0">
                  <c:v>Quantum (million QR)</c:v>
                </c:pt>
              </c:strCache>
            </c:strRef>
          </c:tx>
          <c:spPr>
            <a:solidFill>
              <a:srgbClr val="555F6B"/>
            </a:solidFill>
            <a:ln>
              <a:noFill/>
            </a:ln>
            <a:effectLst/>
          </c:spPr>
          <c:invertIfNegative val="0"/>
          <c:dPt>
            <c:idx val="0"/>
            <c:invertIfNegative val="0"/>
            <c:bubble3D val="0"/>
            <c:spPr>
              <a:solidFill>
                <a:srgbClr val="9C0059"/>
              </a:solidFill>
              <a:ln>
                <a:noFill/>
              </a:ln>
              <a:effectLst/>
            </c:spPr>
            <c:extLst>
              <c:ext xmlns:c16="http://schemas.microsoft.com/office/drawing/2014/chart" uri="{C3380CC4-5D6E-409C-BE32-E72D297353CC}">
                <c16:uniqueId val="{00000001-B4D9-6E4D-9990-838AAC27906E}"/>
              </c:ext>
            </c:extLst>
          </c:dPt>
          <c:dPt>
            <c:idx val="1"/>
            <c:invertIfNegative val="0"/>
            <c:bubble3D val="0"/>
            <c:spPr>
              <a:solidFill>
                <a:srgbClr val="16709E"/>
              </a:solidFill>
              <a:ln>
                <a:noFill/>
              </a:ln>
              <a:effectLst/>
            </c:spPr>
            <c:extLst>
              <c:ext xmlns:c16="http://schemas.microsoft.com/office/drawing/2014/chart" uri="{C3380CC4-5D6E-409C-BE32-E72D297353CC}">
                <c16:uniqueId val="{00000003-B4D9-6E4D-9990-838AAC27906E}"/>
              </c:ext>
            </c:extLst>
          </c:dPt>
          <c:dPt>
            <c:idx val="2"/>
            <c:invertIfNegative val="0"/>
            <c:bubble3D val="0"/>
            <c:spPr>
              <a:solidFill>
                <a:srgbClr val="9C0059"/>
              </a:solidFill>
              <a:ln>
                <a:noFill/>
              </a:ln>
              <a:effectLst/>
            </c:spPr>
            <c:extLst>
              <c:ext xmlns:c16="http://schemas.microsoft.com/office/drawing/2014/chart" uri="{C3380CC4-5D6E-409C-BE32-E72D297353CC}">
                <c16:uniqueId val="{00000005-B4D9-6E4D-9990-838AAC27906E}"/>
              </c:ext>
            </c:extLst>
          </c:dPt>
          <c:dPt>
            <c:idx val="3"/>
            <c:invertIfNegative val="0"/>
            <c:bubble3D val="0"/>
            <c:spPr>
              <a:solidFill>
                <a:srgbClr val="16709E"/>
              </a:solidFill>
              <a:ln>
                <a:noFill/>
              </a:ln>
              <a:effectLst/>
            </c:spPr>
            <c:extLst>
              <c:ext xmlns:c16="http://schemas.microsoft.com/office/drawing/2014/chart" uri="{C3380CC4-5D6E-409C-BE32-E72D297353CC}">
                <c16:uniqueId val="{00000007-B4D9-6E4D-9990-838AAC27906E}"/>
              </c:ext>
            </c:extLst>
          </c:dPt>
          <c:dPt>
            <c:idx val="4"/>
            <c:invertIfNegative val="0"/>
            <c:bubble3D val="0"/>
            <c:spPr>
              <a:solidFill>
                <a:srgbClr val="9C0059"/>
              </a:solidFill>
              <a:ln>
                <a:noFill/>
              </a:ln>
              <a:effectLst/>
            </c:spPr>
            <c:extLst>
              <c:ext xmlns:c16="http://schemas.microsoft.com/office/drawing/2014/chart" uri="{C3380CC4-5D6E-409C-BE32-E72D297353CC}">
                <c16:uniqueId val="{00000009-B4D9-6E4D-9990-838AAC27906E}"/>
              </c:ext>
            </c:extLst>
          </c:dPt>
          <c:dPt>
            <c:idx val="5"/>
            <c:invertIfNegative val="0"/>
            <c:bubble3D val="0"/>
            <c:spPr>
              <a:solidFill>
                <a:srgbClr val="16709E"/>
              </a:solidFill>
              <a:ln>
                <a:noFill/>
              </a:ln>
              <a:effectLst/>
            </c:spPr>
            <c:extLst>
              <c:ext xmlns:c16="http://schemas.microsoft.com/office/drawing/2014/chart" uri="{C3380CC4-5D6E-409C-BE32-E72D297353CC}">
                <c16:uniqueId val="{0000000B-B4D9-6E4D-9990-838AAC27906E}"/>
              </c:ext>
            </c:extLst>
          </c:dPt>
          <c:dPt>
            <c:idx val="6"/>
            <c:invertIfNegative val="0"/>
            <c:bubble3D val="0"/>
            <c:spPr>
              <a:solidFill>
                <a:srgbClr val="9C0059"/>
              </a:solidFill>
              <a:ln>
                <a:noFill/>
              </a:ln>
              <a:effectLst/>
            </c:spPr>
            <c:extLst>
              <c:ext xmlns:c16="http://schemas.microsoft.com/office/drawing/2014/chart" uri="{C3380CC4-5D6E-409C-BE32-E72D297353CC}">
                <c16:uniqueId val="{0000000D-B4D9-6E4D-9990-838AAC27906E}"/>
              </c:ext>
            </c:extLst>
          </c:dPt>
          <c:dPt>
            <c:idx val="7"/>
            <c:invertIfNegative val="0"/>
            <c:bubble3D val="0"/>
            <c:spPr>
              <a:solidFill>
                <a:srgbClr val="16709E"/>
              </a:solidFill>
              <a:ln>
                <a:noFill/>
              </a:ln>
              <a:effectLst/>
            </c:spPr>
            <c:extLst>
              <c:ext xmlns:c16="http://schemas.microsoft.com/office/drawing/2014/chart" uri="{C3380CC4-5D6E-409C-BE32-E72D297353CC}">
                <c16:uniqueId val="{0000000F-B4D9-6E4D-9990-838AAC27906E}"/>
              </c:ext>
            </c:extLst>
          </c:dPt>
          <c:dPt>
            <c:idx val="8"/>
            <c:invertIfNegative val="0"/>
            <c:bubble3D val="0"/>
            <c:spPr>
              <a:solidFill>
                <a:srgbClr val="9C0059"/>
              </a:solidFill>
              <a:ln>
                <a:noFill/>
              </a:ln>
              <a:effectLst/>
            </c:spPr>
            <c:extLst>
              <c:ext xmlns:c16="http://schemas.microsoft.com/office/drawing/2014/chart" uri="{C3380CC4-5D6E-409C-BE32-E72D297353CC}">
                <c16:uniqueId val="{00000011-B4D9-6E4D-9990-838AAC27906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iller" panose="02000603080000020003"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Sheet1!$B$2:$B$10</c:f>
              <c:numCache>
                <c:formatCode>0</c:formatCode>
                <c:ptCount val="9"/>
                <c:pt idx="0">
                  <c:v>856</c:v>
                </c:pt>
                <c:pt idx="1">
                  <c:v>856</c:v>
                </c:pt>
                <c:pt idx="2">
                  <c:v>973</c:v>
                </c:pt>
                <c:pt idx="3">
                  <c:v>973</c:v>
                </c:pt>
                <c:pt idx="4">
                  <c:v>973</c:v>
                </c:pt>
                <c:pt idx="5">
                  <c:v>778</c:v>
                </c:pt>
                <c:pt idx="6">
                  <c:v>486</c:v>
                </c:pt>
                <c:pt idx="7">
                  <c:v>681</c:v>
                </c:pt>
                <c:pt idx="8" formatCode="General">
                  <c:v>681</c:v>
                </c:pt>
              </c:numCache>
            </c:numRef>
          </c:val>
          <c:extLst>
            <c:ext xmlns:c16="http://schemas.microsoft.com/office/drawing/2014/chart" uri="{C3380CC4-5D6E-409C-BE32-E72D297353CC}">
              <c16:uniqueId val="{00000012-B4D9-6E4D-9990-838AAC27906E}"/>
            </c:ext>
          </c:extLst>
        </c:ser>
        <c:dLbls>
          <c:showLegendKey val="0"/>
          <c:showVal val="0"/>
          <c:showCatName val="0"/>
          <c:showSerName val="0"/>
          <c:showPercent val="0"/>
          <c:showBubbleSize val="0"/>
        </c:dLbls>
        <c:gapWidth val="219"/>
        <c:overlap val="-27"/>
        <c:axId val="206987808"/>
        <c:axId val="207081664"/>
      </c:barChart>
      <c:catAx>
        <c:axId val="20698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iller" panose="02000603080000020003" pitchFamily="2" charset="0"/>
                <a:ea typeface="+mn-ea"/>
                <a:cs typeface="+mn-cs"/>
              </a:defRPr>
            </a:pPr>
            <a:endParaRPr lang="en-US"/>
          </a:p>
        </c:txPr>
        <c:crossAx val="207081664"/>
        <c:crosses val="autoZero"/>
        <c:auto val="1"/>
        <c:lblAlgn val="ctr"/>
        <c:lblOffset val="100"/>
        <c:noMultiLvlLbl val="0"/>
      </c:catAx>
      <c:valAx>
        <c:axId val="207081664"/>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98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Sheet1!$B$2:$B$6</cx:f>
        <cx:lvl ptCount="5">
          <cx:pt idx="0">ديسمبر 2022</cx:pt>
          <cx:pt idx="1">الأنشطة التشغيلية</cx:pt>
          <cx:pt idx="2">الأنشطة الاستثمارية</cx:pt>
          <cx:pt idx="3">الأنشطة التمويلية</cx:pt>
          <cx:pt idx="4">ديسمبر 2023</cx:pt>
        </cx:lvl>
      </cx:strDim>
      <cx:numDim type="val">
        <cx:f>Sheet1!$A$2:$A$6</cx:f>
        <cx:lvl ptCount="5" formatCode="#,##0_);[Red]\(#,##0\)">
          <cx:pt idx="0">714</cx:pt>
          <cx:pt idx="1">1015</cx:pt>
          <cx:pt idx="2">3680</cx:pt>
          <cx:pt idx="3">-4529</cx:pt>
          <cx:pt idx="4">880</cx:pt>
        </cx:lvl>
      </cx:numDim>
    </cx:data>
  </cx:chartData>
  <cx:chart>
    <cx:plotArea>
      <cx:plotAreaRegion>
        <cx:series layoutId="waterfall" uniqueId="{2CE7AFEB-C5E0-4409-8269-6A0BD856655E}">
          <cx:tx>
            <cx:txData>
              <cx:f>Sheet1!$A$1</cx:f>
              <cx:v>Series1</cx:v>
            </cx:txData>
          </cx:tx>
          <cx:spPr>
            <a:solidFill>
              <a:srgbClr val="00A4E4"/>
            </a:solidFill>
            <a:ln>
              <a:noFill/>
            </a:ln>
          </cx:spPr>
          <cx:dataPt idx="0">
            <cx:spPr>
              <a:solidFill>
                <a:srgbClr val="0067B1"/>
              </a:solidFill>
            </cx:spPr>
          </cx:dataPt>
          <cx:dataPt idx="2">
            <cx:spPr>
              <a:solidFill>
                <a:srgbClr val="BC9E66"/>
              </a:solidFill>
            </cx:spPr>
          </cx:dataPt>
          <cx:dataPt idx="3">
            <cx:spPr>
              <a:solidFill>
                <a:srgbClr val="9C0059"/>
              </a:solidFill>
            </cx:spPr>
          </cx:dataPt>
          <cx:dataPt idx="4">
            <cx:spPr>
              <a:solidFill>
                <a:srgbClr val="BB8748"/>
              </a:solidFill>
            </cx:spPr>
          </cx:dataPt>
          <cx:dataLabels pos="ctr">
            <cx:numFmt formatCode="#,##0_);(#,##0)" sourceLinked="0"/>
            <cx:txPr>
              <a:bodyPr spcFirstLastPara="1" vertOverflow="ellipsis" wrap="square" lIns="0" tIns="0" rIns="0" bIns="0" anchor="ctr" anchorCtr="1">
                <a:spAutoFit/>
              </a:bodyPr>
              <a:lstStyle/>
              <a:p>
                <a:pPr>
                  <a:defRPr sz="900" b="1">
                    <a:solidFill>
                      <a:schemeClr val="bg1"/>
                    </a:solidFill>
                    <a:latin typeface="Miller" panose="02000603080000020003"/>
                    <a:ea typeface="Miller" panose="02000603080000020003"/>
                    <a:cs typeface="Miller" panose="02000603080000020003"/>
                  </a:defRPr>
                </a:pPr>
                <a:endParaRPr lang="en-US" sz="900" b="1">
                  <a:solidFill>
                    <a:schemeClr val="bg1"/>
                  </a:solidFill>
                  <a:latin typeface="Miller" panose="02000603080000020003"/>
                </a:endParaRPr>
              </a:p>
            </cx:txPr>
            <cx:visibility seriesName="0" categoryName="0" value="1"/>
            <cx:separator>, </cx:separator>
            <cx:dataLabel idx="1" pos="ctr">
              <cx:numFmt formatCode="#,##0_);(#,##0)" sourceLinked="0"/>
              <cx:txPr>
                <a:bodyPr spcFirstLastPara="1" vertOverflow="ellipsis" wrap="square" lIns="0" tIns="0" rIns="0" bIns="0" anchor="ctr" anchorCtr="1">
                  <a:spAutoFit/>
                </a:bodyPr>
                <a:lstStyle/>
                <a:p>
                  <a:pPr>
                    <a:defRPr>
                      <a:solidFill>
                        <a:schemeClr val="bg1"/>
                      </a:solidFill>
                    </a:defRPr>
                  </a:pPr>
                  <a:r>
                    <a:rPr lang="en-US" b="1">
                      <a:solidFill>
                        <a:schemeClr val="bg1"/>
                      </a:solidFill>
                    </a:rPr>
                    <a:t>1,015 </a:t>
                  </a:r>
                </a:p>
              </cx:txPr>
              <cx:visibility seriesName="0" categoryName="0" value="1"/>
              <cx:separator>, </cx:separator>
            </cx:dataLabel>
            <cx:dataLabel idx="2" pos="ctr">
              <cx:numFmt formatCode="#,##0_);(#,##0)" sourceLinked="0"/>
              <cx:txPr>
                <a:bodyPr spcFirstLastPara="1" vertOverflow="ellipsis" wrap="square" lIns="0" tIns="0" rIns="0" bIns="0" anchor="ctr" anchorCtr="1">
                  <a:spAutoFit/>
                </a:bodyPr>
                <a:lstStyle/>
                <a:p>
                  <a:pPr>
                    <a:defRPr>
                      <a:solidFill>
                        <a:schemeClr val="bg1"/>
                      </a:solidFill>
                    </a:defRPr>
                  </a:pPr>
                  <a:r>
                    <a:rPr lang="en-US" sz="900" b="1">
                      <a:solidFill>
                        <a:schemeClr val="bg1"/>
                      </a:solidFill>
                      <a:latin typeface="Miller" panose="02000603080000020003"/>
                    </a:rPr>
                    <a:t>3,680 </a:t>
                  </a:r>
                </a:p>
              </cx:txPr>
              <cx:visibility seriesName="0" categoryName="0" value="1"/>
              <cx:separator>, </cx:separator>
            </cx:dataLabel>
            <cx:dataLabel idx="3">
              <cx:numFmt formatCode="#,##0" sourceLinked="0"/>
              <cx:visibility seriesName="0" categoryName="0" value="1"/>
              <cx:separator>, </cx:separator>
            </cx:dataLabel>
          </cx:dataLabels>
          <cx:dataId val="0"/>
          <cx:layoutPr>
            <cx:visibility connectorLines="0"/>
            <cx:subtotals>
              <cx:idx val="0"/>
              <cx:idx val="1"/>
              <cx:idx val="2"/>
              <cx:idx val="3"/>
              <cx:idx val="4"/>
            </cx:subtotals>
          </cx:layoutPr>
        </cx:series>
      </cx:plotAreaRegion>
      <cx:axis id="0">
        <cx:catScaling gapWidth="0.5"/>
        <cx:tickLabels/>
        <cx:txPr>
          <a:bodyPr spcFirstLastPara="1" vertOverflow="ellipsis" wrap="square" lIns="0" tIns="0" rIns="0" bIns="0" anchor="ctr" anchorCtr="1"/>
          <a:lstStyle/>
          <a:p>
            <a:pPr>
              <a:defRPr sz="900" b="1" i="0" baseline="0">
                <a:solidFill>
                  <a:schemeClr val="tx1"/>
                </a:solidFill>
                <a:latin typeface="GE Dinar Two" panose="020A0503020102020204" pitchFamily="18" charset="-78"/>
                <a:ea typeface="GE Dinar Two" panose="020A0503020102020204" pitchFamily="18" charset="-78"/>
                <a:cs typeface="GE Dinar Two" panose="020A0503020102020204" pitchFamily="18" charset="-78"/>
              </a:defRPr>
            </a:pPr>
            <a:endParaRPr lang="en-US" sz="900" b="1" i="0" baseline="0">
              <a:solidFill>
                <a:schemeClr val="tx1"/>
              </a:solidFill>
              <a:latin typeface="GE Dinar Two" panose="020A0503020102020204" pitchFamily="18" charset="-78"/>
              <a:ea typeface="GE Dinar Two" panose="020A0503020102020204" pitchFamily="18" charset="-78"/>
              <a:cs typeface="GE Dinar Two" panose="020A0503020102020204" pitchFamily="18" charset="-78"/>
            </a:endParaRPr>
          </a:p>
        </cx:txPr>
      </cx:axis>
      <cx:axis id="1" hidden="1">
        <cx:valScaling max="5000" min="-5000"/>
        <cx:majorGridlines>
          <cx:spPr>
            <a:ln>
              <a:solidFill>
                <a:schemeClr val="bg1"/>
              </a:solidFill>
            </a:ln>
          </cx:spPr>
        </cx:majorGridlines>
        <cx:tickLabels/>
        <cx:txPr>
          <a:bodyPr spcFirstLastPara="1" vertOverflow="ellipsis" wrap="square" lIns="0" tIns="0" rIns="0" bIns="0" anchor="ctr" anchorCtr="1"/>
          <a:lstStyle/>
          <a:p>
            <a:pPr>
              <a:defRPr sz="900" b="0" i="0" baseline="0">
                <a:solidFill>
                  <a:schemeClr val="tx1"/>
                </a:solidFill>
                <a:latin typeface="Miller" panose="02000603080000020003"/>
              </a:defRPr>
            </a:pPr>
            <a:endParaRPr lang="en-US" sz="900" b="0" i="0" baseline="0">
              <a:solidFill>
                <a:schemeClr val="tx1"/>
              </a:solidFill>
              <a:latin typeface="Miller" panose="02000603080000020003"/>
            </a:endParaRPr>
          </a:p>
        </cx:txPr>
      </cx:axis>
    </cx:plotArea>
  </cx:chart>
  <cx:spPr>
    <a:ln w="12700">
      <a:solidFill>
        <a:srgbClr val="555F6B"/>
      </a:solid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1197" kern="1200"/>
    <cs:bodyPr/>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DB7C1-1C5B-C346-8F35-C1257B2AEC5A}" type="datetimeFigureOut">
              <a:rPr lang="en-US" smtClean="0"/>
              <a:t>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C9EAB-1CFE-BA4C-9416-14172049348E}" type="slidenum">
              <a:rPr lang="en-US" smtClean="0"/>
              <a:t>‹#›</a:t>
            </a:fld>
            <a:endParaRPr lang="en-US"/>
          </a:p>
        </p:txBody>
      </p:sp>
    </p:spTree>
    <p:extLst>
      <p:ext uri="{BB962C8B-B14F-4D97-AF65-F5344CB8AC3E}">
        <p14:creationId xmlns:p14="http://schemas.microsoft.com/office/powerpoint/2010/main" val="105217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7C9EAB-1CFE-BA4C-9416-14172049348E}" type="slidenum">
              <a:rPr lang="en-US" smtClean="0"/>
              <a:t>4</a:t>
            </a:fld>
            <a:endParaRPr lang="en-US"/>
          </a:p>
        </p:txBody>
      </p:sp>
    </p:spTree>
    <p:extLst>
      <p:ext uri="{BB962C8B-B14F-4D97-AF65-F5344CB8AC3E}">
        <p14:creationId xmlns:p14="http://schemas.microsoft.com/office/powerpoint/2010/main" val="267208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7C9EAB-1CFE-BA4C-9416-14172049348E}" type="slidenum">
              <a:rPr lang="en-US" smtClean="0"/>
              <a:t>9</a:t>
            </a:fld>
            <a:endParaRPr lang="en-US"/>
          </a:p>
        </p:txBody>
      </p:sp>
    </p:spTree>
    <p:extLst>
      <p:ext uri="{BB962C8B-B14F-4D97-AF65-F5344CB8AC3E}">
        <p14:creationId xmlns:p14="http://schemas.microsoft.com/office/powerpoint/2010/main" val="172319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7C9EAB-1CFE-BA4C-9416-14172049348E}" type="slidenum">
              <a:rPr lang="en-US" smtClean="0"/>
              <a:t>18</a:t>
            </a:fld>
            <a:endParaRPr lang="en-US"/>
          </a:p>
        </p:txBody>
      </p:sp>
    </p:spTree>
    <p:extLst>
      <p:ext uri="{BB962C8B-B14F-4D97-AF65-F5344CB8AC3E}">
        <p14:creationId xmlns:p14="http://schemas.microsoft.com/office/powerpoint/2010/main" val="392659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E63FD-8B04-1927-08AD-3210F5416F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719ADB-D020-D2DE-029B-3923FC603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819E1A-E580-965D-8AB1-9832DEADED67}"/>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5" name="Footer Placeholder 4">
            <a:extLst>
              <a:ext uri="{FF2B5EF4-FFF2-40B4-BE49-F238E27FC236}">
                <a16:creationId xmlns:a16="http://schemas.microsoft.com/office/drawing/2014/main" id="{6AEE7C15-1DE6-FA73-C7CC-D545822A5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30C8A-1577-9CE4-0BE7-792A07576400}"/>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58982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E14B-A352-9789-AB85-AE1476B547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D8611F-AE3E-D5A4-1DD2-19342428E8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2D6A5-27A3-7ACD-446D-4153DB928504}"/>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5" name="Footer Placeholder 4">
            <a:extLst>
              <a:ext uri="{FF2B5EF4-FFF2-40B4-BE49-F238E27FC236}">
                <a16:creationId xmlns:a16="http://schemas.microsoft.com/office/drawing/2014/main" id="{1E94A89A-6705-8C69-06D3-B0575AE95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DCED7-0F34-8205-50EE-E4956C968FF8}"/>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11052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97B826-BAD2-5612-D07A-3B7EDBDF86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A96F6-FC5B-502D-B5FA-F6A7DEB94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47A3-50A7-827E-F292-6351AD2D1661}"/>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5" name="Footer Placeholder 4">
            <a:extLst>
              <a:ext uri="{FF2B5EF4-FFF2-40B4-BE49-F238E27FC236}">
                <a16:creationId xmlns:a16="http://schemas.microsoft.com/office/drawing/2014/main" id="{9C9813FF-CB91-4F49-90F5-28FF6B713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D23B-EA27-92B0-3981-582D593BF9F4}"/>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17677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42A4-0443-AB33-C9C7-50839C25F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A1A8E-5B51-2D0C-6A59-E05B66C006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54729-DD34-68B7-7475-E408D2B3D27C}"/>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5" name="Footer Placeholder 4">
            <a:extLst>
              <a:ext uri="{FF2B5EF4-FFF2-40B4-BE49-F238E27FC236}">
                <a16:creationId xmlns:a16="http://schemas.microsoft.com/office/drawing/2014/main" id="{D950BC51-F004-2A6F-24CC-3E8EBBB46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1DDB3-2D34-1F5C-0CEA-5AC278C01B31}"/>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1554343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4D6F5-9DBB-020C-2342-7F533B72F2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C14FB-ACD8-A616-0F17-11271EB72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25B79-E8B2-DF62-1865-3DAEE9A1EE33}"/>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5" name="Footer Placeholder 4">
            <a:extLst>
              <a:ext uri="{FF2B5EF4-FFF2-40B4-BE49-F238E27FC236}">
                <a16:creationId xmlns:a16="http://schemas.microsoft.com/office/drawing/2014/main" id="{21869F90-841A-6CCC-EB58-951A41F9B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48BAC-6162-A7EF-F38C-91A702D3B569}"/>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3123035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CC91E-4DE6-C066-DB7F-B27942A1DB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9D425-6C67-6272-3FFD-6085EDE348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715226-F07F-E31F-D2A5-C3185B3CC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72947F-F3E8-D716-5483-1CDE7D132476}"/>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6" name="Footer Placeholder 5">
            <a:extLst>
              <a:ext uri="{FF2B5EF4-FFF2-40B4-BE49-F238E27FC236}">
                <a16:creationId xmlns:a16="http://schemas.microsoft.com/office/drawing/2014/main" id="{6470C9AA-76AF-00E8-C1E6-EE49CD2F7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E8565-013A-601E-F9CC-6BE1D118EB2F}"/>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286539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8434-4979-B04C-C313-97FCC8E458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DB6C3F-8867-2639-37E3-5AB6B5344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901A26-C4D1-F8F4-8D64-3AF2987DBF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8B652-93A7-C990-4E9D-5E3B65672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071321-AF96-1F27-F0A6-7BCCEC8F3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BCFC32-253A-E108-800D-B55DD7D4E7D3}"/>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8" name="Footer Placeholder 7">
            <a:extLst>
              <a:ext uri="{FF2B5EF4-FFF2-40B4-BE49-F238E27FC236}">
                <a16:creationId xmlns:a16="http://schemas.microsoft.com/office/drawing/2014/main" id="{D1D9BD7A-8D78-18D6-D612-B8E6D0AB7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750A02-E35F-DBDB-7AC1-A0D3862C98E1}"/>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259291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5BCA-8AAD-C1CF-FEDA-12C2CB5F83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77B5E3-9ED9-160C-C142-54C23C8A7D57}"/>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4" name="Footer Placeholder 3">
            <a:extLst>
              <a:ext uri="{FF2B5EF4-FFF2-40B4-BE49-F238E27FC236}">
                <a16:creationId xmlns:a16="http://schemas.microsoft.com/office/drawing/2014/main" id="{3FBD3A13-0746-6CA7-3040-2EFEE4AE6A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FEBDDA-7442-D24A-19B4-83F9C3D0CA2B}"/>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320969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7474D-821D-A19A-75CB-7088FAB34382}"/>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3" name="Footer Placeholder 2">
            <a:extLst>
              <a:ext uri="{FF2B5EF4-FFF2-40B4-BE49-F238E27FC236}">
                <a16:creationId xmlns:a16="http://schemas.microsoft.com/office/drawing/2014/main" id="{EDDFD771-A721-F979-D67B-827737F893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FEC52A-7011-DE97-A769-DC21A102A26B}"/>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3614899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7008-1238-40D8-B14E-13EB856A0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CA109-D0DB-2853-18CC-2DC5C3EE1A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EC74A7-9C0A-5507-5685-D0D00BCE7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70E67-720F-3A26-8573-6AED99227AD8}"/>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6" name="Footer Placeholder 5">
            <a:extLst>
              <a:ext uri="{FF2B5EF4-FFF2-40B4-BE49-F238E27FC236}">
                <a16:creationId xmlns:a16="http://schemas.microsoft.com/office/drawing/2014/main" id="{AB5B2A6D-FE2B-286B-E55A-A1F2CC7F2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19DCA-3BE6-BE14-6F5C-DF9574C06519}"/>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91668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119B-698E-F7F9-9BC4-31BF1D05A1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55FC7-FA4E-0AA9-9CE4-E19707EB70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7D85D5-4554-5BE5-D9F4-6A04EA974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11E13-FFBB-A29C-8CB5-671D6D489444}"/>
              </a:ext>
            </a:extLst>
          </p:cNvPr>
          <p:cNvSpPr>
            <a:spLocks noGrp="1"/>
          </p:cNvSpPr>
          <p:nvPr>
            <p:ph type="dt" sz="half" idx="10"/>
          </p:nvPr>
        </p:nvSpPr>
        <p:spPr/>
        <p:txBody>
          <a:bodyPr/>
          <a:lstStyle/>
          <a:p>
            <a:fld id="{A648424D-179E-4591-A1A9-868F2260D1EE}" type="datetimeFigureOut">
              <a:rPr lang="en-US" smtClean="0"/>
              <a:t>2/11/2024</a:t>
            </a:fld>
            <a:endParaRPr lang="en-US"/>
          </a:p>
        </p:txBody>
      </p:sp>
      <p:sp>
        <p:nvSpPr>
          <p:cNvPr id="6" name="Footer Placeholder 5">
            <a:extLst>
              <a:ext uri="{FF2B5EF4-FFF2-40B4-BE49-F238E27FC236}">
                <a16:creationId xmlns:a16="http://schemas.microsoft.com/office/drawing/2014/main" id="{E95E55A1-0FC1-10CD-E7E6-9D3408513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FC8D8-3A42-4CBD-63FF-A121B64B5003}"/>
              </a:ext>
            </a:extLst>
          </p:cNvPr>
          <p:cNvSpPr>
            <a:spLocks noGrp="1"/>
          </p:cNvSpPr>
          <p:nvPr>
            <p:ph type="sldNum" sz="quarter" idx="12"/>
          </p:nvPr>
        </p:nvSpPr>
        <p:spPr/>
        <p:txBody>
          <a:bodyPr/>
          <a:lstStyle/>
          <a:p>
            <a:fld id="{EE294B19-269E-4962-94B1-B68C96075AB4}" type="slidenum">
              <a:rPr lang="en-US" smtClean="0"/>
              <a:t>‹#›</a:t>
            </a:fld>
            <a:endParaRPr lang="en-US"/>
          </a:p>
        </p:txBody>
      </p:sp>
    </p:spTree>
    <p:extLst>
      <p:ext uri="{BB962C8B-B14F-4D97-AF65-F5344CB8AC3E}">
        <p14:creationId xmlns:p14="http://schemas.microsoft.com/office/powerpoint/2010/main" val="271927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F8DDE3-321B-94E0-7F8F-17EBA9698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0CE77F-B02C-7BB3-9553-713F61FB3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7B208-2550-7011-9F42-A7C3CE524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8424D-179E-4591-A1A9-868F2260D1EE}" type="datetimeFigureOut">
              <a:rPr lang="en-US" smtClean="0"/>
              <a:t>2/11/2024</a:t>
            </a:fld>
            <a:endParaRPr lang="en-US"/>
          </a:p>
        </p:txBody>
      </p:sp>
      <p:sp>
        <p:nvSpPr>
          <p:cNvPr id="5" name="Footer Placeholder 4">
            <a:extLst>
              <a:ext uri="{FF2B5EF4-FFF2-40B4-BE49-F238E27FC236}">
                <a16:creationId xmlns:a16="http://schemas.microsoft.com/office/drawing/2014/main" id="{18702C13-EA85-20F7-B365-46255C9C40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CFD67A-FA4B-44AF-F6DE-EBB69EB40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94B19-269E-4962-94B1-B68C96075AB4}" type="slidenum">
              <a:rPr lang="en-US" smtClean="0"/>
              <a:t>‹#›</a:t>
            </a:fld>
            <a:endParaRPr lang="en-US"/>
          </a:p>
        </p:txBody>
      </p:sp>
    </p:spTree>
    <p:extLst>
      <p:ext uri="{BB962C8B-B14F-4D97-AF65-F5344CB8AC3E}">
        <p14:creationId xmlns:p14="http://schemas.microsoft.com/office/powerpoint/2010/main" val="3582856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chart" Target="../charts/chart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chart" Target="../charts/chart11.xml"/><Relationship Id="rId1" Type="http://schemas.openxmlformats.org/officeDocument/2006/relationships/slideLayout" Target="../slideLayouts/slideLayout7.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14/relationships/chartEx" Target="../charts/chartEx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sv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1.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background with white dots and pink squares&#10;&#10;Description automatically generated">
            <a:extLst>
              <a:ext uri="{FF2B5EF4-FFF2-40B4-BE49-F238E27FC236}">
                <a16:creationId xmlns:a16="http://schemas.microsoft.com/office/drawing/2014/main" id="{4C54881D-4496-1E42-888C-D06E98729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0262"/>
            <a:ext cx="10541000" cy="762000"/>
          </a:xfrm>
          <a:prstGeom prst="rect">
            <a:avLst/>
          </a:prstGeom>
        </p:spPr>
      </p:pic>
      <p:pic>
        <p:nvPicPr>
          <p:cNvPr id="3" name="Picture 2" descr="A large city with many white buildings&#10;&#10;Description automatically generated">
            <a:extLst>
              <a:ext uri="{FF2B5EF4-FFF2-40B4-BE49-F238E27FC236}">
                <a16:creationId xmlns:a16="http://schemas.microsoft.com/office/drawing/2014/main" id="{8DD573F7-4CD0-E142-8A97-FF9B1D4FB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9396"/>
            <a:ext cx="7615989" cy="4440930"/>
          </a:xfrm>
          <a:prstGeom prst="rect">
            <a:avLst/>
          </a:prstGeom>
        </p:spPr>
      </p:pic>
      <p:sp>
        <p:nvSpPr>
          <p:cNvPr id="4" name="Rectangle 3">
            <a:extLst>
              <a:ext uri="{FF2B5EF4-FFF2-40B4-BE49-F238E27FC236}">
                <a16:creationId xmlns:a16="http://schemas.microsoft.com/office/drawing/2014/main" id="{FD192202-5DBA-7144-B589-966C88CF35C1}"/>
              </a:ext>
            </a:extLst>
          </p:cNvPr>
          <p:cNvSpPr/>
          <p:nvPr/>
        </p:nvSpPr>
        <p:spPr>
          <a:xfrm>
            <a:off x="7615989" y="-1785"/>
            <a:ext cx="4576011" cy="6859785"/>
          </a:xfrm>
          <a:prstGeom prst="rect">
            <a:avLst/>
          </a:prstGeom>
          <a:solidFill>
            <a:srgbClr val="1670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6667365C-2030-8CE4-9B67-E347FA5BEE36}"/>
              </a:ext>
            </a:extLst>
          </p:cNvPr>
          <p:cNvSpPr/>
          <p:nvPr/>
        </p:nvSpPr>
        <p:spPr>
          <a:xfrm>
            <a:off x="0" y="739396"/>
            <a:ext cx="12192000" cy="935232"/>
          </a:xfrm>
          <a:custGeom>
            <a:avLst/>
            <a:gdLst>
              <a:gd name="connsiteX0" fmla="*/ 0 w 2259142"/>
              <a:gd name="connsiteY0" fmla="*/ 0 h 2158892"/>
              <a:gd name="connsiteX1" fmla="*/ 2259142 w 2259142"/>
              <a:gd name="connsiteY1" fmla="*/ 0 h 2158892"/>
              <a:gd name="connsiteX2" fmla="*/ 2259142 w 2259142"/>
              <a:gd name="connsiteY2" fmla="*/ 2158892 h 2158892"/>
              <a:gd name="connsiteX3" fmla="*/ 0 w 2259142"/>
              <a:gd name="connsiteY3" fmla="*/ 2158892 h 2158892"/>
            </a:gdLst>
            <a:ahLst/>
            <a:cxnLst>
              <a:cxn ang="0">
                <a:pos x="connsiteX0" y="connsiteY0"/>
              </a:cxn>
              <a:cxn ang="0">
                <a:pos x="connsiteX1" y="connsiteY1"/>
              </a:cxn>
              <a:cxn ang="0">
                <a:pos x="connsiteX2" y="connsiteY2"/>
              </a:cxn>
              <a:cxn ang="0">
                <a:pos x="connsiteX3" y="connsiteY3"/>
              </a:cxn>
            </a:cxnLst>
            <a:rect l="l" t="t" r="r" b="b"/>
            <a:pathLst>
              <a:path w="2259142" h="2158892">
                <a:moveTo>
                  <a:pt x="0" y="0"/>
                </a:moveTo>
                <a:lnTo>
                  <a:pt x="2259142" y="0"/>
                </a:lnTo>
                <a:lnTo>
                  <a:pt x="2259142" y="2158892"/>
                </a:lnTo>
                <a:lnTo>
                  <a:pt x="0" y="2158892"/>
                </a:lnTo>
                <a:close/>
              </a:path>
            </a:pathLst>
          </a:custGeom>
          <a:solidFill>
            <a:srgbClr val="1E4568">
              <a:alpha val="50196"/>
            </a:srgbClr>
          </a:solidFill>
          <a:ln w="6347" cap="flat">
            <a:noFill/>
            <a:prstDash val="solid"/>
            <a:miter/>
          </a:ln>
        </p:spPr>
        <p:txBody>
          <a:bodyPr rtlCol="0" anchor="ctr"/>
          <a:lstStyle/>
          <a:p>
            <a:endParaRPr lang="en-US"/>
          </a:p>
        </p:txBody>
      </p:sp>
      <p:pic>
        <p:nvPicPr>
          <p:cNvPr id="11" name="Graphic 140">
            <a:extLst>
              <a:ext uri="{FF2B5EF4-FFF2-40B4-BE49-F238E27FC236}">
                <a16:creationId xmlns:a16="http://schemas.microsoft.com/office/drawing/2014/main" id="{297250BC-43CF-F848-8B7C-0B258BB2F2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5018" y="4758649"/>
            <a:ext cx="2785343" cy="1723417"/>
          </a:xfrm>
          <a:prstGeom prst="rect">
            <a:avLst/>
          </a:prstGeom>
        </p:spPr>
      </p:pic>
      <p:grpSp>
        <p:nvGrpSpPr>
          <p:cNvPr id="8" name="Graphic 4">
            <a:extLst>
              <a:ext uri="{FF2B5EF4-FFF2-40B4-BE49-F238E27FC236}">
                <a16:creationId xmlns:a16="http://schemas.microsoft.com/office/drawing/2014/main" id="{A37F572F-8E78-B047-87AF-17808381AD98}"/>
              </a:ext>
            </a:extLst>
          </p:cNvPr>
          <p:cNvGrpSpPr/>
          <p:nvPr/>
        </p:nvGrpSpPr>
        <p:grpSpPr>
          <a:xfrm>
            <a:off x="438893" y="6582917"/>
            <a:ext cx="1118541" cy="113986"/>
            <a:chOff x="546958" y="6385290"/>
            <a:chExt cx="1118541" cy="113986"/>
          </a:xfrm>
          <a:solidFill>
            <a:srgbClr val="3A85C6"/>
          </a:solidFill>
        </p:grpSpPr>
        <p:sp>
          <p:nvSpPr>
            <p:cNvPr id="9" name="Freeform: Shape 122">
              <a:extLst>
                <a:ext uri="{FF2B5EF4-FFF2-40B4-BE49-F238E27FC236}">
                  <a16:creationId xmlns:a16="http://schemas.microsoft.com/office/drawing/2014/main" id="{7AD448AA-1C85-1149-88F3-9917DBDBABF7}"/>
                </a:ext>
              </a:extLst>
            </p:cNvPr>
            <p:cNvSpPr/>
            <p:nvPr/>
          </p:nvSpPr>
          <p:spPr>
            <a:xfrm>
              <a:off x="546958" y="6420577"/>
              <a:ext cx="109543" cy="77620"/>
            </a:xfrm>
            <a:custGeom>
              <a:avLst/>
              <a:gdLst>
                <a:gd name="connsiteX0" fmla="*/ 109544 w 109543"/>
                <a:gd name="connsiteY0" fmla="*/ 2412 h 77620"/>
                <a:gd name="connsiteX1" fmla="*/ 109354 w 109543"/>
                <a:gd name="connsiteY1" fmla="*/ 3808 h 77620"/>
                <a:gd name="connsiteX2" fmla="*/ 108782 w 109543"/>
                <a:gd name="connsiteY2" fmla="*/ 5839 h 77620"/>
                <a:gd name="connsiteX3" fmla="*/ 87457 w 109543"/>
                <a:gd name="connsiteY3" fmla="*/ 74701 h 77620"/>
                <a:gd name="connsiteX4" fmla="*/ 86696 w 109543"/>
                <a:gd name="connsiteY4" fmla="*/ 76160 h 77620"/>
                <a:gd name="connsiteX5" fmla="*/ 85236 w 109543"/>
                <a:gd name="connsiteY5" fmla="*/ 77049 h 77620"/>
                <a:gd name="connsiteX6" fmla="*/ 82697 w 109543"/>
                <a:gd name="connsiteY6" fmla="*/ 77493 h 77620"/>
                <a:gd name="connsiteX7" fmla="*/ 78699 w 109543"/>
                <a:gd name="connsiteY7" fmla="*/ 77620 h 77620"/>
                <a:gd name="connsiteX8" fmla="*/ 74510 w 109543"/>
                <a:gd name="connsiteY8" fmla="*/ 77430 h 77620"/>
                <a:gd name="connsiteX9" fmla="*/ 71781 w 109543"/>
                <a:gd name="connsiteY9" fmla="*/ 76922 h 77620"/>
                <a:gd name="connsiteX10" fmla="*/ 70321 w 109543"/>
                <a:gd name="connsiteY10" fmla="*/ 76034 h 77620"/>
                <a:gd name="connsiteX11" fmla="*/ 69623 w 109543"/>
                <a:gd name="connsiteY11" fmla="*/ 74637 h 77620"/>
                <a:gd name="connsiteX12" fmla="*/ 54391 w 109543"/>
                <a:gd name="connsiteY12" fmla="*/ 22023 h 77620"/>
                <a:gd name="connsiteX13" fmla="*/ 54201 w 109543"/>
                <a:gd name="connsiteY13" fmla="*/ 21325 h 77620"/>
                <a:gd name="connsiteX14" fmla="*/ 54010 w 109543"/>
                <a:gd name="connsiteY14" fmla="*/ 22023 h 77620"/>
                <a:gd name="connsiteX15" fmla="*/ 39921 w 109543"/>
                <a:gd name="connsiteY15" fmla="*/ 74637 h 77620"/>
                <a:gd name="connsiteX16" fmla="*/ 39159 w 109543"/>
                <a:gd name="connsiteY16" fmla="*/ 76097 h 77620"/>
                <a:gd name="connsiteX17" fmla="*/ 37572 w 109543"/>
                <a:gd name="connsiteY17" fmla="*/ 76985 h 77620"/>
                <a:gd name="connsiteX18" fmla="*/ 34843 w 109543"/>
                <a:gd name="connsiteY18" fmla="*/ 77430 h 77620"/>
                <a:gd name="connsiteX19" fmla="*/ 30781 w 109543"/>
                <a:gd name="connsiteY19" fmla="*/ 77557 h 77620"/>
                <a:gd name="connsiteX20" fmla="*/ 26720 w 109543"/>
                <a:gd name="connsiteY20" fmla="*/ 77366 h 77620"/>
                <a:gd name="connsiteX21" fmla="*/ 24117 w 109543"/>
                <a:gd name="connsiteY21" fmla="*/ 76858 h 77620"/>
                <a:gd name="connsiteX22" fmla="*/ 22658 w 109543"/>
                <a:gd name="connsiteY22" fmla="*/ 75970 h 77620"/>
                <a:gd name="connsiteX23" fmla="*/ 21960 w 109543"/>
                <a:gd name="connsiteY23" fmla="*/ 74574 h 77620"/>
                <a:gd name="connsiteX24" fmla="*/ 762 w 109543"/>
                <a:gd name="connsiteY24" fmla="*/ 5712 h 77620"/>
                <a:gd name="connsiteX25" fmla="*/ 190 w 109543"/>
                <a:gd name="connsiteY25" fmla="*/ 3681 h 77620"/>
                <a:gd name="connsiteX26" fmla="*/ 0 w 109543"/>
                <a:gd name="connsiteY26" fmla="*/ 2285 h 77620"/>
                <a:gd name="connsiteX27" fmla="*/ 317 w 109543"/>
                <a:gd name="connsiteY27" fmla="*/ 1142 h 77620"/>
                <a:gd name="connsiteX28" fmla="*/ 1396 w 109543"/>
                <a:gd name="connsiteY28" fmla="*/ 444 h 77620"/>
                <a:gd name="connsiteX29" fmla="*/ 3427 w 109543"/>
                <a:gd name="connsiteY29" fmla="*/ 64 h 77620"/>
                <a:gd name="connsiteX30" fmla="*/ 6601 w 109543"/>
                <a:gd name="connsiteY30" fmla="*/ 0 h 77620"/>
                <a:gd name="connsiteX31" fmla="*/ 10218 w 109543"/>
                <a:gd name="connsiteY31" fmla="*/ 127 h 77620"/>
                <a:gd name="connsiteX32" fmla="*/ 12313 w 109543"/>
                <a:gd name="connsiteY32" fmla="*/ 508 h 77620"/>
                <a:gd name="connsiteX33" fmla="*/ 13392 w 109543"/>
                <a:gd name="connsiteY33" fmla="*/ 1333 h 77620"/>
                <a:gd name="connsiteX34" fmla="*/ 13963 w 109543"/>
                <a:gd name="connsiteY34" fmla="*/ 2602 h 77620"/>
                <a:gd name="connsiteX35" fmla="*/ 31416 w 109543"/>
                <a:gd name="connsiteY35" fmla="*/ 62388 h 77620"/>
                <a:gd name="connsiteX36" fmla="*/ 31607 w 109543"/>
                <a:gd name="connsiteY36" fmla="*/ 63086 h 77620"/>
                <a:gd name="connsiteX37" fmla="*/ 31797 w 109543"/>
                <a:gd name="connsiteY37" fmla="*/ 62388 h 77620"/>
                <a:gd name="connsiteX38" fmla="*/ 47854 w 109543"/>
                <a:gd name="connsiteY38" fmla="*/ 2602 h 77620"/>
                <a:gd name="connsiteX39" fmla="*/ 48362 w 109543"/>
                <a:gd name="connsiteY39" fmla="*/ 1333 h 77620"/>
                <a:gd name="connsiteX40" fmla="*/ 49441 w 109543"/>
                <a:gd name="connsiteY40" fmla="*/ 508 h 77620"/>
                <a:gd name="connsiteX41" fmla="*/ 51408 w 109543"/>
                <a:gd name="connsiteY41" fmla="*/ 127 h 77620"/>
                <a:gd name="connsiteX42" fmla="*/ 54645 w 109543"/>
                <a:gd name="connsiteY42" fmla="*/ 0 h 77620"/>
                <a:gd name="connsiteX43" fmla="*/ 57818 w 109543"/>
                <a:gd name="connsiteY43" fmla="*/ 127 h 77620"/>
                <a:gd name="connsiteX44" fmla="*/ 59786 w 109543"/>
                <a:gd name="connsiteY44" fmla="*/ 508 h 77620"/>
                <a:gd name="connsiteX45" fmla="*/ 60865 w 109543"/>
                <a:gd name="connsiteY45" fmla="*/ 1269 h 77620"/>
                <a:gd name="connsiteX46" fmla="*/ 61373 w 109543"/>
                <a:gd name="connsiteY46" fmla="*/ 2412 h 77620"/>
                <a:gd name="connsiteX47" fmla="*/ 78699 w 109543"/>
                <a:gd name="connsiteY47" fmla="*/ 62388 h 77620"/>
                <a:gd name="connsiteX48" fmla="*/ 78889 w 109543"/>
                <a:gd name="connsiteY48" fmla="*/ 63086 h 77620"/>
                <a:gd name="connsiteX49" fmla="*/ 78953 w 109543"/>
                <a:gd name="connsiteY49" fmla="*/ 62388 h 77620"/>
                <a:gd name="connsiteX50" fmla="*/ 96216 w 109543"/>
                <a:gd name="connsiteY50" fmla="*/ 2602 h 77620"/>
                <a:gd name="connsiteX51" fmla="*/ 96724 w 109543"/>
                <a:gd name="connsiteY51" fmla="*/ 1333 h 77620"/>
                <a:gd name="connsiteX52" fmla="*/ 97866 w 109543"/>
                <a:gd name="connsiteY52" fmla="*/ 508 h 77620"/>
                <a:gd name="connsiteX53" fmla="*/ 99960 w 109543"/>
                <a:gd name="connsiteY53" fmla="*/ 127 h 77620"/>
                <a:gd name="connsiteX54" fmla="*/ 103388 w 109543"/>
                <a:gd name="connsiteY54" fmla="*/ 0 h 77620"/>
                <a:gd name="connsiteX55" fmla="*/ 106498 w 109543"/>
                <a:gd name="connsiteY55" fmla="*/ 64 h 77620"/>
                <a:gd name="connsiteX56" fmla="*/ 108338 w 109543"/>
                <a:gd name="connsiteY56" fmla="*/ 444 h 77620"/>
                <a:gd name="connsiteX57" fmla="*/ 109290 w 109543"/>
                <a:gd name="connsiteY57" fmla="*/ 1142 h 77620"/>
                <a:gd name="connsiteX58" fmla="*/ 109544 w 109543"/>
                <a:gd name="connsiteY58" fmla="*/ 2412 h 7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543" h="77620">
                  <a:moveTo>
                    <a:pt x="109544" y="2412"/>
                  </a:moveTo>
                  <a:cubicBezTo>
                    <a:pt x="109544" y="2793"/>
                    <a:pt x="109480" y="3237"/>
                    <a:pt x="109354" y="3808"/>
                  </a:cubicBezTo>
                  <a:cubicBezTo>
                    <a:pt x="109227" y="4379"/>
                    <a:pt x="109036" y="5014"/>
                    <a:pt x="108782" y="5839"/>
                  </a:cubicBezTo>
                  <a:lnTo>
                    <a:pt x="87457" y="74701"/>
                  </a:lnTo>
                  <a:cubicBezTo>
                    <a:pt x="87267" y="75272"/>
                    <a:pt x="87013" y="75780"/>
                    <a:pt x="86696" y="76160"/>
                  </a:cubicBezTo>
                  <a:cubicBezTo>
                    <a:pt x="86379" y="76541"/>
                    <a:pt x="85871" y="76858"/>
                    <a:pt x="85236" y="77049"/>
                  </a:cubicBezTo>
                  <a:cubicBezTo>
                    <a:pt x="84601" y="77240"/>
                    <a:pt x="83776" y="77430"/>
                    <a:pt x="82697" y="77493"/>
                  </a:cubicBezTo>
                  <a:cubicBezTo>
                    <a:pt x="81618" y="77557"/>
                    <a:pt x="80286" y="77620"/>
                    <a:pt x="78699" y="77620"/>
                  </a:cubicBezTo>
                  <a:cubicBezTo>
                    <a:pt x="77049" y="77620"/>
                    <a:pt x="75653" y="77557"/>
                    <a:pt x="74510" y="77430"/>
                  </a:cubicBezTo>
                  <a:cubicBezTo>
                    <a:pt x="73368" y="77303"/>
                    <a:pt x="72479" y="77176"/>
                    <a:pt x="71781" y="76922"/>
                  </a:cubicBezTo>
                  <a:cubicBezTo>
                    <a:pt x="71083" y="76668"/>
                    <a:pt x="70639" y="76414"/>
                    <a:pt x="70321" y="76034"/>
                  </a:cubicBezTo>
                  <a:cubicBezTo>
                    <a:pt x="70004" y="75653"/>
                    <a:pt x="69750" y="75209"/>
                    <a:pt x="69623" y="74637"/>
                  </a:cubicBezTo>
                  <a:lnTo>
                    <a:pt x="54391" y="22023"/>
                  </a:lnTo>
                  <a:lnTo>
                    <a:pt x="54201" y="21325"/>
                  </a:lnTo>
                  <a:lnTo>
                    <a:pt x="54010" y="22023"/>
                  </a:lnTo>
                  <a:lnTo>
                    <a:pt x="39921" y="74637"/>
                  </a:lnTo>
                  <a:cubicBezTo>
                    <a:pt x="39730" y="75209"/>
                    <a:pt x="39476" y="75716"/>
                    <a:pt x="39159" y="76097"/>
                  </a:cubicBezTo>
                  <a:cubicBezTo>
                    <a:pt x="38842" y="76478"/>
                    <a:pt x="38271" y="76795"/>
                    <a:pt x="37572" y="76985"/>
                  </a:cubicBezTo>
                  <a:cubicBezTo>
                    <a:pt x="36874" y="77176"/>
                    <a:pt x="35986" y="77366"/>
                    <a:pt x="34843" y="77430"/>
                  </a:cubicBezTo>
                  <a:cubicBezTo>
                    <a:pt x="33764" y="77493"/>
                    <a:pt x="32368" y="77557"/>
                    <a:pt x="30781" y="77557"/>
                  </a:cubicBezTo>
                  <a:cubicBezTo>
                    <a:pt x="29131" y="77557"/>
                    <a:pt x="27735" y="77493"/>
                    <a:pt x="26720" y="77366"/>
                  </a:cubicBezTo>
                  <a:cubicBezTo>
                    <a:pt x="25704" y="77240"/>
                    <a:pt x="24816" y="77112"/>
                    <a:pt x="24117" y="76858"/>
                  </a:cubicBezTo>
                  <a:cubicBezTo>
                    <a:pt x="23419" y="76605"/>
                    <a:pt x="22975" y="76351"/>
                    <a:pt x="22658" y="75970"/>
                  </a:cubicBezTo>
                  <a:cubicBezTo>
                    <a:pt x="22340" y="75589"/>
                    <a:pt x="22087" y="75145"/>
                    <a:pt x="21960" y="74574"/>
                  </a:cubicBezTo>
                  <a:lnTo>
                    <a:pt x="762" y="5712"/>
                  </a:lnTo>
                  <a:cubicBezTo>
                    <a:pt x="508" y="4887"/>
                    <a:pt x="317" y="4253"/>
                    <a:pt x="190" y="3681"/>
                  </a:cubicBezTo>
                  <a:cubicBezTo>
                    <a:pt x="63" y="3110"/>
                    <a:pt x="0" y="2666"/>
                    <a:pt x="0" y="2285"/>
                  </a:cubicBezTo>
                  <a:cubicBezTo>
                    <a:pt x="0" y="1777"/>
                    <a:pt x="127" y="1396"/>
                    <a:pt x="317" y="1142"/>
                  </a:cubicBezTo>
                  <a:cubicBezTo>
                    <a:pt x="508" y="825"/>
                    <a:pt x="889" y="635"/>
                    <a:pt x="1396" y="444"/>
                  </a:cubicBezTo>
                  <a:cubicBezTo>
                    <a:pt x="1904" y="254"/>
                    <a:pt x="2602" y="127"/>
                    <a:pt x="3427" y="64"/>
                  </a:cubicBezTo>
                  <a:cubicBezTo>
                    <a:pt x="4252" y="0"/>
                    <a:pt x="5331" y="0"/>
                    <a:pt x="6601" y="0"/>
                  </a:cubicBezTo>
                  <a:cubicBezTo>
                    <a:pt x="8124" y="0"/>
                    <a:pt x="9330" y="64"/>
                    <a:pt x="10218" y="127"/>
                  </a:cubicBezTo>
                  <a:cubicBezTo>
                    <a:pt x="11107" y="191"/>
                    <a:pt x="11805" y="317"/>
                    <a:pt x="12313" y="508"/>
                  </a:cubicBezTo>
                  <a:cubicBezTo>
                    <a:pt x="12820" y="698"/>
                    <a:pt x="13138" y="952"/>
                    <a:pt x="13392" y="1333"/>
                  </a:cubicBezTo>
                  <a:cubicBezTo>
                    <a:pt x="13582" y="1714"/>
                    <a:pt x="13772" y="2095"/>
                    <a:pt x="13963" y="2602"/>
                  </a:cubicBezTo>
                  <a:lnTo>
                    <a:pt x="31416" y="62388"/>
                  </a:lnTo>
                  <a:lnTo>
                    <a:pt x="31607" y="63086"/>
                  </a:lnTo>
                  <a:lnTo>
                    <a:pt x="31797" y="62388"/>
                  </a:lnTo>
                  <a:lnTo>
                    <a:pt x="47854" y="2602"/>
                  </a:lnTo>
                  <a:cubicBezTo>
                    <a:pt x="47981" y="2095"/>
                    <a:pt x="48108" y="1714"/>
                    <a:pt x="48362" y="1333"/>
                  </a:cubicBezTo>
                  <a:cubicBezTo>
                    <a:pt x="48616" y="1016"/>
                    <a:pt x="48996" y="698"/>
                    <a:pt x="49441" y="508"/>
                  </a:cubicBezTo>
                  <a:cubicBezTo>
                    <a:pt x="49949" y="317"/>
                    <a:pt x="50583" y="191"/>
                    <a:pt x="51408" y="127"/>
                  </a:cubicBezTo>
                  <a:cubicBezTo>
                    <a:pt x="52233" y="64"/>
                    <a:pt x="53312" y="0"/>
                    <a:pt x="54645" y="0"/>
                  </a:cubicBezTo>
                  <a:cubicBezTo>
                    <a:pt x="55914" y="0"/>
                    <a:pt x="56993" y="64"/>
                    <a:pt x="57818" y="127"/>
                  </a:cubicBezTo>
                  <a:cubicBezTo>
                    <a:pt x="58643" y="191"/>
                    <a:pt x="59278" y="317"/>
                    <a:pt x="59786" y="508"/>
                  </a:cubicBezTo>
                  <a:cubicBezTo>
                    <a:pt x="60294" y="698"/>
                    <a:pt x="60611" y="952"/>
                    <a:pt x="60865" y="1269"/>
                  </a:cubicBezTo>
                  <a:cubicBezTo>
                    <a:pt x="61119" y="1587"/>
                    <a:pt x="61246" y="1967"/>
                    <a:pt x="61373" y="2412"/>
                  </a:cubicBezTo>
                  <a:lnTo>
                    <a:pt x="78699" y="62388"/>
                  </a:lnTo>
                  <a:lnTo>
                    <a:pt x="78889" y="63086"/>
                  </a:lnTo>
                  <a:lnTo>
                    <a:pt x="78953" y="62388"/>
                  </a:lnTo>
                  <a:lnTo>
                    <a:pt x="96216" y="2602"/>
                  </a:lnTo>
                  <a:cubicBezTo>
                    <a:pt x="96343" y="2095"/>
                    <a:pt x="96470" y="1714"/>
                    <a:pt x="96724" y="1333"/>
                  </a:cubicBezTo>
                  <a:cubicBezTo>
                    <a:pt x="96977" y="1016"/>
                    <a:pt x="97358" y="698"/>
                    <a:pt x="97866" y="508"/>
                  </a:cubicBezTo>
                  <a:cubicBezTo>
                    <a:pt x="98374" y="317"/>
                    <a:pt x="99072" y="191"/>
                    <a:pt x="99960" y="127"/>
                  </a:cubicBezTo>
                  <a:cubicBezTo>
                    <a:pt x="100849" y="64"/>
                    <a:pt x="101991" y="0"/>
                    <a:pt x="103388" y="0"/>
                  </a:cubicBezTo>
                  <a:cubicBezTo>
                    <a:pt x="104657" y="0"/>
                    <a:pt x="105736" y="0"/>
                    <a:pt x="106498" y="64"/>
                  </a:cubicBezTo>
                  <a:cubicBezTo>
                    <a:pt x="107259" y="127"/>
                    <a:pt x="107894" y="254"/>
                    <a:pt x="108338" y="444"/>
                  </a:cubicBezTo>
                  <a:cubicBezTo>
                    <a:pt x="108782" y="635"/>
                    <a:pt x="109100" y="889"/>
                    <a:pt x="109290" y="1142"/>
                  </a:cubicBezTo>
                  <a:cubicBezTo>
                    <a:pt x="109480" y="1396"/>
                    <a:pt x="109544" y="1967"/>
                    <a:pt x="109544" y="2412"/>
                  </a:cubicBezTo>
                  <a:close/>
                </a:path>
              </a:pathLst>
            </a:custGeom>
            <a:solidFill>
              <a:srgbClr val="3A85C6"/>
            </a:solidFill>
            <a:ln w="6347" cap="flat">
              <a:noFill/>
              <a:prstDash val="solid"/>
              <a:miter/>
            </a:ln>
          </p:spPr>
          <p:txBody>
            <a:bodyPr rtlCol="0" anchor="ctr"/>
            <a:lstStyle/>
            <a:p>
              <a:endParaRPr lang="en-US"/>
            </a:p>
          </p:txBody>
        </p:sp>
        <p:sp>
          <p:nvSpPr>
            <p:cNvPr id="10" name="Freeform: Shape 123">
              <a:extLst>
                <a:ext uri="{FF2B5EF4-FFF2-40B4-BE49-F238E27FC236}">
                  <a16:creationId xmlns:a16="http://schemas.microsoft.com/office/drawing/2014/main" id="{2A3D1A78-93BC-7D4A-8A3D-284EA9AD81EF}"/>
                </a:ext>
              </a:extLst>
            </p:cNvPr>
            <p:cNvSpPr/>
            <p:nvPr/>
          </p:nvSpPr>
          <p:spPr>
            <a:xfrm>
              <a:off x="665387" y="6420577"/>
              <a:ext cx="109543" cy="77620"/>
            </a:xfrm>
            <a:custGeom>
              <a:avLst/>
              <a:gdLst>
                <a:gd name="connsiteX0" fmla="*/ 109544 w 109543"/>
                <a:gd name="connsiteY0" fmla="*/ 2412 h 77620"/>
                <a:gd name="connsiteX1" fmla="*/ 109354 w 109543"/>
                <a:gd name="connsiteY1" fmla="*/ 3808 h 77620"/>
                <a:gd name="connsiteX2" fmla="*/ 108782 w 109543"/>
                <a:gd name="connsiteY2" fmla="*/ 5839 h 77620"/>
                <a:gd name="connsiteX3" fmla="*/ 87457 w 109543"/>
                <a:gd name="connsiteY3" fmla="*/ 74701 h 77620"/>
                <a:gd name="connsiteX4" fmla="*/ 86696 w 109543"/>
                <a:gd name="connsiteY4" fmla="*/ 76160 h 77620"/>
                <a:gd name="connsiteX5" fmla="*/ 85236 w 109543"/>
                <a:gd name="connsiteY5" fmla="*/ 77049 h 77620"/>
                <a:gd name="connsiteX6" fmla="*/ 82697 w 109543"/>
                <a:gd name="connsiteY6" fmla="*/ 77493 h 77620"/>
                <a:gd name="connsiteX7" fmla="*/ 78699 w 109543"/>
                <a:gd name="connsiteY7" fmla="*/ 77620 h 77620"/>
                <a:gd name="connsiteX8" fmla="*/ 74510 w 109543"/>
                <a:gd name="connsiteY8" fmla="*/ 77430 h 77620"/>
                <a:gd name="connsiteX9" fmla="*/ 71781 w 109543"/>
                <a:gd name="connsiteY9" fmla="*/ 76922 h 77620"/>
                <a:gd name="connsiteX10" fmla="*/ 70321 w 109543"/>
                <a:gd name="connsiteY10" fmla="*/ 76034 h 77620"/>
                <a:gd name="connsiteX11" fmla="*/ 69623 w 109543"/>
                <a:gd name="connsiteY11" fmla="*/ 74637 h 77620"/>
                <a:gd name="connsiteX12" fmla="*/ 54391 w 109543"/>
                <a:gd name="connsiteY12" fmla="*/ 22023 h 77620"/>
                <a:gd name="connsiteX13" fmla="*/ 54201 w 109543"/>
                <a:gd name="connsiteY13" fmla="*/ 21325 h 77620"/>
                <a:gd name="connsiteX14" fmla="*/ 54010 w 109543"/>
                <a:gd name="connsiteY14" fmla="*/ 22023 h 77620"/>
                <a:gd name="connsiteX15" fmla="*/ 39921 w 109543"/>
                <a:gd name="connsiteY15" fmla="*/ 74637 h 77620"/>
                <a:gd name="connsiteX16" fmla="*/ 39159 w 109543"/>
                <a:gd name="connsiteY16" fmla="*/ 76097 h 77620"/>
                <a:gd name="connsiteX17" fmla="*/ 37572 w 109543"/>
                <a:gd name="connsiteY17" fmla="*/ 76985 h 77620"/>
                <a:gd name="connsiteX18" fmla="*/ 34843 w 109543"/>
                <a:gd name="connsiteY18" fmla="*/ 77430 h 77620"/>
                <a:gd name="connsiteX19" fmla="*/ 30782 w 109543"/>
                <a:gd name="connsiteY19" fmla="*/ 77557 h 77620"/>
                <a:gd name="connsiteX20" fmla="*/ 26720 w 109543"/>
                <a:gd name="connsiteY20" fmla="*/ 77366 h 77620"/>
                <a:gd name="connsiteX21" fmla="*/ 24117 w 109543"/>
                <a:gd name="connsiteY21" fmla="*/ 76858 h 77620"/>
                <a:gd name="connsiteX22" fmla="*/ 22658 w 109543"/>
                <a:gd name="connsiteY22" fmla="*/ 75970 h 77620"/>
                <a:gd name="connsiteX23" fmla="*/ 21960 w 109543"/>
                <a:gd name="connsiteY23" fmla="*/ 74574 h 77620"/>
                <a:gd name="connsiteX24" fmla="*/ 762 w 109543"/>
                <a:gd name="connsiteY24" fmla="*/ 5712 h 77620"/>
                <a:gd name="connsiteX25" fmla="*/ 190 w 109543"/>
                <a:gd name="connsiteY25" fmla="*/ 3681 h 77620"/>
                <a:gd name="connsiteX26" fmla="*/ 0 w 109543"/>
                <a:gd name="connsiteY26" fmla="*/ 2285 h 77620"/>
                <a:gd name="connsiteX27" fmla="*/ 317 w 109543"/>
                <a:gd name="connsiteY27" fmla="*/ 1142 h 77620"/>
                <a:gd name="connsiteX28" fmla="*/ 1396 w 109543"/>
                <a:gd name="connsiteY28" fmla="*/ 444 h 77620"/>
                <a:gd name="connsiteX29" fmla="*/ 3427 w 109543"/>
                <a:gd name="connsiteY29" fmla="*/ 64 h 77620"/>
                <a:gd name="connsiteX30" fmla="*/ 6601 w 109543"/>
                <a:gd name="connsiteY30" fmla="*/ 0 h 77620"/>
                <a:gd name="connsiteX31" fmla="*/ 10218 w 109543"/>
                <a:gd name="connsiteY31" fmla="*/ 127 h 77620"/>
                <a:gd name="connsiteX32" fmla="*/ 12313 w 109543"/>
                <a:gd name="connsiteY32" fmla="*/ 508 h 77620"/>
                <a:gd name="connsiteX33" fmla="*/ 13392 w 109543"/>
                <a:gd name="connsiteY33" fmla="*/ 1333 h 77620"/>
                <a:gd name="connsiteX34" fmla="*/ 13963 w 109543"/>
                <a:gd name="connsiteY34" fmla="*/ 2602 h 77620"/>
                <a:gd name="connsiteX35" fmla="*/ 31416 w 109543"/>
                <a:gd name="connsiteY35" fmla="*/ 62388 h 77620"/>
                <a:gd name="connsiteX36" fmla="*/ 31607 w 109543"/>
                <a:gd name="connsiteY36" fmla="*/ 63086 h 77620"/>
                <a:gd name="connsiteX37" fmla="*/ 31797 w 109543"/>
                <a:gd name="connsiteY37" fmla="*/ 62388 h 77620"/>
                <a:gd name="connsiteX38" fmla="*/ 47854 w 109543"/>
                <a:gd name="connsiteY38" fmla="*/ 2602 h 77620"/>
                <a:gd name="connsiteX39" fmla="*/ 48362 w 109543"/>
                <a:gd name="connsiteY39" fmla="*/ 1333 h 77620"/>
                <a:gd name="connsiteX40" fmla="*/ 49441 w 109543"/>
                <a:gd name="connsiteY40" fmla="*/ 508 h 77620"/>
                <a:gd name="connsiteX41" fmla="*/ 51408 w 109543"/>
                <a:gd name="connsiteY41" fmla="*/ 127 h 77620"/>
                <a:gd name="connsiteX42" fmla="*/ 54645 w 109543"/>
                <a:gd name="connsiteY42" fmla="*/ 0 h 77620"/>
                <a:gd name="connsiteX43" fmla="*/ 57818 w 109543"/>
                <a:gd name="connsiteY43" fmla="*/ 127 h 77620"/>
                <a:gd name="connsiteX44" fmla="*/ 59786 w 109543"/>
                <a:gd name="connsiteY44" fmla="*/ 508 h 77620"/>
                <a:gd name="connsiteX45" fmla="*/ 60865 w 109543"/>
                <a:gd name="connsiteY45" fmla="*/ 1269 h 77620"/>
                <a:gd name="connsiteX46" fmla="*/ 61373 w 109543"/>
                <a:gd name="connsiteY46" fmla="*/ 2412 h 77620"/>
                <a:gd name="connsiteX47" fmla="*/ 78699 w 109543"/>
                <a:gd name="connsiteY47" fmla="*/ 62388 h 77620"/>
                <a:gd name="connsiteX48" fmla="*/ 78889 w 109543"/>
                <a:gd name="connsiteY48" fmla="*/ 63086 h 77620"/>
                <a:gd name="connsiteX49" fmla="*/ 78953 w 109543"/>
                <a:gd name="connsiteY49" fmla="*/ 62388 h 77620"/>
                <a:gd name="connsiteX50" fmla="*/ 96216 w 109543"/>
                <a:gd name="connsiteY50" fmla="*/ 2602 h 77620"/>
                <a:gd name="connsiteX51" fmla="*/ 96724 w 109543"/>
                <a:gd name="connsiteY51" fmla="*/ 1333 h 77620"/>
                <a:gd name="connsiteX52" fmla="*/ 97866 w 109543"/>
                <a:gd name="connsiteY52" fmla="*/ 508 h 77620"/>
                <a:gd name="connsiteX53" fmla="*/ 99960 w 109543"/>
                <a:gd name="connsiteY53" fmla="*/ 127 h 77620"/>
                <a:gd name="connsiteX54" fmla="*/ 103388 w 109543"/>
                <a:gd name="connsiteY54" fmla="*/ 0 h 77620"/>
                <a:gd name="connsiteX55" fmla="*/ 106498 w 109543"/>
                <a:gd name="connsiteY55" fmla="*/ 64 h 77620"/>
                <a:gd name="connsiteX56" fmla="*/ 108338 w 109543"/>
                <a:gd name="connsiteY56" fmla="*/ 444 h 77620"/>
                <a:gd name="connsiteX57" fmla="*/ 109290 w 109543"/>
                <a:gd name="connsiteY57" fmla="*/ 1142 h 77620"/>
                <a:gd name="connsiteX58" fmla="*/ 109544 w 109543"/>
                <a:gd name="connsiteY58" fmla="*/ 2412 h 7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543" h="77620">
                  <a:moveTo>
                    <a:pt x="109544" y="2412"/>
                  </a:moveTo>
                  <a:cubicBezTo>
                    <a:pt x="109544" y="2793"/>
                    <a:pt x="109480" y="3237"/>
                    <a:pt x="109354" y="3808"/>
                  </a:cubicBezTo>
                  <a:cubicBezTo>
                    <a:pt x="109227" y="4379"/>
                    <a:pt x="109036" y="5014"/>
                    <a:pt x="108782" y="5839"/>
                  </a:cubicBezTo>
                  <a:lnTo>
                    <a:pt x="87457" y="74701"/>
                  </a:lnTo>
                  <a:cubicBezTo>
                    <a:pt x="87267" y="75272"/>
                    <a:pt x="87013" y="75780"/>
                    <a:pt x="86696" y="76160"/>
                  </a:cubicBezTo>
                  <a:cubicBezTo>
                    <a:pt x="86379" y="76541"/>
                    <a:pt x="85871" y="76858"/>
                    <a:pt x="85236" y="77049"/>
                  </a:cubicBezTo>
                  <a:cubicBezTo>
                    <a:pt x="84601" y="77240"/>
                    <a:pt x="83776" y="77430"/>
                    <a:pt x="82697" y="77493"/>
                  </a:cubicBezTo>
                  <a:cubicBezTo>
                    <a:pt x="81618" y="77557"/>
                    <a:pt x="80286" y="77620"/>
                    <a:pt x="78699" y="77620"/>
                  </a:cubicBezTo>
                  <a:cubicBezTo>
                    <a:pt x="77049" y="77620"/>
                    <a:pt x="75653" y="77557"/>
                    <a:pt x="74510" y="77430"/>
                  </a:cubicBezTo>
                  <a:cubicBezTo>
                    <a:pt x="73368" y="77303"/>
                    <a:pt x="72479" y="77176"/>
                    <a:pt x="71781" y="76922"/>
                  </a:cubicBezTo>
                  <a:cubicBezTo>
                    <a:pt x="71083" y="76668"/>
                    <a:pt x="70639" y="76414"/>
                    <a:pt x="70321" y="76034"/>
                  </a:cubicBezTo>
                  <a:cubicBezTo>
                    <a:pt x="70004" y="75653"/>
                    <a:pt x="69750" y="75209"/>
                    <a:pt x="69623" y="74637"/>
                  </a:cubicBezTo>
                  <a:lnTo>
                    <a:pt x="54391" y="22023"/>
                  </a:lnTo>
                  <a:lnTo>
                    <a:pt x="54201" y="21325"/>
                  </a:lnTo>
                  <a:lnTo>
                    <a:pt x="54010" y="22023"/>
                  </a:lnTo>
                  <a:lnTo>
                    <a:pt x="39921" y="74637"/>
                  </a:lnTo>
                  <a:cubicBezTo>
                    <a:pt x="39730" y="75209"/>
                    <a:pt x="39476" y="75716"/>
                    <a:pt x="39159" y="76097"/>
                  </a:cubicBezTo>
                  <a:cubicBezTo>
                    <a:pt x="38842" y="76478"/>
                    <a:pt x="38271" y="76795"/>
                    <a:pt x="37572" y="76985"/>
                  </a:cubicBezTo>
                  <a:cubicBezTo>
                    <a:pt x="36874" y="77176"/>
                    <a:pt x="35986" y="77366"/>
                    <a:pt x="34843" y="77430"/>
                  </a:cubicBezTo>
                  <a:cubicBezTo>
                    <a:pt x="33764" y="77493"/>
                    <a:pt x="32368" y="77557"/>
                    <a:pt x="30782" y="77557"/>
                  </a:cubicBezTo>
                  <a:cubicBezTo>
                    <a:pt x="29131" y="77557"/>
                    <a:pt x="27735" y="77493"/>
                    <a:pt x="26720" y="77366"/>
                  </a:cubicBezTo>
                  <a:cubicBezTo>
                    <a:pt x="25704" y="77240"/>
                    <a:pt x="24816" y="77112"/>
                    <a:pt x="24117" y="76858"/>
                  </a:cubicBezTo>
                  <a:cubicBezTo>
                    <a:pt x="23419" y="76605"/>
                    <a:pt x="22975" y="76351"/>
                    <a:pt x="22658" y="75970"/>
                  </a:cubicBezTo>
                  <a:cubicBezTo>
                    <a:pt x="22340" y="75589"/>
                    <a:pt x="22087" y="75145"/>
                    <a:pt x="21960" y="74574"/>
                  </a:cubicBezTo>
                  <a:lnTo>
                    <a:pt x="762" y="5712"/>
                  </a:lnTo>
                  <a:cubicBezTo>
                    <a:pt x="508" y="4887"/>
                    <a:pt x="317" y="4253"/>
                    <a:pt x="190" y="3681"/>
                  </a:cubicBezTo>
                  <a:cubicBezTo>
                    <a:pt x="63" y="3110"/>
                    <a:pt x="0" y="2666"/>
                    <a:pt x="0" y="2285"/>
                  </a:cubicBezTo>
                  <a:cubicBezTo>
                    <a:pt x="0" y="1777"/>
                    <a:pt x="127" y="1396"/>
                    <a:pt x="317" y="1142"/>
                  </a:cubicBezTo>
                  <a:cubicBezTo>
                    <a:pt x="508" y="825"/>
                    <a:pt x="889" y="635"/>
                    <a:pt x="1396" y="444"/>
                  </a:cubicBezTo>
                  <a:cubicBezTo>
                    <a:pt x="1904" y="254"/>
                    <a:pt x="2602" y="127"/>
                    <a:pt x="3427" y="64"/>
                  </a:cubicBezTo>
                  <a:cubicBezTo>
                    <a:pt x="4252" y="0"/>
                    <a:pt x="5331" y="0"/>
                    <a:pt x="6601" y="0"/>
                  </a:cubicBezTo>
                  <a:cubicBezTo>
                    <a:pt x="8124" y="0"/>
                    <a:pt x="9330" y="64"/>
                    <a:pt x="10218" y="127"/>
                  </a:cubicBezTo>
                  <a:cubicBezTo>
                    <a:pt x="11107" y="191"/>
                    <a:pt x="11805" y="317"/>
                    <a:pt x="12313" y="508"/>
                  </a:cubicBezTo>
                  <a:cubicBezTo>
                    <a:pt x="12820" y="698"/>
                    <a:pt x="13138" y="952"/>
                    <a:pt x="13392" y="1333"/>
                  </a:cubicBezTo>
                  <a:cubicBezTo>
                    <a:pt x="13582" y="1714"/>
                    <a:pt x="13772" y="2095"/>
                    <a:pt x="13963" y="2602"/>
                  </a:cubicBezTo>
                  <a:lnTo>
                    <a:pt x="31416" y="62388"/>
                  </a:lnTo>
                  <a:lnTo>
                    <a:pt x="31607" y="63086"/>
                  </a:lnTo>
                  <a:lnTo>
                    <a:pt x="31797" y="62388"/>
                  </a:lnTo>
                  <a:lnTo>
                    <a:pt x="47854" y="2602"/>
                  </a:lnTo>
                  <a:cubicBezTo>
                    <a:pt x="47981" y="2095"/>
                    <a:pt x="48108" y="1714"/>
                    <a:pt x="48362" y="1333"/>
                  </a:cubicBezTo>
                  <a:cubicBezTo>
                    <a:pt x="48616" y="1016"/>
                    <a:pt x="48996" y="698"/>
                    <a:pt x="49441" y="508"/>
                  </a:cubicBezTo>
                  <a:cubicBezTo>
                    <a:pt x="49949" y="317"/>
                    <a:pt x="50583" y="191"/>
                    <a:pt x="51408" y="127"/>
                  </a:cubicBezTo>
                  <a:cubicBezTo>
                    <a:pt x="52233" y="64"/>
                    <a:pt x="53312" y="0"/>
                    <a:pt x="54645" y="0"/>
                  </a:cubicBezTo>
                  <a:cubicBezTo>
                    <a:pt x="55914" y="0"/>
                    <a:pt x="56993" y="64"/>
                    <a:pt x="57818" y="127"/>
                  </a:cubicBezTo>
                  <a:cubicBezTo>
                    <a:pt x="58643" y="191"/>
                    <a:pt x="59278" y="317"/>
                    <a:pt x="59786" y="508"/>
                  </a:cubicBezTo>
                  <a:cubicBezTo>
                    <a:pt x="60294" y="698"/>
                    <a:pt x="60611" y="952"/>
                    <a:pt x="60865" y="1269"/>
                  </a:cubicBezTo>
                  <a:cubicBezTo>
                    <a:pt x="61119" y="1587"/>
                    <a:pt x="61246" y="1967"/>
                    <a:pt x="61373" y="2412"/>
                  </a:cubicBezTo>
                  <a:lnTo>
                    <a:pt x="78699" y="62388"/>
                  </a:lnTo>
                  <a:lnTo>
                    <a:pt x="78889" y="63086"/>
                  </a:lnTo>
                  <a:lnTo>
                    <a:pt x="78953" y="62388"/>
                  </a:lnTo>
                  <a:lnTo>
                    <a:pt x="96216" y="2602"/>
                  </a:lnTo>
                  <a:cubicBezTo>
                    <a:pt x="96343" y="2095"/>
                    <a:pt x="96470" y="1714"/>
                    <a:pt x="96724" y="1333"/>
                  </a:cubicBezTo>
                  <a:cubicBezTo>
                    <a:pt x="96978" y="1016"/>
                    <a:pt x="97358" y="698"/>
                    <a:pt x="97866" y="508"/>
                  </a:cubicBezTo>
                  <a:cubicBezTo>
                    <a:pt x="98374" y="317"/>
                    <a:pt x="99072" y="191"/>
                    <a:pt x="99960" y="127"/>
                  </a:cubicBezTo>
                  <a:cubicBezTo>
                    <a:pt x="100849" y="64"/>
                    <a:pt x="101991" y="0"/>
                    <a:pt x="103388" y="0"/>
                  </a:cubicBezTo>
                  <a:cubicBezTo>
                    <a:pt x="104657" y="0"/>
                    <a:pt x="105736" y="0"/>
                    <a:pt x="106498" y="64"/>
                  </a:cubicBezTo>
                  <a:cubicBezTo>
                    <a:pt x="107259" y="127"/>
                    <a:pt x="107894" y="254"/>
                    <a:pt x="108338" y="444"/>
                  </a:cubicBezTo>
                  <a:cubicBezTo>
                    <a:pt x="108782" y="635"/>
                    <a:pt x="109100" y="889"/>
                    <a:pt x="109290" y="1142"/>
                  </a:cubicBezTo>
                  <a:cubicBezTo>
                    <a:pt x="109480" y="1396"/>
                    <a:pt x="109544" y="1967"/>
                    <a:pt x="109544" y="2412"/>
                  </a:cubicBezTo>
                  <a:close/>
                </a:path>
              </a:pathLst>
            </a:custGeom>
            <a:solidFill>
              <a:srgbClr val="3A85C6"/>
            </a:solidFill>
            <a:ln w="6347" cap="flat">
              <a:noFill/>
              <a:prstDash val="solid"/>
              <a:miter/>
            </a:ln>
          </p:spPr>
          <p:txBody>
            <a:bodyPr rtlCol="0" anchor="ctr"/>
            <a:lstStyle/>
            <a:p>
              <a:endParaRPr lang="en-US"/>
            </a:p>
          </p:txBody>
        </p:sp>
        <p:sp>
          <p:nvSpPr>
            <p:cNvPr id="12" name="Freeform: Shape 124">
              <a:extLst>
                <a:ext uri="{FF2B5EF4-FFF2-40B4-BE49-F238E27FC236}">
                  <a16:creationId xmlns:a16="http://schemas.microsoft.com/office/drawing/2014/main" id="{50B6079D-B7AB-0F49-B9F6-00792E361E61}"/>
                </a:ext>
              </a:extLst>
            </p:cNvPr>
            <p:cNvSpPr/>
            <p:nvPr/>
          </p:nvSpPr>
          <p:spPr>
            <a:xfrm>
              <a:off x="783880" y="6420577"/>
              <a:ext cx="109543" cy="77620"/>
            </a:xfrm>
            <a:custGeom>
              <a:avLst/>
              <a:gdLst>
                <a:gd name="connsiteX0" fmla="*/ 109544 w 109543"/>
                <a:gd name="connsiteY0" fmla="*/ 2412 h 77620"/>
                <a:gd name="connsiteX1" fmla="*/ 109354 w 109543"/>
                <a:gd name="connsiteY1" fmla="*/ 3808 h 77620"/>
                <a:gd name="connsiteX2" fmla="*/ 108782 w 109543"/>
                <a:gd name="connsiteY2" fmla="*/ 5839 h 77620"/>
                <a:gd name="connsiteX3" fmla="*/ 87457 w 109543"/>
                <a:gd name="connsiteY3" fmla="*/ 74701 h 77620"/>
                <a:gd name="connsiteX4" fmla="*/ 86696 w 109543"/>
                <a:gd name="connsiteY4" fmla="*/ 76160 h 77620"/>
                <a:gd name="connsiteX5" fmla="*/ 85236 w 109543"/>
                <a:gd name="connsiteY5" fmla="*/ 77049 h 77620"/>
                <a:gd name="connsiteX6" fmla="*/ 82697 w 109543"/>
                <a:gd name="connsiteY6" fmla="*/ 77493 h 77620"/>
                <a:gd name="connsiteX7" fmla="*/ 78699 w 109543"/>
                <a:gd name="connsiteY7" fmla="*/ 77620 h 77620"/>
                <a:gd name="connsiteX8" fmla="*/ 74510 w 109543"/>
                <a:gd name="connsiteY8" fmla="*/ 77430 h 77620"/>
                <a:gd name="connsiteX9" fmla="*/ 71781 w 109543"/>
                <a:gd name="connsiteY9" fmla="*/ 76922 h 77620"/>
                <a:gd name="connsiteX10" fmla="*/ 70321 w 109543"/>
                <a:gd name="connsiteY10" fmla="*/ 76034 h 77620"/>
                <a:gd name="connsiteX11" fmla="*/ 69623 w 109543"/>
                <a:gd name="connsiteY11" fmla="*/ 74637 h 77620"/>
                <a:gd name="connsiteX12" fmla="*/ 54391 w 109543"/>
                <a:gd name="connsiteY12" fmla="*/ 22023 h 77620"/>
                <a:gd name="connsiteX13" fmla="*/ 54201 w 109543"/>
                <a:gd name="connsiteY13" fmla="*/ 21325 h 77620"/>
                <a:gd name="connsiteX14" fmla="*/ 54010 w 109543"/>
                <a:gd name="connsiteY14" fmla="*/ 22023 h 77620"/>
                <a:gd name="connsiteX15" fmla="*/ 39921 w 109543"/>
                <a:gd name="connsiteY15" fmla="*/ 74637 h 77620"/>
                <a:gd name="connsiteX16" fmla="*/ 39159 w 109543"/>
                <a:gd name="connsiteY16" fmla="*/ 76097 h 77620"/>
                <a:gd name="connsiteX17" fmla="*/ 37572 w 109543"/>
                <a:gd name="connsiteY17" fmla="*/ 76985 h 77620"/>
                <a:gd name="connsiteX18" fmla="*/ 34843 w 109543"/>
                <a:gd name="connsiteY18" fmla="*/ 77430 h 77620"/>
                <a:gd name="connsiteX19" fmla="*/ 30781 w 109543"/>
                <a:gd name="connsiteY19" fmla="*/ 77557 h 77620"/>
                <a:gd name="connsiteX20" fmla="*/ 26720 w 109543"/>
                <a:gd name="connsiteY20" fmla="*/ 77366 h 77620"/>
                <a:gd name="connsiteX21" fmla="*/ 24117 w 109543"/>
                <a:gd name="connsiteY21" fmla="*/ 76858 h 77620"/>
                <a:gd name="connsiteX22" fmla="*/ 22658 w 109543"/>
                <a:gd name="connsiteY22" fmla="*/ 75970 h 77620"/>
                <a:gd name="connsiteX23" fmla="*/ 21960 w 109543"/>
                <a:gd name="connsiteY23" fmla="*/ 74574 h 77620"/>
                <a:gd name="connsiteX24" fmla="*/ 762 w 109543"/>
                <a:gd name="connsiteY24" fmla="*/ 5712 h 77620"/>
                <a:gd name="connsiteX25" fmla="*/ 190 w 109543"/>
                <a:gd name="connsiteY25" fmla="*/ 3681 h 77620"/>
                <a:gd name="connsiteX26" fmla="*/ 0 w 109543"/>
                <a:gd name="connsiteY26" fmla="*/ 2285 h 77620"/>
                <a:gd name="connsiteX27" fmla="*/ 317 w 109543"/>
                <a:gd name="connsiteY27" fmla="*/ 1142 h 77620"/>
                <a:gd name="connsiteX28" fmla="*/ 1396 w 109543"/>
                <a:gd name="connsiteY28" fmla="*/ 444 h 77620"/>
                <a:gd name="connsiteX29" fmla="*/ 3427 w 109543"/>
                <a:gd name="connsiteY29" fmla="*/ 64 h 77620"/>
                <a:gd name="connsiteX30" fmla="*/ 6601 w 109543"/>
                <a:gd name="connsiteY30" fmla="*/ 0 h 77620"/>
                <a:gd name="connsiteX31" fmla="*/ 10218 w 109543"/>
                <a:gd name="connsiteY31" fmla="*/ 127 h 77620"/>
                <a:gd name="connsiteX32" fmla="*/ 12313 w 109543"/>
                <a:gd name="connsiteY32" fmla="*/ 508 h 77620"/>
                <a:gd name="connsiteX33" fmla="*/ 13392 w 109543"/>
                <a:gd name="connsiteY33" fmla="*/ 1333 h 77620"/>
                <a:gd name="connsiteX34" fmla="*/ 13963 w 109543"/>
                <a:gd name="connsiteY34" fmla="*/ 2602 h 77620"/>
                <a:gd name="connsiteX35" fmla="*/ 31416 w 109543"/>
                <a:gd name="connsiteY35" fmla="*/ 62388 h 77620"/>
                <a:gd name="connsiteX36" fmla="*/ 31607 w 109543"/>
                <a:gd name="connsiteY36" fmla="*/ 63086 h 77620"/>
                <a:gd name="connsiteX37" fmla="*/ 31797 w 109543"/>
                <a:gd name="connsiteY37" fmla="*/ 62388 h 77620"/>
                <a:gd name="connsiteX38" fmla="*/ 47854 w 109543"/>
                <a:gd name="connsiteY38" fmla="*/ 2602 h 77620"/>
                <a:gd name="connsiteX39" fmla="*/ 48362 w 109543"/>
                <a:gd name="connsiteY39" fmla="*/ 1333 h 77620"/>
                <a:gd name="connsiteX40" fmla="*/ 49441 w 109543"/>
                <a:gd name="connsiteY40" fmla="*/ 508 h 77620"/>
                <a:gd name="connsiteX41" fmla="*/ 51408 w 109543"/>
                <a:gd name="connsiteY41" fmla="*/ 127 h 77620"/>
                <a:gd name="connsiteX42" fmla="*/ 54645 w 109543"/>
                <a:gd name="connsiteY42" fmla="*/ 0 h 77620"/>
                <a:gd name="connsiteX43" fmla="*/ 57818 w 109543"/>
                <a:gd name="connsiteY43" fmla="*/ 127 h 77620"/>
                <a:gd name="connsiteX44" fmla="*/ 59786 w 109543"/>
                <a:gd name="connsiteY44" fmla="*/ 508 h 77620"/>
                <a:gd name="connsiteX45" fmla="*/ 60865 w 109543"/>
                <a:gd name="connsiteY45" fmla="*/ 1269 h 77620"/>
                <a:gd name="connsiteX46" fmla="*/ 61372 w 109543"/>
                <a:gd name="connsiteY46" fmla="*/ 2412 h 77620"/>
                <a:gd name="connsiteX47" fmla="*/ 78699 w 109543"/>
                <a:gd name="connsiteY47" fmla="*/ 62388 h 77620"/>
                <a:gd name="connsiteX48" fmla="*/ 78889 w 109543"/>
                <a:gd name="connsiteY48" fmla="*/ 63086 h 77620"/>
                <a:gd name="connsiteX49" fmla="*/ 78953 w 109543"/>
                <a:gd name="connsiteY49" fmla="*/ 62388 h 77620"/>
                <a:gd name="connsiteX50" fmla="*/ 96216 w 109543"/>
                <a:gd name="connsiteY50" fmla="*/ 2602 h 77620"/>
                <a:gd name="connsiteX51" fmla="*/ 96724 w 109543"/>
                <a:gd name="connsiteY51" fmla="*/ 1333 h 77620"/>
                <a:gd name="connsiteX52" fmla="*/ 97866 w 109543"/>
                <a:gd name="connsiteY52" fmla="*/ 508 h 77620"/>
                <a:gd name="connsiteX53" fmla="*/ 99960 w 109543"/>
                <a:gd name="connsiteY53" fmla="*/ 127 h 77620"/>
                <a:gd name="connsiteX54" fmla="*/ 103388 w 109543"/>
                <a:gd name="connsiteY54" fmla="*/ 0 h 77620"/>
                <a:gd name="connsiteX55" fmla="*/ 106497 w 109543"/>
                <a:gd name="connsiteY55" fmla="*/ 64 h 77620"/>
                <a:gd name="connsiteX56" fmla="*/ 108338 w 109543"/>
                <a:gd name="connsiteY56" fmla="*/ 444 h 77620"/>
                <a:gd name="connsiteX57" fmla="*/ 109290 w 109543"/>
                <a:gd name="connsiteY57" fmla="*/ 1142 h 77620"/>
                <a:gd name="connsiteX58" fmla="*/ 109544 w 109543"/>
                <a:gd name="connsiteY58" fmla="*/ 2412 h 7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543" h="77620">
                  <a:moveTo>
                    <a:pt x="109544" y="2412"/>
                  </a:moveTo>
                  <a:cubicBezTo>
                    <a:pt x="109544" y="2793"/>
                    <a:pt x="109480" y="3237"/>
                    <a:pt x="109354" y="3808"/>
                  </a:cubicBezTo>
                  <a:cubicBezTo>
                    <a:pt x="109227" y="4379"/>
                    <a:pt x="109036" y="5014"/>
                    <a:pt x="108782" y="5839"/>
                  </a:cubicBezTo>
                  <a:lnTo>
                    <a:pt x="87457" y="74701"/>
                  </a:lnTo>
                  <a:cubicBezTo>
                    <a:pt x="87267" y="75272"/>
                    <a:pt x="87013" y="75780"/>
                    <a:pt x="86696" y="76160"/>
                  </a:cubicBezTo>
                  <a:cubicBezTo>
                    <a:pt x="86378" y="76541"/>
                    <a:pt x="85871" y="76858"/>
                    <a:pt x="85236" y="77049"/>
                  </a:cubicBezTo>
                  <a:cubicBezTo>
                    <a:pt x="84601" y="77240"/>
                    <a:pt x="83776" y="77430"/>
                    <a:pt x="82697" y="77493"/>
                  </a:cubicBezTo>
                  <a:cubicBezTo>
                    <a:pt x="81618" y="77557"/>
                    <a:pt x="80286" y="77620"/>
                    <a:pt x="78699" y="77620"/>
                  </a:cubicBezTo>
                  <a:cubicBezTo>
                    <a:pt x="77049" y="77620"/>
                    <a:pt x="75653" y="77557"/>
                    <a:pt x="74510" y="77430"/>
                  </a:cubicBezTo>
                  <a:cubicBezTo>
                    <a:pt x="73368" y="77303"/>
                    <a:pt x="72479" y="77176"/>
                    <a:pt x="71781" y="76922"/>
                  </a:cubicBezTo>
                  <a:cubicBezTo>
                    <a:pt x="71083" y="76668"/>
                    <a:pt x="70639" y="76414"/>
                    <a:pt x="70321" y="76034"/>
                  </a:cubicBezTo>
                  <a:cubicBezTo>
                    <a:pt x="70004" y="75653"/>
                    <a:pt x="69750" y="75209"/>
                    <a:pt x="69623" y="74637"/>
                  </a:cubicBezTo>
                  <a:lnTo>
                    <a:pt x="54391" y="22023"/>
                  </a:lnTo>
                  <a:lnTo>
                    <a:pt x="54201" y="21325"/>
                  </a:lnTo>
                  <a:lnTo>
                    <a:pt x="54010" y="22023"/>
                  </a:lnTo>
                  <a:lnTo>
                    <a:pt x="39921" y="74637"/>
                  </a:lnTo>
                  <a:cubicBezTo>
                    <a:pt x="39730" y="75209"/>
                    <a:pt x="39476" y="75716"/>
                    <a:pt x="39159" y="76097"/>
                  </a:cubicBezTo>
                  <a:cubicBezTo>
                    <a:pt x="38842" y="76478"/>
                    <a:pt x="38271" y="76795"/>
                    <a:pt x="37572" y="76985"/>
                  </a:cubicBezTo>
                  <a:cubicBezTo>
                    <a:pt x="36874" y="77176"/>
                    <a:pt x="35986" y="77366"/>
                    <a:pt x="34843" y="77430"/>
                  </a:cubicBezTo>
                  <a:cubicBezTo>
                    <a:pt x="33764" y="77493"/>
                    <a:pt x="32368" y="77557"/>
                    <a:pt x="30781" y="77557"/>
                  </a:cubicBezTo>
                  <a:cubicBezTo>
                    <a:pt x="29131" y="77557"/>
                    <a:pt x="27735" y="77493"/>
                    <a:pt x="26720" y="77366"/>
                  </a:cubicBezTo>
                  <a:cubicBezTo>
                    <a:pt x="25704" y="77240"/>
                    <a:pt x="24816" y="77112"/>
                    <a:pt x="24117" y="76858"/>
                  </a:cubicBezTo>
                  <a:cubicBezTo>
                    <a:pt x="23419" y="76605"/>
                    <a:pt x="22975" y="76351"/>
                    <a:pt x="22658" y="75970"/>
                  </a:cubicBezTo>
                  <a:cubicBezTo>
                    <a:pt x="22340" y="75589"/>
                    <a:pt x="22086" y="75145"/>
                    <a:pt x="21960" y="74574"/>
                  </a:cubicBezTo>
                  <a:lnTo>
                    <a:pt x="762" y="5712"/>
                  </a:lnTo>
                  <a:cubicBezTo>
                    <a:pt x="508" y="4887"/>
                    <a:pt x="317" y="4253"/>
                    <a:pt x="190" y="3681"/>
                  </a:cubicBezTo>
                  <a:cubicBezTo>
                    <a:pt x="63" y="3110"/>
                    <a:pt x="0" y="2666"/>
                    <a:pt x="0" y="2285"/>
                  </a:cubicBezTo>
                  <a:cubicBezTo>
                    <a:pt x="0" y="1777"/>
                    <a:pt x="127" y="1396"/>
                    <a:pt x="317" y="1142"/>
                  </a:cubicBezTo>
                  <a:cubicBezTo>
                    <a:pt x="508" y="825"/>
                    <a:pt x="889" y="635"/>
                    <a:pt x="1396" y="444"/>
                  </a:cubicBezTo>
                  <a:cubicBezTo>
                    <a:pt x="1904" y="254"/>
                    <a:pt x="2602" y="127"/>
                    <a:pt x="3427" y="64"/>
                  </a:cubicBezTo>
                  <a:cubicBezTo>
                    <a:pt x="4252" y="0"/>
                    <a:pt x="5331" y="0"/>
                    <a:pt x="6601" y="0"/>
                  </a:cubicBezTo>
                  <a:cubicBezTo>
                    <a:pt x="8124" y="0"/>
                    <a:pt x="9330" y="64"/>
                    <a:pt x="10218" y="127"/>
                  </a:cubicBezTo>
                  <a:cubicBezTo>
                    <a:pt x="11107" y="191"/>
                    <a:pt x="11805" y="317"/>
                    <a:pt x="12313" y="508"/>
                  </a:cubicBezTo>
                  <a:cubicBezTo>
                    <a:pt x="12820" y="698"/>
                    <a:pt x="13138" y="952"/>
                    <a:pt x="13392" y="1333"/>
                  </a:cubicBezTo>
                  <a:cubicBezTo>
                    <a:pt x="13582" y="1714"/>
                    <a:pt x="13772" y="2095"/>
                    <a:pt x="13963" y="2602"/>
                  </a:cubicBezTo>
                  <a:lnTo>
                    <a:pt x="31416" y="62388"/>
                  </a:lnTo>
                  <a:lnTo>
                    <a:pt x="31607" y="63086"/>
                  </a:lnTo>
                  <a:lnTo>
                    <a:pt x="31797" y="62388"/>
                  </a:lnTo>
                  <a:lnTo>
                    <a:pt x="47854" y="2602"/>
                  </a:lnTo>
                  <a:cubicBezTo>
                    <a:pt x="47981" y="2095"/>
                    <a:pt x="48108" y="1714"/>
                    <a:pt x="48362" y="1333"/>
                  </a:cubicBezTo>
                  <a:cubicBezTo>
                    <a:pt x="48616" y="1016"/>
                    <a:pt x="48996" y="698"/>
                    <a:pt x="49441" y="508"/>
                  </a:cubicBezTo>
                  <a:cubicBezTo>
                    <a:pt x="49949" y="317"/>
                    <a:pt x="50583" y="191"/>
                    <a:pt x="51408" y="127"/>
                  </a:cubicBezTo>
                  <a:cubicBezTo>
                    <a:pt x="52233" y="64"/>
                    <a:pt x="53312" y="0"/>
                    <a:pt x="54645" y="0"/>
                  </a:cubicBezTo>
                  <a:cubicBezTo>
                    <a:pt x="55914" y="0"/>
                    <a:pt x="56993" y="64"/>
                    <a:pt x="57818" y="127"/>
                  </a:cubicBezTo>
                  <a:cubicBezTo>
                    <a:pt x="58643" y="191"/>
                    <a:pt x="59278" y="317"/>
                    <a:pt x="59786" y="508"/>
                  </a:cubicBezTo>
                  <a:cubicBezTo>
                    <a:pt x="60294" y="698"/>
                    <a:pt x="60611" y="952"/>
                    <a:pt x="60865" y="1269"/>
                  </a:cubicBezTo>
                  <a:cubicBezTo>
                    <a:pt x="61119" y="1587"/>
                    <a:pt x="61246" y="1967"/>
                    <a:pt x="61372" y="2412"/>
                  </a:cubicBezTo>
                  <a:lnTo>
                    <a:pt x="78699" y="62388"/>
                  </a:lnTo>
                  <a:lnTo>
                    <a:pt x="78889" y="63086"/>
                  </a:lnTo>
                  <a:lnTo>
                    <a:pt x="78953" y="62388"/>
                  </a:lnTo>
                  <a:lnTo>
                    <a:pt x="96216" y="2602"/>
                  </a:lnTo>
                  <a:cubicBezTo>
                    <a:pt x="96343" y="2095"/>
                    <a:pt x="96470" y="1714"/>
                    <a:pt x="96724" y="1333"/>
                  </a:cubicBezTo>
                  <a:cubicBezTo>
                    <a:pt x="96977" y="1016"/>
                    <a:pt x="97358" y="698"/>
                    <a:pt x="97866" y="508"/>
                  </a:cubicBezTo>
                  <a:cubicBezTo>
                    <a:pt x="98374" y="317"/>
                    <a:pt x="99072" y="191"/>
                    <a:pt x="99960" y="127"/>
                  </a:cubicBezTo>
                  <a:cubicBezTo>
                    <a:pt x="100849" y="64"/>
                    <a:pt x="101991" y="0"/>
                    <a:pt x="103388" y="0"/>
                  </a:cubicBezTo>
                  <a:cubicBezTo>
                    <a:pt x="104657" y="0"/>
                    <a:pt x="105736" y="0"/>
                    <a:pt x="106497" y="64"/>
                  </a:cubicBezTo>
                  <a:cubicBezTo>
                    <a:pt x="107259" y="127"/>
                    <a:pt x="107894" y="254"/>
                    <a:pt x="108338" y="444"/>
                  </a:cubicBezTo>
                  <a:cubicBezTo>
                    <a:pt x="108782" y="635"/>
                    <a:pt x="109100" y="889"/>
                    <a:pt x="109290" y="1142"/>
                  </a:cubicBezTo>
                  <a:cubicBezTo>
                    <a:pt x="109480" y="1396"/>
                    <a:pt x="109544" y="1967"/>
                    <a:pt x="109544" y="2412"/>
                  </a:cubicBezTo>
                  <a:close/>
                </a:path>
              </a:pathLst>
            </a:custGeom>
            <a:solidFill>
              <a:srgbClr val="3A85C6"/>
            </a:solidFill>
            <a:ln w="6347" cap="flat">
              <a:noFill/>
              <a:prstDash val="solid"/>
              <a:miter/>
            </a:ln>
          </p:spPr>
          <p:txBody>
            <a:bodyPr rtlCol="0" anchor="ctr"/>
            <a:lstStyle/>
            <a:p>
              <a:endParaRPr lang="en-US"/>
            </a:p>
          </p:txBody>
        </p:sp>
        <p:sp>
          <p:nvSpPr>
            <p:cNvPr id="14" name="Freeform: Shape 125">
              <a:extLst>
                <a:ext uri="{FF2B5EF4-FFF2-40B4-BE49-F238E27FC236}">
                  <a16:creationId xmlns:a16="http://schemas.microsoft.com/office/drawing/2014/main" id="{9BCFAD9B-DBD6-7A47-B9AF-335C6ECC210A}"/>
                </a:ext>
              </a:extLst>
            </p:cNvPr>
            <p:cNvSpPr/>
            <p:nvPr/>
          </p:nvSpPr>
          <p:spPr>
            <a:xfrm>
              <a:off x="899326" y="6479665"/>
              <a:ext cx="17326" cy="18786"/>
            </a:xfrm>
            <a:custGeom>
              <a:avLst/>
              <a:gdLst>
                <a:gd name="connsiteX0" fmla="*/ 17326 w 17326"/>
                <a:gd name="connsiteY0" fmla="*/ 9266 h 18786"/>
                <a:gd name="connsiteX1" fmla="*/ 15423 w 17326"/>
                <a:gd name="connsiteY1" fmla="*/ 16882 h 18786"/>
                <a:gd name="connsiteX2" fmla="*/ 8505 w 17326"/>
                <a:gd name="connsiteY2" fmla="*/ 18786 h 18786"/>
                <a:gd name="connsiteX3" fmla="*/ 1841 w 17326"/>
                <a:gd name="connsiteY3" fmla="*/ 16946 h 18786"/>
                <a:gd name="connsiteX4" fmla="*/ 0 w 17326"/>
                <a:gd name="connsiteY4" fmla="*/ 9520 h 18786"/>
                <a:gd name="connsiteX5" fmla="*/ 1904 w 17326"/>
                <a:gd name="connsiteY5" fmla="*/ 1904 h 18786"/>
                <a:gd name="connsiteX6" fmla="*/ 8822 w 17326"/>
                <a:gd name="connsiteY6" fmla="*/ 0 h 18786"/>
                <a:gd name="connsiteX7" fmla="*/ 15486 w 17326"/>
                <a:gd name="connsiteY7" fmla="*/ 1841 h 18786"/>
                <a:gd name="connsiteX8" fmla="*/ 17326 w 17326"/>
                <a:gd name="connsiteY8" fmla="*/ 9266 h 1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6" h="18786">
                  <a:moveTo>
                    <a:pt x="17326" y="9266"/>
                  </a:moveTo>
                  <a:cubicBezTo>
                    <a:pt x="17326" y="13074"/>
                    <a:pt x="16692" y="15613"/>
                    <a:pt x="15423" y="16882"/>
                  </a:cubicBezTo>
                  <a:cubicBezTo>
                    <a:pt x="14153" y="18152"/>
                    <a:pt x="11868" y="18786"/>
                    <a:pt x="8505" y="18786"/>
                  </a:cubicBezTo>
                  <a:cubicBezTo>
                    <a:pt x="5268" y="18786"/>
                    <a:pt x="3046" y="18152"/>
                    <a:pt x="1841" y="16946"/>
                  </a:cubicBezTo>
                  <a:cubicBezTo>
                    <a:pt x="635" y="15740"/>
                    <a:pt x="0" y="13265"/>
                    <a:pt x="0" y="9520"/>
                  </a:cubicBezTo>
                  <a:cubicBezTo>
                    <a:pt x="0" y="5712"/>
                    <a:pt x="635" y="3173"/>
                    <a:pt x="1904" y="1904"/>
                  </a:cubicBezTo>
                  <a:cubicBezTo>
                    <a:pt x="3173" y="635"/>
                    <a:pt x="5458" y="0"/>
                    <a:pt x="8822" y="0"/>
                  </a:cubicBezTo>
                  <a:cubicBezTo>
                    <a:pt x="12059" y="0"/>
                    <a:pt x="14280" y="635"/>
                    <a:pt x="15486" y="1841"/>
                  </a:cubicBezTo>
                  <a:cubicBezTo>
                    <a:pt x="16692" y="3047"/>
                    <a:pt x="17326" y="5522"/>
                    <a:pt x="17326" y="9266"/>
                  </a:cubicBezTo>
                  <a:close/>
                </a:path>
              </a:pathLst>
            </a:custGeom>
            <a:solidFill>
              <a:srgbClr val="3A85C6"/>
            </a:solidFill>
            <a:ln w="6347" cap="flat">
              <a:noFill/>
              <a:prstDash val="solid"/>
              <a:miter/>
            </a:ln>
          </p:spPr>
          <p:txBody>
            <a:bodyPr rtlCol="0" anchor="ctr"/>
            <a:lstStyle/>
            <a:p>
              <a:endParaRPr lang="en-US"/>
            </a:p>
          </p:txBody>
        </p:sp>
        <p:sp>
          <p:nvSpPr>
            <p:cNvPr id="15" name="Freeform: Shape 126">
              <a:extLst>
                <a:ext uri="{FF2B5EF4-FFF2-40B4-BE49-F238E27FC236}">
                  <a16:creationId xmlns:a16="http://schemas.microsoft.com/office/drawing/2014/main" id="{39EB55DC-0360-6448-99F2-B3C007AE2F4E}"/>
                </a:ext>
              </a:extLst>
            </p:cNvPr>
            <p:cNvSpPr/>
            <p:nvPr/>
          </p:nvSpPr>
          <p:spPr>
            <a:xfrm>
              <a:off x="941214" y="6385290"/>
              <a:ext cx="66703" cy="113859"/>
            </a:xfrm>
            <a:custGeom>
              <a:avLst/>
              <a:gdLst>
                <a:gd name="connsiteX0" fmla="*/ 66704 w 66703"/>
                <a:gd name="connsiteY0" fmla="*/ 73178 h 113859"/>
                <a:gd name="connsiteX1" fmla="*/ 64673 w 66703"/>
                <a:gd name="connsiteY1" fmla="*/ 90123 h 113859"/>
                <a:gd name="connsiteX2" fmla="*/ 58643 w 66703"/>
                <a:gd name="connsiteY2" fmla="*/ 102944 h 113859"/>
                <a:gd name="connsiteX3" fmla="*/ 48870 w 66703"/>
                <a:gd name="connsiteY3" fmla="*/ 111067 h 113859"/>
                <a:gd name="connsiteX4" fmla="*/ 35605 w 66703"/>
                <a:gd name="connsiteY4" fmla="*/ 113860 h 113859"/>
                <a:gd name="connsiteX5" fmla="*/ 29195 w 66703"/>
                <a:gd name="connsiteY5" fmla="*/ 113162 h 113859"/>
                <a:gd name="connsiteX6" fmla="*/ 23419 w 66703"/>
                <a:gd name="connsiteY6" fmla="*/ 110940 h 113859"/>
                <a:gd name="connsiteX7" fmla="*/ 17771 w 66703"/>
                <a:gd name="connsiteY7" fmla="*/ 107069 h 113859"/>
                <a:gd name="connsiteX8" fmla="*/ 11805 w 66703"/>
                <a:gd name="connsiteY8" fmla="*/ 101420 h 113859"/>
                <a:gd name="connsiteX9" fmla="*/ 11805 w 66703"/>
                <a:gd name="connsiteY9" fmla="*/ 110306 h 113859"/>
                <a:gd name="connsiteX10" fmla="*/ 11488 w 66703"/>
                <a:gd name="connsiteY10" fmla="*/ 111448 h 113859"/>
                <a:gd name="connsiteX11" fmla="*/ 10409 w 66703"/>
                <a:gd name="connsiteY11" fmla="*/ 112210 h 113859"/>
                <a:gd name="connsiteX12" fmla="*/ 8568 w 66703"/>
                <a:gd name="connsiteY12" fmla="*/ 112654 h 113859"/>
                <a:gd name="connsiteX13" fmla="*/ 5776 w 66703"/>
                <a:gd name="connsiteY13" fmla="*/ 112844 h 113859"/>
                <a:gd name="connsiteX14" fmla="*/ 3046 w 66703"/>
                <a:gd name="connsiteY14" fmla="*/ 112654 h 113859"/>
                <a:gd name="connsiteX15" fmla="*/ 1206 w 66703"/>
                <a:gd name="connsiteY15" fmla="*/ 112210 h 113859"/>
                <a:gd name="connsiteX16" fmla="*/ 254 w 66703"/>
                <a:gd name="connsiteY16" fmla="*/ 111448 h 113859"/>
                <a:gd name="connsiteX17" fmla="*/ 0 w 66703"/>
                <a:gd name="connsiteY17" fmla="*/ 110306 h 113859"/>
                <a:gd name="connsiteX18" fmla="*/ 0 w 66703"/>
                <a:gd name="connsiteY18" fmla="*/ 2666 h 113859"/>
                <a:gd name="connsiteX19" fmla="*/ 254 w 66703"/>
                <a:gd name="connsiteY19" fmla="*/ 1523 h 113859"/>
                <a:gd name="connsiteX20" fmla="*/ 1333 w 66703"/>
                <a:gd name="connsiteY20" fmla="*/ 698 h 113859"/>
                <a:gd name="connsiteX21" fmla="*/ 3364 w 66703"/>
                <a:gd name="connsiteY21" fmla="*/ 191 h 113859"/>
                <a:gd name="connsiteX22" fmla="*/ 6601 w 66703"/>
                <a:gd name="connsiteY22" fmla="*/ 0 h 113859"/>
                <a:gd name="connsiteX23" fmla="*/ 9901 w 66703"/>
                <a:gd name="connsiteY23" fmla="*/ 191 h 113859"/>
                <a:gd name="connsiteX24" fmla="*/ 11932 w 66703"/>
                <a:gd name="connsiteY24" fmla="*/ 698 h 113859"/>
                <a:gd name="connsiteX25" fmla="*/ 13011 w 66703"/>
                <a:gd name="connsiteY25" fmla="*/ 1523 h 113859"/>
                <a:gd name="connsiteX26" fmla="*/ 13328 w 66703"/>
                <a:gd name="connsiteY26" fmla="*/ 2666 h 113859"/>
                <a:gd name="connsiteX27" fmla="*/ 13328 w 66703"/>
                <a:gd name="connsiteY27" fmla="*/ 46077 h 113859"/>
                <a:gd name="connsiteX28" fmla="*/ 19548 w 66703"/>
                <a:gd name="connsiteY28" fmla="*/ 40492 h 113859"/>
                <a:gd name="connsiteX29" fmla="*/ 25450 w 66703"/>
                <a:gd name="connsiteY29" fmla="*/ 36811 h 113859"/>
                <a:gd name="connsiteX30" fmla="*/ 31226 w 66703"/>
                <a:gd name="connsiteY30" fmla="*/ 34780 h 113859"/>
                <a:gd name="connsiteX31" fmla="*/ 37318 w 66703"/>
                <a:gd name="connsiteY31" fmla="*/ 34145 h 113859"/>
                <a:gd name="connsiteX32" fmla="*/ 50837 w 66703"/>
                <a:gd name="connsiteY32" fmla="*/ 37319 h 113859"/>
                <a:gd name="connsiteX33" fmla="*/ 59913 w 66703"/>
                <a:gd name="connsiteY33" fmla="*/ 45760 h 113859"/>
                <a:gd name="connsiteX34" fmla="*/ 65054 w 66703"/>
                <a:gd name="connsiteY34" fmla="*/ 58136 h 113859"/>
                <a:gd name="connsiteX35" fmla="*/ 66704 w 66703"/>
                <a:gd name="connsiteY35" fmla="*/ 73178 h 113859"/>
                <a:gd name="connsiteX36" fmla="*/ 52868 w 66703"/>
                <a:gd name="connsiteY36" fmla="*/ 74701 h 113859"/>
                <a:gd name="connsiteX37" fmla="*/ 52043 w 66703"/>
                <a:gd name="connsiteY37" fmla="*/ 63911 h 113859"/>
                <a:gd name="connsiteX38" fmla="*/ 49060 w 66703"/>
                <a:gd name="connsiteY38" fmla="*/ 54645 h 113859"/>
                <a:gd name="connsiteX39" fmla="*/ 43475 w 66703"/>
                <a:gd name="connsiteY39" fmla="*/ 48172 h 113859"/>
                <a:gd name="connsiteX40" fmla="*/ 34780 w 66703"/>
                <a:gd name="connsiteY40" fmla="*/ 45696 h 113859"/>
                <a:gd name="connsiteX41" fmla="*/ 29702 w 66703"/>
                <a:gd name="connsiteY41" fmla="*/ 46394 h 113859"/>
                <a:gd name="connsiteX42" fmla="*/ 24625 w 66703"/>
                <a:gd name="connsiteY42" fmla="*/ 48806 h 113859"/>
                <a:gd name="connsiteX43" fmla="*/ 19230 w 66703"/>
                <a:gd name="connsiteY43" fmla="*/ 53185 h 113859"/>
                <a:gd name="connsiteX44" fmla="*/ 13265 w 66703"/>
                <a:gd name="connsiteY44" fmla="*/ 59849 h 113859"/>
                <a:gd name="connsiteX45" fmla="*/ 13265 w 66703"/>
                <a:gd name="connsiteY45" fmla="*/ 88790 h 113859"/>
                <a:gd name="connsiteX46" fmla="*/ 23800 w 66703"/>
                <a:gd name="connsiteY46" fmla="*/ 99009 h 113859"/>
                <a:gd name="connsiteX47" fmla="*/ 34272 w 66703"/>
                <a:gd name="connsiteY47" fmla="*/ 102499 h 113859"/>
                <a:gd name="connsiteX48" fmla="*/ 42840 w 66703"/>
                <a:gd name="connsiteY48" fmla="*/ 100087 h 113859"/>
                <a:gd name="connsiteX49" fmla="*/ 48616 w 66703"/>
                <a:gd name="connsiteY49" fmla="*/ 93677 h 113859"/>
                <a:gd name="connsiteX50" fmla="*/ 51852 w 66703"/>
                <a:gd name="connsiteY50" fmla="*/ 84729 h 113859"/>
                <a:gd name="connsiteX51" fmla="*/ 52868 w 66703"/>
                <a:gd name="connsiteY51" fmla="*/ 74701 h 11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703" h="113859">
                  <a:moveTo>
                    <a:pt x="66704" y="73178"/>
                  </a:moveTo>
                  <a:cubicBezTo>
                    <a:pt x="66704" y="79461"/>
                    <a:pt x="66006" y="85109"/>
                    <a:pt x="64673" y="90123"/>
                  </a:cubicBezTo>
                  <a:cubicBezTo>
                    <a:pt x="63277" y="95137"/>
                    <a:pt x="61309" y="99453"/>
                    <a:pt x="58643" y="102944"/>
                  </a:cubicBezTo>
                  <a:cubicBezTo>
                    <a:pt x="55978" y="106434"/>
                    <a:pt x="52741" y="109227"/>
                    <a:pt x="48870" y="111067"/>
                  </a:cubicBezTo>
                  <a:cubicBezTo>
                    <a:pt x="44998" y="112908"/>
                    <a:pt x="40555" y="113860"/>
                    <a:pt x="35605" y="113860"/>
                  </a:cubicBezTo>
                  <a:cubicBezTo>
                    <a:pt x="33320" y="113860"/>
                    <a:pt x="31162" y="113606"/>
                    <a:pt x="29195" y="113162"/>
                  </a:cubicBezTo>
                  <a:cubicBezTo>
                    <a:pt x="27227" y="112717"/>
                    <a:pt x="25323" y="111956"/>
                    <a:pt x="23419" y="110940"/>
                  </a:cubicBezTo>
                  <a:cubicBezTo>
                    <a:pt x="21515" y="109925"/>
                    <a:pt x="19675" y="108655"/>
                    <a:pt x="17771" y="107069"/>
                  </a:cubicBezTo>
                  <a:cubicBezTo>
                    <a:pt x="15867" y="105482"/>
                    <a:pt x="13899" y="103642"/>
                    <a:pt x="11805" y="101420"/>
                  </a:cubicBezTo>
                  <a:lnTo>
                    <a:pt x="11805" y="110306"/>
                  </a:lnTo>
                  <a:cubicBezTo>
                    <a:pt x="11805" y="110750"/>
                    <a:pt x="11678" y="111131"/>
                    <a:pt x="11488" y="111448"/>
                  </a:cubicBezTo>
                  <a:cubicBezTo>
                    <a:pt x="11297" y="111765"/>
                    <a:pt x="10916" y="112019"/>
                    <a:pt x="10409" y="112210"/>
                  </a:cubicBezTo>
                  <a:cubicBezTo>
                    <a:pt x="9901" y="112400"/>
                    <a:pt x="9330" y="112527"/>
                    <a:pt x="8568" y="112654"/>
                  </a:cubicBezTo>
                  <a:cubicBezTo>
                    <a:pt x="7806" y="112781"/>
                    <a:pt x="6918" y="112844"/>
                    <a:pt x="5776" y="112844"/>
                  </a:cubicBezTo>
                  <a:cubicBezTo>
                    <a:pt x="4696" y="112844"/>
                    <a:pt x="3808" y="112781"/>
                    <a:pt x="3046" y="112654"/>
                  </a:cubicBezTo>
                  <a:cubicBezTo>
                    <a:pt x="2285" y="112527"/>
                    <a:pt x="1650" y="112400"/>
                    <a:pt x="1206" y="112210"/>
                  </a:cubicBezTo>
                  <a:cubicBezTo>
                    <a:pt x="698" y="112019"/>
                    <a:pt x="381" y="111765"/>
                    <a:pt x="254" y="111448"/>
                  </a:cubicBezTo>
                  <a:cubicBezTo>
                    <a:pt x="127" y="111131"/>
                    <a:pt x="0" y="110750"/>
                    <a:pt x="0" y="110306"/>
                  </a:cubicBezTo>
                  <a:lnTo>
                    <a:pt x="0" y="2666"/>
                  </a:lnTo>
                  <a:cubicBezTo>
                    <a:pt x="0" y="2222"/>
                    <a:pt x="63" y="1841"/>
                    <a:pt x="254" y="1523"/>
                  </a:cubicBezTo>
                  <a:cubicBezTo>
                    <a:pt x="444" y="1206"/>
                    <a:pt x="762" y="952"/>
                    <a:pt x="1333" y="698"/>
                  </a:cubicBezTo>
                  <a:cubicBezTo>
                    <a:pt x="1904" y="444"/>
                    <a:pt x="2539" y="317"/>
                    <a:pt x="3364" y="191"/>
                  </a:cubicBezTo>
                  <a:cubicBezTo>
                    <a:pt x="4189" y="64"/>
                    <a:pt x="5268" y="0"/>
                    <a:pt x="6601" y="0"/>
                  </a:cubicBezTo>
                  <a:cubicBezTo>
                    <a:pt x="7933" y="0"/>
                    <a:pt x="9076" y="64"/>
                    <a:pt x="9901" y="191"/>
                  </a:cubicBezTo>
                  <a:cubicBezTo>
                    <a:pt x="10726" y="317"/>
                    <a:pt x="11424" y="444"/>
                    <a:pt x="11932" y="698"/>
                  </a:cubicBezTo>
                  <a:cubicBezTo>
                    <a:pt x="12439" y="952"/>
                    <a:pt x="12757" y="1206"/>
                    <a:pt x="13011" y="1523"/>
                  </a:cubicBezTo>
                  <a:cubicBezTo>
                    <a:pt x="13265" y="1841"/>
                    <a:pt x="13328" y="2222"/>
                    <a:pt x="13328" y="2666"/>
                  </a:cubicBezTo>
                  <a:lnTo>
                    <a:pt x="13328" y="46077"/>
                  </a:lnTo>
                  <a:cubicBezTo>
                    <a:pt x="15486" y="43856"/>
                    <a:pt x="17580" y="42015"/>
                    <a:pt x="19548" y="40492"/>
                  </a:cubicBezTo>
                  <a:cubicBezTo>
                    <a:pt x="21515" y="38969"/>
                    <a:pt x="23546" y="37763"/>
                    <a:pt x="25450" y="36811"/>
                  </a:cubicBezTo>
                  <a:cubicBezTo>
                    <a:pt x="27354" y="35859"/>
                    <a:pt x="29322" y="35161"/>
                    <a:pt x="31226" y="34780"/>
                  </a:cubicBezTo>
                  <a:cubicBezTo>
                    <a:pt x="33130" y="34399"/>
                    <a:pt x="35224" y="34145"/>
                    <a:pt x="37318" y="34145"/>
                  </a:cubicBezTo>
                  <a:cubicBezTo>
                    <a:pt x="42586" y="34145"/>
                    <a:pt x="47092" y="35224"/>
                    <a:pt x="50837" y="37319"/>
                  </a:cubicBezTo>
                  <a:cubicBezTo>
                    <a:pt x="54582" y="39413"/>
                    <a:pt x="57628" y="42206"/>
                    <a:pt x="59913" y="45760"/>
                  </a:cubicBezTo>
                  <a:cubicBezTo>
                    <a:pt x="62261" y="49250"/>
                    <a:pt x="63975" y="53376"/>
                    <a:pt x="65054" y="58136"/>
                  </a:cubicBezTo>
                  <a:cubicBezTo>
                    <a:pt x="66133" y="62896"/>
                    <a:pt x="66704" y="67910"/>
                    <a:pt x="66704" y="73178"/>
                  </a:cubicBezTo>
                  <a:close/>
                  <a:moveTo>
                    <a:pt x="52868" y="74701"/>
                  </a:moveTo>
                  <a:cubicBezTo>
                    <a:pt x="52868" y="71020"/>
                    <a:pt x="52614" y="67402"/>
                    <a:pt x="52043" y="63911"/>
                  </a:cubicBezTo>
                  <a:cubicBezTo>
                    <a:pt x="51472" y="60421"/>
                    <a:pt x="50520" y="57311"/>
                    <a:pt x="49060" y="54645"/>
                  </a:cubicBezTo>
                  <a:cubicBezTo>
                    <a:pt x="47664" y="51979"/>
                    <a:pt x="45760" y="49822"/>
                    <a:pt x="43475" y="48172"/>
                  </a:cubicBezTo>
                  <a:cubicBezTo>
                    <a:pt x="41127" y="46521"/>
                    <a:pt x="38271" y="45696"/>
                    <a:pt x="34780" y="45696"/>
                  </a:cubicBezTo>
                  <a:cubicBezTo>
                    <a:pt x="33066" y="45696"/>
                    <a:pt x="31353" y="45950"/>
                    <a:pt x="29702" y="46394"/>
                  </a:cubicBezTo>
                  <a:cubicBezTo>
                    <a:pt x="28052" y="46902"/>
                    <a:pt x="26339" y="47664"/>
                    <a:pt x="24625" y="48806"/>
                  </a:cubicBezTo>
                  <a:cubicBezTo>
                    <a:pt x="22912" y="49948"/>
                    <a:pt x="21071" y="51408"/>
                    <a:pt x="19230" y="53185"/>
                  </a:cubicBezTo>
                  <a:cubicBezTo>
                    <a:pt x="17390" y="54963"/>
                    <a:pt x="15359" y="57184"/>
                    <a:pt x="13265" y="59849"/>
                  </a:cubicBezTo>
                  <a:lnTo>
                    <a:pt x="13265" y="88790"/>
                  </a:lnTo>
                  <a:cubicBezTo>
                    <a:pt x="16946" y="93233"/>
                    <a:pt x="20436" y="96660"/>
                    <a:pt x="23800" y="99009"/>
                  </a:cubicBezTo>
                  <a:cubicBezTo>
                    <a:pt x="27164" y="101357"/>
                    <a:pt x="30655" y="102499"/>
                    <a:pt x="34272" y="102499"/>
                  </a:cubicBezTo>
                  <a:cubicBezTo>
                    <a:pt x="37636" y="102499"/>
                    <a:pt x="40492" y="101674"/>
                    <a:pt x="42840" y="100087"/>
                  </a:cubicBezTo>
                  <a:cubicBezTo>
                    <a:pt x="45252" y="98501"/>
                    <a:pt x="47156" y="96343"/>
                    <a:pt x="48616" y="93677"/>
                  </a:cubicBezTo>
                  <a:cubicBezTo>
                    <a:pt x="50075" y="91012"/>
                    <a:pt x="51154" y="88029"/>
                    <a:pt x="51852" y="84729"/>
                  </a:cubicBezTo>
                  <a:cubicBezTo>
                    <a:pt x="52551" y="81428"/>
                    <a:pt x="52868" y="78064"/>
                    <a:pt x="52868" y="74701"/>
                  </a:cubicBezTo>
                  <a:close/>
                </a:path>
              </a:pathLst>
            </a:custGeom>
            <a:solidFill>
              <a:srgbClr val="3A85C6"/>
            </a:solidFill>
            <a:ln w="6347" cap="flat">
              <a:noFill/>
              <a:prstDash val="solid"/>
              <a:miter/>
            </a:ln>
          </p:spPr>
          <p:txBody>
            <a:bodyPr rtlCol="0" anchor="ctr"/>
            <a:lstStyle/>
            <a:p>
              <a:endParaRPr lang="en-US"/>
            </a:p>
          </p:txBody>
        </p:sp>
        <p:sp>
          <p:nvSpPr>
            <p:cNvPr id="16" name="Freeform: Shape 127">
              <a:extLst>
                <a:ext uri="{FF2B5EF4-FFF2-40B4-BE49-F238E27FC236}">
                  <a16:creationId xmlns:a16="http://schemas.microsoft.com/office/drawing/2014/main" id="{A04F9A71-CE14-2D47-A67E-897BDA8AD4D7}"/>
                </a:ext>
              </a:extLst>
            </p:cNvPr>
            <p:cNvSpPr/>
            <p:nvPr/>
          </p:nvSpPr>
          <p:spPr>
            <a:xfrm>
              <a:off x="1022896" y="6419498"/>
              <a:ext cx="59595" cy="79714"/>
            </a:xfrm>
            <a:custGeom>
              <a:avLst/>
              <a:gdLst>
                <a:gd name="connsiteX0" fmla="*/ 59595 w 59595"/>
                <a:gd name="connsiteY0" fmla="*/ 76287 h 79714"/>
                <a:gd name="connsiteX1" fmla="*/ 58961 w 59595"/>
                <a:gd name="connsiteY1" fmla="*/ 77747 h 79714"/>
                <a:gd name="connsiteX2" fmla="*/ 57184 w 59595"/>
                <a:gd name="connsiteY2" fmla="*/ 78445 h 79714"/>
                <a:gd name="connsiteX3" fmla="*/ 53883 w 59595"/>
                <a:gd name="connsiteY3" fmla="*/ 78699 h 79714"/>
                <a:gd name="connsiteX4" fmla="*/ 50520 w 59595"/>
                <a:gd name="connsiteY4" fmla="*/ 78445 h 79714"/>
                <a:gd name="connsiteX5" fmla="*/ 48679 w 59595"/>
                <a:gd name="connsiteY5" fmla="*/ 77747 h 79714"/>
                <a:gd name="connsiteX6" fmla="*/ 48108 w 59595"/>
                <a:gd name="connsiteY6" fmla="*/ 76287 h 79714"/>
                <a:gd name="connsiteX7" fmla="*/ 48108 w 59595"/>
                <a:gd name="connsiteY7" fmla="*/ 69052 h 79714"/>
                <a:gd name="connsiteX8" fmla="*/ 37509 w 59595"/>
                <a:gd name="connsiteY8" fmla="*/ 76922 h 79714"/>
                <a:gd name="connsiteX9" fmla="*/ 25133 w 59595"/>
                <a:gd name="connsiteY9" fmla="*/ 79714 h 79714"/>
                <a:gd name="connsiteX10" fmla="*/ 14788 w 59595"/>
                <a:gd name="connsiteY10" fmla="*/ 78191 h 79714"/>
                <a:gd name="connsiteX11" fmla="*/ 6918 w 59595"/>
                <a:gd name="connsiteY11" fmla="*/ 73876 h 79714"/>
                <a:gd name="connsiteX12" fmla="*/ 1841 w 59595"/>
                <a:gd name="connsiteY12" fmla="*/ 66958 h 79714"/>
                <a:gd name="connsiteX13" fmla="*/ 0 w 59595"/>
                <a:gd name="connsiteY13" fmla="*/ 57628 h 79714"/>
                <a:gd name="connsiteX14" fmla="*/ 2475 w 59595"/>
                <a:gd name="connsiteY14" fmla="*/ 46966 h 79714"/>
                <a:gd name="connsiteX15" fmla="*/ 9647 w 59595"/>
                <a:gd name="connsiteY15" fmla="*/ 39476 h 79714"/>
                <a:gd name="connsiteX16" fmla="*/ 21071 w 59595"/>
                <a:gd name="connsiteY16" fmla="*/ 34970 h 79714"/>
                <a:gd name="connsiteX17" fmla="*/ 36303 w 59595"/>
                <a:gd name="connsiteY17" fmla="*/ 33510 h 79714"/>
                <a:gd name="connsiteX18" fmla="*/ 46267 w 59595"/>
                <a:gd name="connsiteY18" fmla="*/ 33510 h 79714"/>
                <a:gd name="connsiteX19" fmla="*/ 46267 w 59595"/>
                <a:gd name="connsiteY19" fmla="*/ 27862 h 79714"/>
                <a:gd name="connsiteX20" fmla="*/ 45379 w 59595"/>
                <a:gd name="connsiteY20" fmla="*/ 20436 h 79714"/>
                <a:gd name="connsiteX21" fmla="*/ 42523 w 59595"/>
                <a:gd name="connsiteY21" fmla="*/ 15105 h 79714"/>
                <a:gd name="connsiteX22" fmla="*/ 37382 w 59595"/>
                <a:gd name="connsiteY22" fmla="*/ 11868 h 79714"/>
                <a:gd name="connsiteX23" fmla="*/ 29639 w 59595"/>
                <a:gd name="connsiteY23" fmla="*/ 10789 h 79714"/>
                <a:gd name="connsiteX24" fmla="*/ 20817 w 59595"/>
                <a:gd name="connsiteY24" fmla="*/ 11932 h 79714"/>
                <a:gd name="connsiteX25" fmla="*/ 13963 w 59595"/>
                <a:gd name="connsiteY25" fmla="*/ 14534 h 79714"/>
                <a:gd name="connsiteX26" fmla="*/ 9076 w 59595"/>
                <a:gd name="connsiteY26" fmla="*/ 17136 h 79714"/>
                <a:gd name="connsiteX27" fmla="*/ 6156 w 59595"/>
                <a:gd name="connsiteY27" fmla="*/ 18279 h 79714"/>
                <a:gd name="connsiteX28" fmla="*/ 5014 w 59595"/>
                <a:gd name="connsiteY28" fmla="*/ 17961 h 79714"/>
                <a:gd name="connsiteX29" fmla="*/ 4189 w 59595"/>
                <a:gd name="connsiteY29" fmla="*/ 17009 h 79714"/>
                <a:gd name="connsiteX30" fmla="*/ 3681 w 59595"/>
                <a:gd name="connsiteY30" fmla="*/ 15359 h 79714"/>
                <a:gd name="connsiteX31" fmla="*/ 3491 w 59595"/>
                <a:gd name="connsiteY31" fmla="*/ 13138 h 79714"/>
                <a:gd name="connsiteX32" fmla="*/ 3745 w 59595"/>
                <a:gd name="connsiteY32" fmla="*/ 9964 h 79714"/>
                <a:gd name="connsiteX33" fmla="*/ 5141 w 59595"/>
                <a:gd name="connsiteY33" fmla="*/ 7743 h 79714"/>
                <a:gd name="connsiteX34" fmla="*/ 8885 w 59595"/>
                <a:gd name="connsiteY34" fmla="*/ 5268 h 79714"/>
                <a:gd name="connsiteX35" fmla="*/ 14978 w 59595"/>
                <a:gd name="connsiteY35" fmla="*/ 2666 h 79714"/>
                <a:gd name="connsiteX36" fmla="*/ 22531 w 59595"/>
                <a:gd name="connsiteY36" fmla="*/ 762 h 79714"/>
                <a:gd name="connsiteX37" fmla="*/ 30845 w 59595"/>
                <a:gd name="connsiteY37" fmla="*/ 0 h 79714"/>
                <a:gd name="connsiteX38" fmla="*/ 44110 w 59595"/>
                <a:gd name="connsiteY38" fmla="*/ 1777 h 79714"/>
                <a:gd name="connsiteX39" fmla="*/ 52995 w 59595"/>
                <a:gd name="connsiteY39" fmla="*/ 6981 h 79714"/>
                <a:gd name="connsiteX40" fmla="*/ 57882 w 59595"/>
                <a:gd name="connsiteY40" fmla="*/ 15486 h 79714"/>
                <a:gd name="connsiteX41" fmla="*/ 59405 w 59595"/>
                <a:gd name="connsiteY41" fmla="*/ 27354 h 79714"/>
                <a:gd name="connsiteX42" fmla="*/ 59405 w 59595"/>
                <a:gd name="connsiteY42" fmla="*/ 76287 h 79714"/>
                <a:gd name="connsiteX43" fmla="*/ 46394 w 59595"/>
                <a:gd name="connsiteY43" fmla="*/ 43157 h 79714"/>
                <a:gd name="connsiteX44" fmla="*/ 35034 w 59595"/>
                <a:gd name="connsiteY44" fmla="*/ 43157 h 79714"/>
                <a:gd name="connsiteX45" fmla="*/ 25514 w 59595"/>
                <a:gd name="connsiteY45" fmla="*/ 44110 h 79714"/>
                <a:gd name="connsiteX46" fmla="*/ 18850 w 59595"/>
                <a:gd name="connsiteY46" fmla="*/ 46839 h 79714"/>
                <a:gd name="connsiteX47" fmla="*/ 14915 w 59595"/>
                <a:gd name="connsiteY47" fmla="*/ 51218 h 79714"/>
                <a:gd name="connsiteX48" fmla="*/ 13645 w 59595"/>
                <a:gd name="connsiteY48" fmla="*/ 57057 h 79714"/>
                <a:gd name="connsiteX49" fmla="*/ 17200 w 59595"/>
                <a:gd name="connsiteY49" fmla="*/ 66069 h 79714"/>
                <a:gd name="connsiteX50" fmla="*/ 27227 w 59595"/>
                <a:gd name="connsiteY50" fmla="*/ 69433 h 79714"/>
                <a:gd name="connsiteX51" fmla="*/ 36938 w 59595"/>
                <a:gd name="connsiteY51" fmla="*/ 66767 h 79714"/>
                <a:gd name="connsiteX52" fmla="*/ 46331 w 59595"/>
                <a:gd name="connsiteY52" fmla="*/ 58643 h 79714"/>
                <a:gd name="connsiteX53" fmla="*/ 46331 w 59595"/>
                <a:gd name="connsiteY53" fmla="*/ 43157 h 7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595" h="79714">
                  <a:moveTo>
                    <a:pt x="59595" y="76287"/>
                  </a:moveTo>
                  <a:cubicBezTo>
                    <a:pt x="59595" y="76922"/>
                    <a:pt x="59405" y="77430"/>
                    <a:pt x="58961" y="77747"/>
                  </a:cubicBezTo>
                  <a:cubicBezTo>
                    <a:pt x="58517" y="78064"/>
                    <a:pt x="57945" y="78318"/>
                    <a:pt x="57184" y="78445"/>
                  </a:cubicBezTo>
                  <a:cubicBezTo>
                    <a:pt x="56422" y="78572"/>
                    <a:pt x="55343" y="78699"/>
                    <a:pt x="53883" y="78699"/>
                  </a:cubicBezTo>
                  <a:cubicBezTo>
                    <a:pt x="52487" y="78699"/>
                    <a:pt x="51345" y="78636"/>
                    <a:pt x="50520" y="78445"/>
                  </a:cubicBezTo>
                  <a:cubicBezTo>
                    <a:pt x="49695" y="78255"/>
                    <a:pt x="49060" y="78064"/>
                    <a:pt x="48679" y="77747"/>
                  </a:cubicBezTo>
                  <a:cubicBezTo>
                    <a:pt x="48298" y="77430"/>
                    <a:pt x="48108" y="76922"/>
                    <a:pt x="48108" y="76287"/>
                  </a:cubicBezTo>
                  <a:lnTo>
                    <a:pt x="48108" y="69052"/>
                  </a:lnTo>
                  <a:cubicBezTo>
                    <a:pt x="44935" y="72416"/>
                    <a:pt x="41380" y="75082"/>
                    <a:pt x="37509" y="76922"/>
                  </a:cubicBezTo>
                  <a:cubicBezTo>
                    <a:pt x="33638" y="78762"/>
                    <a:pt x="29512" y="79714"/>
                    <a:pt x="25133" y="79714"/>
                  </a:cubicBezTo>
                  <a:cubicBezTo>
                    <a:pt x="21325" y="79714"/>
                    <a:pt x="17898" y="79207"/>
                    <a:pt x="14788" y="78191"/>
                  </a:cubicBezTo>
                  <a:cubicBezTo>
                    <a:pt x="11678" y="77176"/>
                    <a:pt x="9076" y="75780"/>
                    <a:pt x="6918" y="73876"/>
                  </a:cubicBezTo>
                  <a:cubicBezTo>
                    <a:pt x="4760" y="71972"/>
                    <a:pt x="3046" y="69687"/>
                    <a:pt x="1841" y="66958"/>
                  </a:cubicBezTo>
                  <a:cubicBezTo>
                    <a:pt x="635" y="64229"/>
                    <a:pt x="0" y="61119"/>
                    <a:pt x="0" y="57628"/>
                  </a:cubicBezTo>
                  <a:cubicBezTo>
                    <a:pt x="0" y="53566"/>
                    <a:pt x="825" y="50012"/>
                    <a:pt x="2475" y="46966"/>
                  </a:cubicBezTo>
                  <a:cubicBezTo>
                    <a:pt x="4125" y="43919"/>
                    <a:pt x="6537" y="41444"/>
                    <a:pt x="9647" y="39476"/>
                  </a:cubicBezTo>
                  <a:cubicBezTo>
                    <a:pt x="12757" y="37509"/>
                    <a:pt x="16565" y="35986"/>
                    <a:pt x="21071" y="34970"/>
                  </a:cubicBezTo>
                  <a:cubicBezTo>
                    <a:pt x="25577" y="33955"/>
                    <a:pt x="30655" y="33510"/>
                    <a:pt x="36303" y="33510"/>
                  </a:cubicBezTo>
                  <a:lnTo>
                    <a:pt x="46267" y="33510"/>
                  </a:lnTo>
                  <a:lnTo>
                    <a:pt x="46267" y="27862"/>
                  </a:lnTo>
                  <a:cubicBezTo>
                    <a:pt x="46267" y="25070"/>
                    <a:pt x="45950" y="22594"/>
                    <a:pt x="45379" y="20436"/>
                  </a:cubicBezTo>
                  <a:cubicBezTo>
                    <a:pt x="44808" y="18279"/>
                    <a:pt x="43856" y="16501"/>
                    <a:pt x="42523" y="15105"/>
                  </a:cubicBezTo>
                  <a:cubicBezTo>
                    <a:pt x="41190" y="13709"/>
                    <a:pt x="39476" y="12630"/>
                    <a:pt x="37382" y="11868"/>
                  </a:cubicBezTo>
                  <a:cubicBezTo>
                    <a:pt x="35288" y="11107"/>
                    <a:pt x="32686" y="10789"/>
                    <a:pt x="29639" y="10789"/>
                  </a:cubicBezTo>
                  <a:cubicBezTo>
                    <a:pt x="26339" y="10789"/>
                    <a:pt x="23419" y="11170"/>
                    <a:pt x="20817" y="11932"/>
                  </a:cubicBezTo>
                  <a:cubicBezTo>
                    <a:pt x="18215" y="12693"/>
                    <a:pt x="15930" y="13582"/>
                    <a:pt x="13963" y="14534"/>
                  </a:cubicBezTo>
                  <a:cubicBezTo>
                    <a:pt x="11995" y="15486"/>
                    <a:pt x="10345" y="16311"/>
                    <a:pt x="9076" y="17136"/>
                  </a:cubicBezTo>
                  <a:cubicBezTo>
                    <a:pt x="7743" y="17898"/>
                    <a:pt x="6791" y="18279"/>
                    <a:pt x="6156" y="18279"/>
                  </a:cubicBezTo>
                  <a:cubicBezTo>
                    <a:pt x="5712" y="18279"/>
                    <a:pt x="5331" y="18151"/>
                    <a:pt x="5014" y="17961"/>
                  </a:cubicBezTo>
                  <a:cubicBezTo>
                    <a:pt x="4697" y="17771"/>
                    <a:pt x="4379" y="17453"/>
                    <a:pt x="4189" y="17009"/>
                  </a:cubicBezTo>
                  <a:cubicBezTo>
                    <a:pt x="3998" y="16565"/>
                    <a:pt x="3745" y="16057"/>
                    <a:pt x="3681" y="15359"/>
                  </a:cubicBezTo>
                  <a:cubicBezTo>
                    <a:pt x="3554" y="14661"/>
                    <a:pt x="3491" y="13963"/>
                    <a:pt x="3491" y="13138"/>
                  </a:cubicBezTo>
                  <a:cubicBezTo>
                    <a:pt x="3491" y="11805"/>
                    <a:pt x="3554" y="10726"/>
                    <a:pt x="3745" y="9964"/>
                  </a:cubicBezTo>
                  <a:cubicBezTo>
                    <a:pt x="3935" y="9203"/>
                    <a:pt x="4379" y="8441"/>
                    <a:pt x="5141" y="7743"/>
                  </a:cubicBezTo>
                  <a:cubicBezTo>
                    <a:pt x="5902" y="7045"/>
                    <a:pt x="7108" y="6220"/>
                    <a:pt x="8885" y="5268"/>
                  </a:cubicBezTo>
                  <a:cubicBezTo>
                    <a:pt x="10662" y="4316"/>
                    <a:pt x="12693" y="3491"/>
                    <a:pt x="14978" y="2666"/>
                  </a:cubicBezTo>
                  <a:cubicBezTo>
                    <a:pt x="17263" y="1904"/>
                    <a:pt x="19802" y="1269"/>
                    <a:pt x="22531" y="762"/>
                  </a:cubicBezTo>
                  <a:cubicBezTo>
                    <a:pt x="25260" y="254"/>
                    <a:pt x="28052" y="0"/>
                    <a:pt x="30845" y="0"/>
                  </a:cubicBezTo>
                  <a:cubicBezTo>
                    <a:pt x="36049" y="0"/>
                    <a:pt x="40492" y="571"/>
                    <a:pt x="44110" y="1777"/>
                  </a:cubicBezTo>
                  <a:cubicBezTo>
                    <a:pt x="47727" y="2983"/>
                    <a:pt x="50710" y="4696"/>
                    <a:pt x="52995" y="6981"/>
                  </a:cubicBezTo>
                  <a:cubicBezTo>
                    <a:pt x="55280" y="9266"/>
                    <a:pt x="56866" y="12122"/>
                    <a:pt x="57882" y="15486"/>
                  </a:cubicBezTo>
                  <a:cubicBezTo>
                    <a:pt x="58897" y="18849"/>
                    <a:pt x="59405" y="22848"/>
                    <a:pt x="59405" y="27354"/>
                  </a:cubicBezTo>
                  <a:lnTo>
                    <a:pt x="59405" y="76287"/>
                  </a:lnTo>
                  <a:close/>
                  <a:moveTo>
                    <a:pt x="46394" y="43157"/>
                  </a:moveTo>
                  <a:lnTo>
                    <a:pt x="35034" y="43157"/>
                  </a:lnTo>
                  <a:cubicBezTo>
                    <a:pt x="31353" y="43157"/>
                    <a:pt x="28243" y="43475"/>
                    <a:pt x="25514" y="44110"/>
                  </a:cubicBezTo>
                  <a:cubicBezTo>
                    <a:pt x="22848" y="44744"/>
                    <a:pt x="20627" y="45633"/>
                    <a:pt x="18850" y="46839"/>
                  </a:cubicBezTo>
                  <a:cubicBezTo>
                    <a:pt x="17073" y="48045"/>
                    <a:pt x="15803" y="49504"/>
                    <a:pt x="14915" y="51218"/>
                  </a:cubicBezTo>
                  <a:cubicBezTo>
                    <a:pt x="14090" y="52932"/>
                    <a:pt x="13645" y="54836"/>
                    <a:pt x="13645" y="57057"/>
                  </a:cubicBezTo>
                  <a:cubicBezTo>
                    <a:pt x="13645" y="60801"/>
                    <a:pt x="14851" y="63784"/>
                    <a:pt x="17200" y="66069"/>
                  </a:cubicBezTo>
                  <a:cubicBezTo>
                    <a:pt x="19611" y="68290"/>
                    <a:pt x="22912" y="69433"/>
                    <a:pt x="27227" y="69433"/>
                  </a:cubicBezTo>
                  <a:cubicBezTo>
                    <a:pt x="30718" y="69433"/>
                    <a:pt x="33955" y="68544"/>
                    <a:pt x="36938" y="66767"/>
                  </a:cubicBezTo>
                  <a:cubicBezTo>
                    <a:pt x="39921" y="64990"/>
                    <a:pt x="43031" y="62261"/>
                    <a:pt x="46331" y="58643"/>
                  </a:cubicBezTo>
                  <a:lnTo>
                    <a:pt x="46331" y="43157"/>
                  </a:lnTo>
                  <a:close/>
                </a:path>
              </a:pathLst>
            </a:custGeom>
            <a:solidFill>
              <a:srgbClr val="3A85C6"/>
            </a:solidFill>
            <a:ln w="6347" cap="flat">
              <a:noFill/>
              <a:prstDash val="solid"/>
              <a:miter/>
            </a:ln>
          </p:spPr>
          <p:txBody>
            <a:bodyPr rtlCol="0" anchor="ctr"/>
            <a:lstStyle/>
            <a:p>
              <a:endParaRPr lang="en-US"/>
            </a:p>
          </p:txBody>
        </p:sp>
        <p:sp>
          <p:nvSpPr>
            <p:cNvPr id="17" name="Freeform: Shape 128">
              <a:extLst>
                <a:ext uri="{FF2B5EF4-FFF2-40B4-BE49-F238E27FC236}">
                  <a16:creationId xmlns:a16="http://schemas.microsoft.com/office/drawing/2014/main" id="{71714764-DC44-B640-BDD3-F77F8E62EDE9}"/>
                </a:ext>
              </a:extLst>
            </p:cNvPr>
            <p:cNvSpPr/>
            <p:nvPr/>
          </p:nvSpPr>
          <p:spPr>
            <a:xfrm>
              <a:off x="1106926" y="6419498"/>
              <a:ext cx="42395" cy="78762"/>
            </a:xfrm>
            <a:custGeom>
              <a:avLst/>
              <a:gdLst>
                <a:gd name="connsiteX0" fmla="*/ 42396 w 42395"/>
                <a:gd name="connsiteY0" fmla="*/ 8441 h 78762"/>
                <a:gd name="connsiteX1" fmla="*/ 42332 w 42395"/>
                <a:gd name="connsiteY1" fmla="*/ 11424 h 78762"/>
                <a:gd name="connsiteX2" fmla="*/ 42015 w 42395"/>
                <a:gd name="connsiteY2" fmla="*/ 13328 h 78762"/>
                <a:gd name="connsiteX3" fmla="*/ 41380 w 42395"/>
                <a:gd name="connsiteY3" fmla="*/ 14407 h 78762"/>
                <a:gd name="connsiteX4" fmla="*/ 40365 w 42395"/>
                <a:gd name="connsiteY4" fmla="*/ 14788 h 78762"/>
                <a:gd name="connsiteX5" fmla="*/ 38778 w 42395"/>
                <a:gd name="connsiteY5" fmla="*/ 14407 h 78762"/>
                <a:gd name="connsiteX6" fmla="*/ 36684 w 42395"/>
                <a:gd name="connsiteY6" fmla="*/ 13646 h 78762"/>
                <a:gd name="connsiteX7" fmla="*/ 34082 w 42395"/>
                <a:gd name="connsiteY7" fmla="*/ 12947 h 78762"/>
                <a:gd name="connsiteX8" fmla="*/ 30908 w 42395"/>
                <a:gd name="connsiteY8" fmla="*/ 12630 h 78762"/>
                <a:gd name="connsiteX9" fmla="*/ 26973 w 42395"/>
                <a:gd name="connsiteY9" fmla="*/ 13455 h 78762"/>
                <a:gd name="connsiteX10" fmla="*/ 22912 w 42395"/>
                <a:gd name="connsiteY10" fmla="*/ 16120 h 78762"/>
                <a:gd name="connsiteX11" fmla="*/ 18469 w 42395"/>
                <a:gd name="connsiteY11" fmla="*/ 21008 h 78762"/>
                <a:gd name="connsiteX12" fmla="*/ 13328 w 42395"/>
                <a:gd name="connsiteY12" fmla="*/ 28497 h 78762"/>
                <a:gd name="connsiteX13" fmla="*/ 13328 w 42395"/>
                <a:gd name="connsiteY13" fmla="*/ 76224 h 78762"/>
                <a:gd name="connsiteX14" fmla="*/ 13011 w 42395"/>
                <a:gd name="connsiteY14" fmla="*/ 77303 h 78762"/>
                <a:gd name="connsiteX15" fmla="*/ 11932 w 42395"/>
                <a:gd name="connsiteY15" fmla="*/ 78064 h 78762"/>
                <a:gd name="connsiteX16" fmla="*/ 9901 w 42395"/>
                <a:gd name="connsiteY16" fmla="*/ 78572 h 78762"/>
                <a:gd name="connsiteX17" fmla="*/ 6601 w 42395"/>
                <a:gd name="connsiteY17" fmla="*/ 78762 h 78762"/>
                <a:gd name="connsiteX18" fmla="*/ 3364 w 42395"/>
                <a:gd name="connsiteY18" fmla="*/ 78572 h 78762"/>
                <a:gd name="connsiteX19" fmla="*/ 1333 w 42395"/>
                <a:gd name="connsiteY19" fmla="*/ 78064 h 78762"/>
                <a:gd name="connsiteX20" fmla="*/ 254 w 42395"/>
                <a:gd name="connsiteY20" fmla="*/ 77303 h 78762"/>
                <a:gd name="connsiteX21" fmla="*/ 0 w 42395"/>
                <a:gd name="connsiteY21" fmla="*/ 76224 h 78762"/>
                <a:gd name="connsiteX22" fmla="*/ 0 w 42395"/>
                <a:gd name="connsiteY22" fmla="*/ 3681 h 78762"/>
                <a:gd name="connsiteX23" fmla="*/ 254 w 42395"/>
                <a:gd name="connsiteY23" fmla="*/ 2602 h 78762"/>
                <a:gd name="connsiteX24" fmla="*/ 1206 w 42395"/>
                <a:gd name="connsiteY24" fmla="*/ 1777 h 78762"/>
                <a:gd name="connsiteX25" fmla="*/ 3046 w 42395"/>
                <a:gd name="connsiteY25" fmla="*/ 1269 h 78762"/>
                <a:gd name="connsiteX26" fmla="*/ 6029 w 42395"/>
                <a:gd name="connsiteY26" fmla="*/ 1142 h 78762"/>
                <a:gd name="connsiteX27" fmla="*/ 8949 w 42395"/>
                <a:gd name="connsiteY27" fmla="*/ 1269 h 78762"/>
                <a:gd name="connsiteX28" fmla="*/ 10789 w 42395"/>
                <a:gd name="connsiteY28" fmla="*/ 1777 h 78762"/>
                <a:gd name="connsiteX29" fmla="*/ 11741 w 42395"/>
                <a:gd name="connsiteY29" fmla="*/ 2602 h 78762"/>
                <a:gd name="connsiteX30" fmla="*/ 11995 w 42395"/>
                <a:gd name="connsiteY30" fmla="*/ 3681 h 78762"/>
                <a:gd name="connsiteX31" fmla="*/ 11995 w 42395"/>
                <a:gd name="connsiteY31" fmla="*/ 14217 h 78762"/>
                <a:gd name="connsiteX32" fmla="*/ 17580 w 42395"/>
                <a:gd name="connsiteY32" fmla="*/ 7108 h 78762"/>
                <a:gd name="connsiteX33" fmla="*/ 22531 w 42395"/>
                <a:gd name="connsiteY33" fmla="*/ 2793 h 78762"/>
                <a:gd name="connsiteX34" fmla="*/ 27164 w 42395"/>
                <a:gd name="connsiteY34" fmla="*/ 635 h 78762"/>
                <a:gd name="connsiteX35" fmla="*/ 31797 w 42395"/>
                <a:gd name="connsiteY35" fmla="*/ 0 h 78762"/>
                <a:gd name="connsiteX36" fmla="*/ 34145 w 42395"/>
                <a:gd name="connsiteY36" fmla="*/ 127 h 78762"/>
                <a:gd name="connsiteX37" fmla="*/ 36938 w 42395"/>
                <a:gd name="connsiteY37" fmla="*/ 571 h 78762"/>
                <a:gd name="connsiteX38" fmla="*/ 39540 w 42395"/>
                <a:gd name="connsiteY38" fmla="*/ 1269 h 78762"/>
                <a:gd name="connsiteX39" fmla="*/ 41190 w 42395"/>
                <a:gd name="connsiteY39" fmla="*/ 2095 h 78762"/>
                <a:gd name="connsiteX40" fmla="*/ 41825 w 42395"/>
                <a:gd name="connsiteY40" fmla="*/ 2856 h 78762"/>
                <a:gd name="connsiteX41" fmla="*/ 42079 w 42395"/>
                <a:gd name="connsiteY41" fmla="*/ 3808 h 78762"/>
                <a:gd name="connsiteX42" fmla="*/ 42269 w 42395"/>
                <a:gd name="connsiteY42" fmla="*/ 5458 h 78762"/>
                <a:gd name="connsiteX43" fmla="*/ 42396 w 42395"/>
                <a:gd name="connsiteY43" fmla="*/ 8441 h 7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395" h="78762">
                  <a:moveTo>
                    <a:pt x="42396" y="8441"/>
                  </a:moveTo>
                  <a:cubicBezTo>
                    <a:pt x="42396" y="9647"/>
                    <a:pt x="42396" y="10599"/>
                    <a:pt x="42332" y="11424"/>
                  </a:cubicBezTo>
                  <a:cubicBezTo>
                    <a:pt x="42269" y="12249"/>
                    <a:pt x="42142" y="12884"/>
                    <a:pt x="42015" y="13328"/>
                  </a:cubicBezTo>
                  <a:cubicBezTo>
                    <a:pt x="41825" y="13772"/>
                    <a:pt x="41634" y="14153"/>
                    <a:pt x="41380" y="14407"/>
                  </a:cubicBezTo>
                  <a:cubicBezTo>
                    <a:pt x="41127" y="14661"/>
                    <a:pt x="40809" y="14788"/>
                    <a:pt x="40365" y="14788"/>
                  </a:cubicBezTo>
                  <a:cubicBezTo>
                    <a:pt x="39921" y="14788"/>
                    <a:pt x="39413" y="14661"/>
                    <a:pt x="38778" y="14407"/>
                  </a:cubicBezTo>
                  <a:cubicBezTo>
                    <a:pt x="38144" y="14153"/>
                    <a:pt x="37445" y="13899"/>
                    <a:pt x="36684" y="13646"/>
                  </a:cubicBezTo>
                  <a:cubicBezTo>
                    <a:pt x="35922" y="13391"/>
                    <a:pt x="35034" y="13201"/>
                    <a:pt x="34082" y="12947"/>
                  </a:cubicBezTo>
                  <a:cubicBezTo>
                    <a:pt x="33130" y="12693"/>
                    <a:pt x="32051" y="12630"/>
                    <a:pt x="30908" y="12630"/>
                  </a:cubicBezTo>
                  <a:cubicBezTo>
                    <a:pt x="29576" y="12630"/>
                    <a:pt x="28243" y="12884"/>
                    <a:pt x="26973" y="13455"/>
                  </a:cubicBezTo>
                  <a:cubicBezTo>
                    <a:pt x="25704" y="14026"/>
                    <a:pt x="24308" y="14851"/>
                    <a:pt x="22912" y="16120"/>
                  </a:cubicBezTo>
                  <a:cubicBezTo>
                    <a:pt x="21515" y="17390"/>
                    <a:pt x="19992" y="18977"/>
                    <a:pt x="18469" y="21008"/>
                  </a:cubicBezTo>
                  <a:cubicBezTo>
                    <a:pt x="16946" y="23039"/>
                    <a:pt x="15169" y="25514"/>
                    <a:pt x="13328" y="28497"/>
                  </a:cubicBezTo>
                  <a:lnTo>
                    <a:pt x="13328" y="76224"/>
                  </a:lnTo>
                  <a:cubicBezTo>
                    <a:pt x="13328" y="76668"/>
                    <a:pt x="13201" y="76985"/>
                    <a:pt x="13011" y="77303"/>
                  </a:cubicBezTo>
                  <a:cubicBezTo>
                    <a:pt x="12820" y="77620"/>
                    <a:pt x="12439" y="77874"/>
                    <a:pt x="11932" y="78064"/>
                  </a:cubicBezTo>
                  <a:cubicBezTo>
                    <a:pt x="11424" y="78255"/>
                    <a:pt x="10789" y="78445"/>
                    <a:pt x="9901" y="78572"/>
                  </a:cubicBezTo>
                  <a:cubicBezTo>
                    <a:pt x="9012" y="78699"/>
                    <a:pt x="7933" y="78762"/>
                    <a:pt x="6601" y="78762"/>
                  </a:cubicBezTo>
                  <a:cubicBezTo>
                    <a:pt x="5331" y="78762"/>
                    <a:pt x="4252" y="78699"/>
                    <a:pt x="3364" y="78572"/>
                  </a:cubicBezTo>
                  <a:cubicBezTo>
                    <a:pt x="2475" y="78445"/>
                    <a:pt x="1840" y="78318"/>
                    <a:pt x="1333" y="78064"/>
                  </a:cubicBezTo>
                  <a:cubicBezTo>
                    <a:pt x="825" y="77811"/>
                    <a:pt x="444" y="77620"/>
                    <a:pt x="254" y="77303"/>
                  </a:cubicBezTo>
                  <a:cubicBezTo>
                    <a:pt x="63" y="76985"/>
                    <a:pt x="0" y="76668"/>
                    <a:pt x="0" y="76224"/>
                  </a:cubicBezTo>
                  <a:lnTo>
                    <a:pt x="0" y="3681"/>
                  </a:lnTo>
                  <a:cubicBezTo>
                    <a:pt x="0" y="3237"/>
                    <a:pt x="63" y="2920"/>
                    <a:pt x="254" y="2602"/>
                  </a:cubicBezTo>
                  <a:cubicBezTo>
                    <a:pt x="444" y="2285"/>
                    <a:pt x="762" y="2031"/>
                    <a:pt x="1206" y="1777"/>
                  </a:cubicBezTo>
                  <a:cubicBezTo>
                    <a:pt x="1714" y="1523"/>
                    <a:pt x="2285" y="1396"/>
                    <a:pt x="3046" y="1269"/>
                  </a:cubicBezTo>
                  <a:cubicBezTo>
                    <a:pt x="3808" y="1206"/>
                    <a:pt x="4760" y="1142"/>
                    <a:pt x="6029" y="1142"/>
                  </a:cubicBezTo>
                  <a:cubicBezTo>
                    <a:pt x="7235" y="1142"/>
                    <a:pt x="8187" y="1206"/>
                    <a:pt x="8949" y="1269"/>
                  </a:cubicBezTo>
                  <a:cubicBezTo>
                    <a:pt x="9710" y="1333"/>
                    <a:pt x="10345" y="1523"/>
                    <a:pt x="10789" y="1777"/>
                  </a:cubicBezTo>
                  <a:cubicBezTo>
                    <a:pt x="11234" y="2031"/>
                    <a:pt x="11551" y="2285"/>
                    <a:pt x="11741" y="2602"/>
                  </a:cubicBezTo>
                  <a:cubicBezTo>
                    <a:pt x="11932" y="2920"/>
                    <a:pt x="11995" y="3237"/>
                    <a:pt x="11995" y="3681"/>
                  </a:cubicBezTo>
                  <a:lnTo>
                    <a:pt x="11995" y="14217"/>
                  </a:lnTo>
                  <a:cubicBezTo>
                    <a:pt x="13963" y="11297"/>
                    <a:pt x="15867" y="8949"/>
                    <a:pt x="17580" y="7108"/>
                  </a:cubicBezTo>
                  <a:cubicBezTo>
                    <a:pt x="19294" y="5268"/>
                    <a:pt x="21008" y="3871"/>
                    <a:pt x="22531" y="2793"/>
                  </a:cubicBezTo>
                  <a:cubicBezTo>
                    <a:pt x="24117" y="1777"/>
                    <a:pt x="25641" y="1015"/>
                    <a:pt x="27164" y="635"/>
                  </a:cubicBezTo>
                  <a:cubicBezTo>
                    <a:pt x="28687" y="254"/>
                    <a:pt x="30210" y="0"/>
                    <a:pt x="31797" y="0"/>
                  </a:cubicBezTo>
                  <a:cubicBezTo>
                    <a:pt x="32495" y="0"/>
                    <a:pt x="33257" y="64"/>
                    <a:pt x="34145" y="127"/>
                  </a:cubicBezTo>
                  <a:cubicBezTo>
                    <a:pt x="35034" y="190"/>
                    <a:pt x="35986" y="381"/>
                    <a:pt x="36938" y="571"/>
                  </a:cubicBezTo>
                  <a:cubicBezTo>
                    <a:pt x="37890" y="762"/>
                    <a:pt x="38778" y="1015"/>
                    <a:pt x="39540" y="1269"/>
                  </a:cubicBezTo>
                  <a:cubicBezTo>
                    <a:pt x="40301" y="1523"/>
                    <a:pt x="40873" y="1777"/>
                    <a:pt x="41190" y="2095"/>
                  </a:cubicBezTo>
                  <a:cubicBezTo>
                    <a:pt x="41507" y="2412"/>
                    <a:pt x="41698" y="2602"/>
                    <a:pt x="41825" y="2856"/>
                  </a:cubicBezTo>
                  <a:cubicBezTo>
                    <a:pt x="41952" y="3110"/>
                    <a:pt x="42015" y="3427"/>
                    <a:pt x="42079" y="3808"/>
                  </a:cubicBezTo>
                  <a:cubicBezTo>
                    <a:pt x="42142" y="4189"/>
                    <a:pt x="42205" y="4760"/>
                    <a:pt x="42269" y="5458"/>
                  </a:cubicBezTo>
                  <a:cubicBezTo>
                    <a:pt x="42332" y="6220"/>
                    <a:pt x="42396" y="7172"/>
                    <a:pt x="42396" y="8441"/>
                  </a:cubicBezTo>
                  <a:close/>
                </a:path>
              </a:pathLst>
            </a:custGeom>
            <a:solidFill>
              <a:srgbClr val="3A85C6"/>
            </a:solidFill>
            <a:ln w="6347" cap="flat">
              <a:noFill/>
              <a:prstDash val="solid"/>
              <a:miter/>
            </a:ln>
          </p:spPr>
          <p:txBody>
            <a:bodyPr rtlCol="0" anchor="ctr"/>
            <a:lstStyle/>
            <a:p>
              <a:endParaRPr lang="en-US"/>
            </a:p>
          </p:txBody>
        </p:sp>
        <p:sp>
          <p:nvSpPr>
            <p:cNvPr id="18" name="Freeform: Shape 129">
              <a:extLst>
                <a:ext uri="{FF2B5EF4-FFF2-40B4-BE49-F238E27FC236}">
                  <a16:creationId xmlns:a16="http://schemas.microsoft.com/office/drawing/2014/main" id="{E598CDFE-01B5-5C47-9879-54B84BE02D2A}"/>
                </a:ext>
              </a:extLst>
            </p:cNvPr>
            <p:cNvSpPr/>
            <p:nvPr/>
          </p:nvSpPr>
          <p:spPr>
            <a:xfrm>
              <a:off x="1157319" y="6420577"/>
              <a:ext cx="109543" cy="77620"/>
            </a:xfrm>
            <a:custGeom>
              <a:avLst/>
              <a:gdLst>
                <a:gd name="connsiteX0" fmla="*/ 109544 w 109543"/>
                <a:gd name="connsiteY0" fmla="*/ 2412 h 77620"/>
                <a:gd name="connsiteX1" fmla="*/ 109354 w 109543"/>
                <a:gd name="connsiteY1" fmla="*/ 3808 h 77620"/>
                <a:gd name="connsiteX2" fmla="*/ 108782 w 109543"/>
                <a:gd name="connsiteY2" fmla="*/ 5839 h 77620"/>
                <a:gd name="connsiteX3" fmla="*/ 87457 w 109543"/>
                <a:gd name="connsiteY3" fmla="*/ 74701 h 77620"/>
                <a:gd name="connsiteX4" fmla="*/ 86696 w 109543"/>
                <a:gd name="connsiteY4" fmla="*/ 76160 h 77620"/>
                <a:gd name="connsiteX5" fmla="*/ 85236 w 109543"/>
                <a:gd name="connsiteY5" fmla="*/ 77049 h 77620"/>
                <a:gd name="connsiteX6" fmla="*/ 82697 w 109543"/>
                <a:gd name="connsiteY6" fmla="*/ 77493 h 77620"/>
                <a:gd name="connsiteX7" fmla="*/ 78699 w 109543"/>
                <a:gd name="connsiteY7" fmla="*/ 77620 h 77620"/>
                <a:gd name="connsiteX8" fmla="*/ 74510 w 109543"/>
                <a:gd name="connsiteY8" fmla="*/ 77430 h 77620"/>
                <a:gd name="connsiteX9" fmla="*/ 71781 w 109543"/>
                <a:gd name="connsiteY9" fmla="*/ 76922 h 77620"/>
                <a:gd name="connsiteX10" fmla="*/ 70321 w 109543"/>
                <a:gd name="connsiteY10" fmla="*/ 76034 h 77620"/>
                <a:gd name="connsiteX11" fmla="*/ 69623 w 109543"/>
                <a:gd name="connsiteY11" fmla="*/ 74637 h 77620"/>
                <a:gd name="connsiteX12" fmla="*/ 54391 w 109543"/>
                <a:gd name="connsiteY12" fmla="*/ 22023 h 77620"/>
                <a:gd name="connsiteX13" fmla="*/ 54201 w 109543"/>
                <a:gd name="connsiteY13" fmla="*/ 21325 h 77620"/>
                <a:gd name="connsiteX14" fmla="*/ 54010 w 109543"/>
                <a:gd name="connsiteY14" fmla="*/ 22023 h 77620"/>
                <a:gd name="connsiteX15" fmla="*/ 39921 w 109543"/>
                <a:gd name="connsiteY15" fmla="*/ 74637 h 77620"/>
                <a:gd name="connsiteX16" fmla="*/ 39159 w 109543"/>
                <a:gd name="connsiteY16" fmla="*/ 76097 h 77620"/>
                <a:gd name="connsiteX17" fmla="*/ 37572 w 109543"/>
                <a:gd name="connsiteY17" fmla="*/ 76985 h 77620"/>
                <a:gd name="connsiteX18" fmla="*/ 34843 w 109543"/>
                <a:gd name="connsiteY18" fmla="*/ 77430 h 77620"/>
                <a:gd name="connsiteX19" fmla="*/ 30781 w 109543"/>
                <a:gd name="connsiteY19" fmla="*/ 77557 h 77620"/>
                <a:gd name="connsiteX20" fmla="*/ 26720 w 109543"/>
                <a:gd name="connsiteY20" fmla="*/ 77366 h 77620"/>
                <a:gd name="connsiteX21" fmla="*/ 24117 w 109543"/>
                <a:gd name="connsiteY21" fmla="*/ 76858 h 77620"/>
                <a:gd name="connsiteX22" fmla="*/ 22658 w 109543"/>
                <a:gd name="connsiteY22" fmla="*/ 75970 h 77620"/>
                <a:gd name="connsiteX23" fmla="*/ 21960 w 109543"/>
                <a:gd name="connsiteY23" fmla="*/ 74574 h 77620"/>
                <a:gd name="connsiteX24" fmla="*/ 762 w 109543"/>
                <a:gd name="connsiteY24" fmla="*/ 5712 h 77620"/>
                <a:gd name="connsiteX25" fmla="*/ 190 w 109543"/>
                <a:gd name="connsiteY25" fmla="*/ 3681 h 77620"/>
                <a:gd name="connsiteX26" fmla="*/ 0 w 109543"/>
                <a:gd name="connsiteY26" fmla="*/ 2285 h 77620"/>
                <a:gd name="connsiteX27" fmla="*/ 317 w 109543"/>
                <a:gd name="connsiteY27" fmla="*/ 1142 h 77620"/>
                <a:gd name="connsiteX28" fmla="*/ 1396 w 109543"/>
                <a:gd name="connsiteY28" fmla="*/ 444 h 77620"/>
                <a:gd name="connsiteX29" fmla="*/ 3427 w 109543"/>
                <a:gd name="connsiteY29" fmla="*/ 64 h 77620"/>
                <a:gd name="connsiteX30" fmla="*/ 6601 w 109543"/>
                <a:gd name="connsiteY30" fmla="*/ 0 h 77620"/>
                <a:gd name="connsiteX31" fmla="*/ 10218 w 109543"/>
                <a:gd name="connsiteY31" fmla="*/ 127 h 77620"/>
                <a:gd name="connsiteX32" fmla="*/ 12313 w 109543"/>
                <a:gd name="connsiteY32" fmla="*/ 508 h 77620"/>
                <a:gd name="connsiteX33" fmla="*/ 13392 w 109543"/>
                <a:gd name="connsiteY33" fmla="*/ 1333 h 77620"/>
                <a:gd name="connsiteX34" fmla="*/ 13963 w 109543"/>
                <a:gd name="connsiteY34" fmla="*/ 2602 h 77620"/>
                <a:gd name="connsiteX35" fmla="*/ 31416 w 109543"/>
                <a:gd name="connsiteY35" fmla="*/ 62388 h 77620"/>
                <a:gd name="connsiteX36" fmla="*/ 31607 w 109543"/>
                <a:gd name="connsiteY36" fmla="*/ 63086 h 77620"/>
                <a:gd name="connsiteX37" fmla="*/ 31797 w 109543"/>
                <a:gd name="connsiteY37" fmla="*/ 62388 h 77620"/>
                <a:gd name="connsiteX38" fmla="*/ 47854 w 109543"/>
                <a:gd name="connsiteY38" fmla="*/ 2602 h 77620"/>
                <a:gd name="connsiteX39" fmla="*/ 48362 w 109543"/>
                <a:gd name="connsiteY39" fmla="*/ 1333 h 77620"/>
                <a:gd name="connsiteX40" fmla="*/ 49441 w 109543"/>
                <a:gd name="connsiteY40" fmla="*/ 508 h 77620"/>
                <a:gd name="connsiteX41" fmla="*/ 51408 w 109543"/>
                <a:gd name="connsiteY41" fmla="*/ 127 h 77620"/>
                <a:gd name="connsiteX42" fmla="*/ 54645 w 109543"/>
                <a:gd name="connsiteY42" fmla="*/ 0 h 77620"/>
                <a:gd name="connsiteX43" fmla="*/ 57818 w 109543"/>
                <a:gd name="connsiteY43" fmla="*/ 127 h 77620"/>
                <a:gd name="connsiteX44" fmla="*/ 59786 w 109543"/>
                <a:gd name="connsiteY44" fmla="*/ 508 h 77620"/>
                <a:gd name="connsiteX45" fmla="*/ 60865 w 109543"/>
                <a:gd name="connsiteY45" fmla="*/ 1269 h 77620"/>
                <a:gd name="connsiteX46" fmla="*/ 61373 w 109543"/>
                <a:gd name="connsiteY46" fmla="*/ 2412 h 77620"/>
                <a:gd name="connsiteX47" fmla="*/ 78699 w 109543"/>
                <a:gd name="connsiteY47" fmla="*/ 62388 h 77620"/>
                <a:gd name="connsiteX48" fmla="*/ 78889 w 109543"/>
                <a:gd name="connsiteY48" fmla="*/ 63086 h 77620"/>
                <a:gd name="connsiteX49" fmla="*/ 78953 w 109543"/>
                <a:gd name="connsiteY49" fmla="*/ 62388 h 77620"/>
                <a:gd name="connsiteX50" fmla="*/ 96216 w 109543"/>
                <a:gd name="connsiteY50" fmla="*/ 2602 h 77620"/>
                <a:gd name="connsiteX51" fmla="*/ 96724 w 109543"/>
                <a:gd name="connsiteY51" fmla="*/ 1333 h 77620"/>
                <a:gd name="connsiteX52" fmla="*/ 97866 w 109543"/>
                <a:gd name="connsiteY52" fmla="*/ 508 h 77620"/>
                <a:gd name="connsiteX53" fmla="*/ 99960 w 109543"/>
                <a:gd name="connsiteY53" fmla="*/ 127 h 77620"/>
                <a:gd name="connsiteX54" fmla="*/ 103388 w 109543"/>
                <a:gd name="connsiteY54" fmla="*/ 0 h 77620"/>
                <a:gd name="connsiteX55" fmla="*/ 106498 w 109543"/>
                <a:gd name="connsiteY55" fmla="*/ 64 h 77620"/>
                <a:gd name="connsiteX56" fmla="*/ 108338 w 109543"/>
                <a:gd name="connsiteY56" fmla="*/ 444 h 77620"/>
                <a:gd name="connsiteX57" fmla="*/ 109290 w 109543"/>
                <a:gd name="connsiteY57" fmla="*/ 1142 h 77620"/>
                <a:gd name="connsiteX58" fmla="*/ 109544 w 109543"/>
                <a:gd name="connsiteY58" fmla="*/ 2412 h 7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543" h="77620">
                  <a:moveTo>
                    <a:pt x="109544" y="2412"/>
                  </a:moveTo>
                  <a:cubicBezTo>
                    <a:pt x="109544" y="2793"/>
                    <a:pt x="109480" y="3237"/>
                    <a:pt x="109354" y="3808"/>
                  </a:cubicBezTo>
                  <a:cubicBezTo>
                    <a:pt x="109227" y="4379"/>
                    <a:pt x="109036" y="5014"/>
                    <a:pt x="108782" y="5839"/>
                  </a:cubicBezTo>
                  <a:lnTo>
                    <a:pt x="87457" y="74701"/>
                  </a:lnTo>
                  <a:cubicBezTo>
                    <a:pt x="87267" y="75272"/>
                    <a:pt x="87013" y="75780"/>
                    <a:pt x="86696" y="76160"/>
                  </a:cubicBezTo>
                  <a:cubicBezTo>
                    <a:pt x="86379" y="76541"/>
                    <a:pt x="85871" y="76858"/>
                    <a:pt x="85236" y="77049"/>
                  </a:cubicBezTo>
                  <a:cubicBezTo>
                    <a:pt x="84601" y="77240"/>
                    <a:pt x="83776" y="77430"/>
                    <a:pt x="82697" y="77493"/>
                  </a:cubicBezTo>
                  <a:cubicBezTo>
                    <a:pt x="81618" y="77557"/>
                    <a:pt x="80286" y="77620"/>
                    <a:pt x="78699" y="77620"/>
                  </a:cubicBezTo>
                  <a:cubicBezTo>
                    <a:pt x="77049" y="77620"/>
                    <a:pt x="75653" y="77557"/>
                    <a:pt x="74510" y="77430"/>
                  </a:cubicBezTo>
                  <a:cubicBezTo>
                    <a:pt x="73368" y="77303"/>
                    <a:pt x="72479" y="77176"/>
                    <a:pt x="71781" y="76922"/>
                  </a:cubicBezTo>
                  <a:cubicBezTo>
                    <a:pt x="71083" y="76668"/>
                    <a:pt x="70639" y="76414"/>
                    <a:pt x="70321" y="76034"/>
                  </a:cubicBezTo>
                  <a:cubicBezTo>
                    <a:pt x="70004" y="75653"/>
                    <a:pt x="69750" y="75209"/>
                    <a:pt x="69623" y="74637"/>
                  </a:cubicBezTo>
                  <a:lnTo>
                    <a:pt x="54391" y="22023"/>
                  </a:lnTo>
                  <a:lnTo>
                    <a:pt x="54201" y="21325"/>
                  </a:lnTo>
                  <a:lnTo>
                    <a:pt x="54010" y="22023"/>
                  </a:lnTo>
                  <a:lnTo>
                    <a:pt x="39921" y="74637"/>
                  </a:lnTo>
                  <a:cubicBezTo>
                    <a:pt x="39730" y="75209"/>
                    <a:pt x="39476" y="75716"/>
                    <a:pt x="39159" y="76097"/>
                  </a:cubicBezTo>
                  <a:cubicBezTo>
                    <a:pt x="38842" y="76478"/>
                    <a:pt x="38271" y="76795"/>
                    <a:pt x="37572" y="76985"/>
                  </a:cubicBezTo>
                  <a:cubicBezTo>
                    <a:pt x="36874" y="77176"/>
                    <a:pt x="35986" y="77366"/>
                    <a:pt x="34843" y="77430"/>
                  </a:cubicBezTo>
                  <a:cubicBezTo>
                    <a:pt x="33764" y="77493"/>
                    <a:pt x="32368" y="77557"/>
                    <a:pt x="30781" y="77557"/>
                  </a:cubicBezTo>
                  <a:cubicBezTo>
                    <a:pt x="29131" y="77557"/>
                    <a:pt x="27735" y="77493"/>
                    <a:pt x="26720" y="77366"/>
                  </a:cubicBezTo>
                  <a:cubicBezTo>
                    <a:pt x="25704" y="77240"/>
                    <a:pt x="24816" y="77112"/>
                    <a:pt x="24117" y="76858"/>
                  </a:cubicBezTo>
                  <a:cubicBezTo>
                    <a:pt x="23419" y="76605"/>
                    <a:pt x="22975" y="76351"/>
                    <a:pt x="22658" y="75970"/>
                  </a:cubicBezTo>
                  <a:cubicBezTo>
                    <a:pt x="22340" y="75589"/>
                    <a:pt x="22086" y="75145"/>
                    <a:pt x="21960" y="74574"/>
                  </a:cubicBezTo>
                  <a:lnTo>
                    <a:pt x="762" y="5712"/>
                  </a:lnTo>
                  <a:cubicBezTo>
                    <a:pt x="508" y="4887"/>
                    <a:pt x="317" y="4253"/>
                    <a:pt x="190" y="3681"/>
                  </a:cubicBezTo>
                  <a:cubicBezTo>
                    <a:pt x="63" y="3110"/>
                    <a:pt x="0" y="2666"/>
                    <a:pt x="0" y="2285"/>
                  </a:cubicBezTo>
                  <a:cubicBezTo>
                    <a:pt x="0" y="1777"/>
                    <a:pt x="127" y="1396"/>
                    <a:pt x="317" y="1142"/>
                  </a:cubicBezTo>
                  <a:cubicBezTo>
                    <a:pt x="508" y="825"/>
                    <a:pt x="889" y="635"/>
                    <a:pt x="1396" y="444"/>
                  </a:cubicBezTo>
                  <a:cubicBezTo>
                    <a:pt x="1904" y="254"/>
                    <a:pt x="2602" y="127"/>
                    <a:pt x="3427" y="64"/>
                  </a:cubicBezTo>
                  <a:cubicBezTo>
                    <a:pt x="4252" y="0"/>
                    <a:pt x="5331" y="0"/>
                    <a:pt x="6601" y="0"/>
                  </a:cubicBezTo>
                  <a:cubicBezTo>
                    <a:pt x="8124" y="0"/>
                    <a:pt x="9330" y="64"/>
                    <a:pt x="10218" y="127"/>
                  </a:cubicBezTo>
                  <a:cubicBezTo>
                    <a:pt x="11107" y="191"/>
                    <a:pt x="11805" y="317"/>
                    <a:pt x="12313" y="508"/>
                  </a:cubicBezTo>
                  <a:cubicBezTo>
                    <a:pt x="12820" y="698"/>
                    <a:pt x="13138" y="952"/>
                    <a:pt x="13392" y="1333"/>
                  </a:cubicBezTo>
                  <a:cubicBezTo>
                    <a:pt x="13582" y="1714"/>
                    <a:pt x="13772" y="2095"/>
                    <a:pt x="13963" y="2602"/>
                  </a:cubicBezTo>
                  <a:lnTo>
                    <a:pt x="31416" y="62388"/>
                  </a:lnTo>
                  <a:lnTo>
                    <a:pt x="31607" y="63086"/>
                  </a:lnTo>
                  <a:lnTo>
                    <a:pt x="31797" y="62388"/>
                  </a:lnTo>
                  <a:lnTo>
                    <a:pt x="47854" y="2602"/>
                  </a:lnTo>
                  <a:cubicBezTo>
                    <a:pt x="47981" y="2095"/>
                    <a:pt x="48108" y="1714"/>
                    <a:pt x="48362" y="1333"/>
                  </a:cubicBezTo>
                  <a:cubicBezTo>
                    <a:pt x="48616" y="1016"/>
                    <a:pt x="48996" y="698"/>
                    <a:pt x="49441" y="508"/>
                  </a:cubicBezTo>
                  <a:cubicBezTo>
                    <a:pt x="49948" y="317"/>
                    <a:pt x="50583" y="191"/>
                    <a:pt x="51408" y="127"/>
                  </a:cubicBezTo>
                  <a:cubicBezTo>
                    <a:pt x="52233" y="64"/>
                    <a:pt x="53312" y="0"/>
                    <a:pt x="54645" y="0"/>
                  </a:cubicBezTo>
                  <a:cubicBezTo>
                    <a:pt x="55914" y="0"/>
                    <a:pt x="56993" y="64"/>
                    <a:pt x="57818" y="127"/>
                  </a:cubicBezTo>
                  <a:cubicBezTo>
                    <a:pt x="58643" y="191"/>
                    <a:pt x="59278" y="317"/>
                    <a:pt x="59786" y="508"/>
                  </a:cubicBezTo>
                  <a:cubicBezTo>
                    <a:pt x="60294" y="698"/>
                    <a:pt x="60611" y="952"/>
                    <a:pt x="60865" y="1269"/>
                  </a:cubicBezTo>
                  <a:cubicBezTo>
                    <a:pt x="61119" y="1587"/>
                    <a:pt x="61246" y="1967"/>
                    <a:pt x="61373" y="2412"/>
                  </a:cubicBezTo>
                  <a:lnTo>
                    <a:pt x="78699" y="62388"/>
                  </a:lnTo>
                  <a:lnTo>
                    <a:pt x="78889" y="63086"/>
                  </a:lnTo>
                  <a:lnTo>
                    <a:pt x="78953" y="62388"/>
                  </a:lnTo>
                  <a:lnTo>
                    <a:pt x="96216" y="2602"/>
                  </a:lnTo>
                  <a:cubicBezTo>
                    <a:pt x="96343" y="2095"/>
                    <a:pt x="96470" y="1714"/>
                    <a:pt x="96724" y="1333"/>
                  </a:cubicBezTo>
                  <a:cubicBezTo>
                    <a:pt x="96977" y="1016"/>
                    <a:pt x="97358" y="698"/>
                    <a:pt x="97866" y="508"/>
                  </a:cubicBezTo>
                  <a:cubicBezTo>
                    <a:pt x="98374" y="317"/>
                    <a:pt x="99072" y="191"/>
                    <a:pt x="99960" y="127"/>
                  </a:cubicBezTo>
                  <a:cubicBezTo>
                    <a:pt x="100849" y="64"/>
                    <a:pt x="101991" y="0"/>
                    <a:pt x="103388" y="0"/>
                  </a:cubicBezTo>
                  <a:cubicBezTo>
                    <a:pt x="104657" y="0"/>
                    <a:pt x="105736" y="0"/>
                    <a:pt x="106498" y="64"/>
                  </a:cubicBezTo>
                  <a:cubicBezTo>
                    <a:pt x="107259" y="127"/>
                    <a:pt x="107894" y="254"/>
                    <a:pt x="108338" y="444"/>
                  </a:cubicBezTo>
                  <a:cubicBezTo>
                    <a:pt x="108782" y="635"/>
                    <a:pt x="109100" y="889"/>
                    <a:pt x="109290" y="1142"/>
                  </a:cubicBezTo>
                  <a:cubicBezTo>
                    <a:pt x="109480" y="1396"/>
                    <a:pt x="109544" y="1967"/>
                    <a:pt x="109544" y="2412"/>
                  </a:cubicBezTo>
                  <a:close/>
                </a:path>
              </a:pathLst>
            </a:custGeom>
            <a:solidFill>
              <a:srgbClr val="3A85C6"/>
            </a:solidFill>
            <a:ln w="6347" cap="flat">
              <a:noFill/>
              <a:prstDash val="solid"/>
              <a:miter/>
            </a:ln>
          </p:spPr>
          <p:txBody>
            <a:bodyPr rtlCol="0" anchor="ctr"/>
            <a:lstStyle/>
            <a:p>
              <a:endParaRPr lang="en-US"/>
            </a:p>
          </p:txBody>
        </p:sp>
        <p:sp>
          <p:nvSpPr>
            <p:cNvPr id="19" name="Freeform: Shape 130">
              <a:extLst>
                <a:ext uri="{FF2B5EF4-FFF2-40B4-BE49-F238E27FC236}">
                  <a16:creationId xmlns:a16="http://schemas.microsoft.com/office/drawing/2014/main" id="{E0889DA5-5A96-D24C-A47C-C12E2C0005FD}"/>
                </a:ext>
              </a:extLst>
            </p:cNvPr>
            <p:cNvSpPr/>
            <p:nvPr/>
          </p:nvSpPr>
          <p:spPr>
            <a:xfrm>
              <a:off x="1276637" y="6419498"/>
              <a:ext cx="59595" cy="79714"/>
            </a:xfrm>
            <a:custGeom>
              <a:avLst/>
              <a:gdLst>
                <a:gd name="connsiteX0" fmla="*/ 59595 w 59595"/>
                <a:gd name="connsiteY0" fmla="*/ 76287 h 79714"/>
                <a:gd name="connsiteX1" fmla="*/ 58961 w 59595"/>
                <a:gd name="connsiteY1" fmla="*/ 77747 h 79714"/>
                <a:gd name="connsiteX2" fmla="*/ 57184 w 59595"/>
                <a:gd name="connsiteY2" fmla="*/ 78445 h 79714"/>
                <a:gd name="connsiteX3" fmla="*/ 53883 w 59595"/>
                <a:gd name="connsiteY3" fmla="*/ 78699 h 79714"/>
                <a:gd name="connsiteX4" fmla="*/ 50520 w 59595"/>
                <a:gd name="connsiteY4" fmla="*/ 78445 h 79714"/>
                <a:gd name="connsiteX5" fmla="*/ 48679 w 59595"/>
                <a:gd name="connsiteY5" fmla="*/ 77747 h 79714"/>
                <a:gd name="connsiteX6" fmla="*/ 48108 w 59595"/>
                <a:gd name="connsiteY6" fmla="*/ 76287 h 79714"/>
                <a:gd name="connsiteX7" fmla="*/ 48108 w 59595"/>
                <a:gd name="connsiteY7" fmla="*/ 69052 h 79714"/>
                <a:gd name="connsiteX8" fmla="*/ 37509 w 59595"/>
                <a:gd name="connsiteY8" fmla="*/ 76922 h 79714"/>
                <a:gd name="connsiteX9" fmla="*/ 25133 w 59595"/>
                <a:gd name="connsiteY9" fmla="*/ 79714 h 79714"/>
                <a:gd name="connsiteX10" fmla="*/ 14788 w 59595"/>
                <a:gd name="connsiteY10" fmla="*/ 78191 h 79714"/>
                <a:gd name="connsiteX11" fmla="*/ 6918 w 59595"/>
                <a:gd name="connsiteY11" fmla="*/ 73876 h 79714"/>
                <a:gd name="connsiteX12" fmla="*/ 1841 w 59595"/>
                <a:gd name="connsiteY12" fmla="*/ 66958 h 79714"/>
                <a:gd name="connsiteX13" fmla="*/ 0 w 59595"/>
                <a:gd name="connsiteY13" fmla="*/ 57628 h 79714"/>
                <a:gd name="connsiteX14" fmla="*/ 2475 w 59595"/>
                <a:gd name="connsiteY14" fmla="*/ 46966 h 79714"/>
                <a:gd name="connsiteX15" fmla="*/ 9647 w 59595"/>
                <a:gd name="connsiteY15" fmla="*/ 39476 h 79714"/>
                <a:gd name="connsiteX16" fmla="*/ 21071 w 59595"/>
                <a:gd name="connsiteY16" fmla="*/ 34970 h 79714"/>
                <a:gd name="connsiteX17" fmla="*/ 36303 w 59595"/>
                <a:gd name="connsiteY17" fmla="*/ 33510 h 79714"/>
                <a:gd name="connsiteX18" fmla="*/ 46267 w 59595"/>
                <a:gd name="connsiteY18" fmla="*/ 33510 h 79714"/>
                <a:gd name="connsiteX19" fmla="*/ 46267 w 59595"/>
                <a:gd name="connsiteY19" fmla="*/ 27862 h 79714"/>
                <a:gd name="connsiteX20" fmla="*/ 45379 w 59595"/>
                <a:gd name="connsiteY20" fmla="*/ 20436 h 79714"/>
                <a:gd name="connsiteX21" fmla="*/ 42523 w 59595"/>
                <a:gd name="connsiteY21" fmla="*/ 15105 h 79714"/>
                <a:gd name="connsiteX22" fmla="*/ 37382 w 59595"/>
                <a:gd name="connsiteY22" fmla="*/ 11868 h 79714"/>
                <a:gd name="connsiteX23" fmla="*/ 29639 w 59595"/>
                <a:gd name="connsiteY23" fmla="*/ 10789 h 79714"/>
                <a:gd name="connsiteX24" fmla="*/ 20817 w 59595"/>
                <a:gd name="connsiteY24" fmla="*/ 11932 h 79714"/>
                <a:gd name="connsiteX25" fmla="*/ 13963 w 59595"/>
                <a:gd name="connsiteY25" fmla="*/ 14534 h 79714"/>
                <a:gd name="connsiteX26" fmla="*/ 9076 w 59595"/>
                <a:gd name="connsiteY26" fmla="*/ 17136 h 79714"/>
                <a:gd name="connsiteX27" fmla="*/ 6156 w 59595"/>
                <a:gd name="connsiteY27" fmla="*/ 18279 h 79714"/>
                <a:gd name="connsiteX28" fmla="*/ 5014 w 59595"/>
                <a:gd name="connsiteY28" fmla="*/ 17961 h 79714"/>
                <a:gd name="connsiteX29" fmla="*/ 4189 w 59595"/>
                <a:gd name="connsiteY29" fmla="*/ 17009 h 79714"/>
                <a:gd name="connsiteX30" fmla="*/ 3681 w 59595"/>
                <a:gd name="connsiteY30" fmla="*/ 15359 h 79714"/>
                <a:gd name="connsiteX31" fmla="*/ 3491 w 59595"/>
                <a:gd name="connsiteY31" fmla="*/ 13138 h 79714"/>
                <a:gd name="connsiteX32" fmla="*/ 3745 w 59595"/>
                <a:gd name="connsiteY32" fmla="*/ 9964 h 79714"/>
                <a:gd name="connsiteX33" fmla="*/ 5141 w 59595"/>
                <a:gd name="connsiteY33" fmla="*/ 7743 h 79714"/>
                <a:gd name="connsiteX34" fmla="*/ 8885 w 59595"/>
                <a:gd name="connsiteY34" fmla="*/ 5268 h 79714"/>
                <a:gd name="connsiteX35" fmla="*/ 14978 w 59595"/>
                <a:gd name="connsiteY35" fmla="*/ 2666 h 79714"/>
                <a:gd name="connsiteX36" fmla="*/ 22531 w 59595"/>
                <a:gd name="connsiteY36" fmla="*/ 762 h 79714"/>
                <a:gd name="connsiteX37" fmla="*/ 30845 w 59595"/>
                <a:gd name="connsiteY37" fmla="*/ 0 h 79714"/>
                <a:gd name="connsiteX38" fmla="*/ 44110 w 59595"/>
                <a:gd name="connsiteY38" fmla="*/ 1777 h 79714"/>
                <a:gd name="connsiteX39" fmla="*/ 52995 w 59595"/>
                <a:gd name="connsiteY39" fmla="*/ 6981 h 79714"/>
                <a:gd name="connsiteX40" fmla="*/ 57882 w 59595"/>
                <a:gd name="connsiteY40" fmla="*/ 15486 h 79714"/>
                <a:gd name="connsiteX41" fmla="*/ 59405 w 59595"/>
                <a:gd name="connsiteY41" fmla="*/ 27354 h 79714"/>
                <a:gd name="connsiteX42" fmla="*/ 59405 w 59595"/>
                <a:gd name="connsiteY42" fmla="*/ 76287 h 79714"/>
                <a:gd name="connsiteX43" fmla="*/ 46331 w 59595"/>
                <a:gd name="connsiteY43" fmla="*/ 43157 h 79714"/>
                <a:gd name="connsiteX44" fmla="*/ 34970 w 59595"/>
                <a:gd name="connsiteY44" fmla="*/ 43157 h 79714"/>
                <a:gd name="connsiteX45" fmla="*/ 25450 w 59595"/>
                <a:gd name="connsiteY45" fmla="*/ 44110 h 79714"/>
                <a:gd name="connsiteX46" fmla="*/ 18786 w 59595"/>
                <a:gd name="connsiteY46" fmla="*/ 46839 h 79714"/>
                <a:gd name="connsiteX47" fmla="*/ 14851 w 59595"/>
                <a:gd name="connsiteY47" fmla="*/ 51218 h 79714"/>
                <a:gd name="connsiteX48" fmla="*/ 13582 w 59595"/>
                <a:gd name="connsiteY48" fmla="*/ 57057 h 79714"/>
                <a:gd name="connsiteX49" fmla="*/ 17136 w 59595"/>
                <a:gd name="connsiteY49" fmla="*/ 66069 h 79714"/>
                <a:gd name="connsiteX50" fmla="*/ 27164 w 59595"/>
                <a:gd name="connsiteY50" fmla="*/ 69433 h 79714"/>
                <a:gd name="connsiteX51" fmla="*/ 36874 w 59595"/>
                <a:gd name="connsiteY51" fmla="*/ 66767 h 79714"/>
                <a:gd name="connsiteX52" fmla="*/ 46267 w 59595"/>
                <a:gd name="connsiteY52" fmla="*/ 58643 h 79714"/>
                <a:gd name="connsiteX53" fmla="*/ 46267 w 59595"/>
                <a:gd name="connsiteY53" fmla="*/ 43157 h 7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595" h="79714">
                  <a:moveTo>
                    <a:pt x="59595" y="76287"/>
                  </a:moveTo>
                  <a:cubicBezTo>
                    <a:pt x="59595" y="76922"/>
                    <a:pt x="59405" y="77430"/>
                    <a:pt x="58961" y="77747"/>
                  </a:cubicBezTo>
                  <a:cubicBezTo>
                    <a:pt x="58517" y="78064"/>
                    <a:pt x="57945" y="78318"/>
                    <a:pt x="57184" y="78445"/>
                  </a:cubicBezTo>
                  <a:cubicBezTo>
                    <a:pt x="56422" y="78572"/>
                    <a:pt x="55343" y="78699"/>
                    <a:pt x="53883" y="78699"/>
                  </a:cubicBezTo>
                  <a:cubicBezTo>
                    <a:pt x="52487" y="78699"/>
                    <a:pt x="51345" y="78636"/>
                    <a:pt x="50520" y="78445"/>
                  </a:cubicBezTo>
                  <a:cubicBezTo>
                    <a:pt x="49695" y="78255"/>
                    <a:pt x="49060" y="78064"/>
                    <a:pt x="48679" y="77747"/>
                  </a:cubicBezTo>
                  <a:cubicBezTo>
                    <a:pt x="48298" y="77430"/>
                    <a:pt x="48108" y="76922"/>
                    <a:pt x="48108" y="76287"/>
                  </a:cubicBezTo>
                  <a:lnTo>
                    <a:pt x="48108" y="69052"/>
                  </a:lnTo>
                  <a:cubicBezTo>
                    <a:pt x="44935" y="72416"/>
                    <a:pt x="41380" y="75082"/>
                    <a:pt x="37509" y="76922"/>
                  </a:cubicBezTo>
                  <a:cubicBezTo>
                    <a:pt x="33638" y="78762"/>
                    <a:pt x="29512" y="79714"/>
                    <a:pt x="25133" y="79714"/>
                  </a:cubicBezTo>
                  <a:cubicBezTo>
                    <a:pt x="21325" y="79714"/>
                    <a:pt x="17898" y="79207"/>
                    <a:pt x="14788" y="78191"/>
                  </a:cubicBezTo>
                  <a:cubicBezTo>
                    <a:pt x="11678" y="77176"/>
                    <a:pt x="9076" y="75780"/>
                    <a:pt x="6918" y="73876"/>
                  </a:cubicBezTo>
                  <a:cubicBezTo>
                    <a:pt x="4760" y="71972"/>
                    <a:pt x="3046" y="69687"/>
                    <a:pt x="1841" y="66958"/>
                  </a:cubicBezTo>
                  <a:cubicBezTo>
                    <a:pt x="635" y="64229"/>
                    <a:pt x="0" y="61119"/>
                    <a:pt x="0" y="57628"/>
                  </a:cubicBezTo>
                  <a:cubicBezTo>
                    <a:pt x="0" y="53566"/>
                    <a:pt x="825" y="50012"/>
                    <a:pt x="2475" y="46966"/>
                  </a:cubicBezTo>
                  <a:cubicBezTo>
                    <a:pt x="4125" y="43919"/>
                    <a:pt x="6537" y="41444"/>
                    <a:pt x="9647" y="39476"/>
                  </a:cubicBezTo>
                  <a:cubicBezTo>
                    <a:pt x="12757" y="37509"/>
                    <a:pt x="16565" y="35986"/>
                    <a:pt x="21071" y="34970"/>
                  </a:cubicBezTo>
                  <a:cubicBezTo>
                    <a:pt x="25577" y="33955"/>
                    <a:pt x="30655" y="33510"/>
                    <a:pt x="36303" y="33510"/>
                  </a:cubicBezTo>
                  <a:lnTo>
                    <a:pt x="46267" y="33510"/>
                  </a:lnTo>
                  <a:lnTo>
                    <a:pt x="46267" y="27862"/>
                  </a:lnTo>
                  <a:cubicBezTo>
                    <a:pt x="46267" y="25070"/>
                    <a:pt x="45950" y="22594"/>
                    <a:pt x="45379" y="20436"/>
                  </a:cubicBezTo>
                  <a:cubicBezTo>
                    <a:pt x="44808" y="18279"/>
                    <a:pt x="43856" y="16501"/>
                    <a:pt x="42523" y="15105"/>
                  </a:cubicBezTo>
                  <a:cubicBezTo>
                    <a:pt x="41190" y="13709"/>
                    <a:pt x="39476" y="12630"/>
                    <a:pt x="37382" y="11868"/>
                  </a:cubicBezTo>
                  <a:cubicBezTo>
                    <a:pt x="35288" y="11107"/>
                    <a:pt x="32686" y="10789"/>
                    <a:pt x="29639" y="10789"/>
                  </a:cubicBezTo>
                  <a:cubicBezTo>
                    <a:pt x="26339" y="10789"/>
                    <a:pt x="23419" y="11170"/>
                    <a:pt x="20817" y="11932"/>
                  </a:cubicBezTo>
                  <a:cubicBezTo>
                    <a:pt x="18215" y="12693"/>
                    <a:pt x="15930" y="13582"/>
                    <a:pt x="13963" y="14534"/>
                  </a:cubicBezTo>
                  <a:cubicBezTo>
                    <a:pt x="11995" y="15486"/>
                    <a:pt x="10345" y="16311"/>
                    <a:pt x="9076" y="17136"/>
                  </a:cubicBezTo>
                  <a:cubicBezTo>
                    <a:pt x="7743" y="17898"/>
                    <a:pt x="6791" y="18279"/>
                    <a:pt x="6156" y="18279"/>
                  </a:cubicBezTo>
                  <a:cubicBezTo>
                    <a:pt x="5712" y="18279"/>
                    <a:pt x="5331" y="18151"/>
                    <a:pt x="5014" y="17961"/>
                  </a:cubicBezTo>
                  <a:cubicBezTo>
                    <a:pt x="4697" y="17771"/>
                    <a:pt x="4379" y="17453"/>
                    <a:pt x="4189" y="17009"/>
                  </a:cubicBezTo>
                  <a:cubicBezTo>
                    <a:pt x="3998" y="16565"/>
                    <a:pt x="3745" y="16057"/>
                    <a:pt x="3681" y="15359"/>
                  </a:cubicBezTo>
                  <a:cubicBezTo>
                    <a:pt x="3554" y="14661"/>
                    <a:pt x="3491" y="13963"/>
                    <a:pt x="3491" y="13138"/>
                  </a:cubicBezTo>
                  <a:cubicBezTo>
                    <a:pt x="3491" y="11805"/>
                    <a:pt x="3554" y="10726"/>
                    <a:pt x="3745" y="9964"/>
                  </a:cubicBezTo>
                  <a:cubicBezTo>
                    <a:pt x="3935" y="9203"/>
                    <a:pt x="4379" y="8441"/>
                    <a:pt x="5141" y="7743"/>
                  </a:cubicBezTo>
                  <a:cubicBezTo>
                    <a:pt x="5902" y="7045"/>
                    <a:pt x="7108" y="6220"/>
                    <a:pt x="8885" y="5268"/>
                  </a:cubicBezTo>
                  <a:cubicBezTo>
                    <a:pt x="10662" y="4316"/>
                    <a:pt x="12693" y="3491"/>
                    <a:pt x="14978" y="2666"/>
                  </a:cubicBezTo>
                  <a:cubicBezTo>
                    <a:pt x="17263" y="1904"/>
                    <a:pt x="19802" y="1269"/>
                    <a:pt x="22531" y="762"/>
                  </a:cubicBezTo>
                  <a:cubicBezTo>
                    <a:pt x="25260" y="254"/>
                    <a:pt x="28052" y="0"/>
                    <a:pt x="30845" y="0"/>
                  </a:cubicBezTo>
                  <a:cubicBezTo>
                    <a:pt x="36049" y="0"/>
                    <a:pt x="40492" y="571"/>
                    <a:pt x="44110" y="1777"/>
                  </a:cubicBezTo>
                  <a:cubicBezTo>
                    <a:pt x="47727" y="2983"/>
                    <a:pt x="50710" y="4696"/>
                    <a:pt x="52995" y="6981"/>
                  </a:cubicBezTo>
                  <a:cubicBezTo>
                    <a:pt x="55280" y="9266"/>
                    <a:pt x="56866" y="12122"/>
                    <a:pt x="57882" y="15486"/>
                  </a:cubicBezTo>
                  <a:cubicBezTo>
                    <a:pt x="58897" y="18849"/>
                    <a:pt x="59405" y="22848"/>
                    <a:pt x="59405" y="27354"/>
                  </a:cubicBezTo>
                  <a:lnTo>
                    <a:pt x="59405" y="76287"/>
                  </a:lnTo>
                  <a:close/>
                  <a:moveTo>
                    <a:pt x="46331" y="43157"/>
                  </a:moveTo>
                  <a:lnTo>
                    <a:pt x="34970" y="43157"/>
                  </a:lnTo>
                  <a:cubicBezTo>
                    <a:pt x="31289" y="43157"/>
                    <a:pt x="28179" y="43475"/>
                    <a:pt x="25450" y="44110"/>
                  </a:cubicBezTo>
                  <a:cubicBezTo>
                    <a:pt x="22785" y="44744"/>
                    <a:pt x="20563" y="45633"/>
                    <a:pt x="18786" y="46839"/>
                  </a:cubicBezTo>
                  <a:cubicBezTo>
                    <a:pt x="17009" y="48045"/>
                    <a:pt x="15740" y="49504"/>
                    <a:pt x="14851" y="51218"/>
                  </a:cubicBezTo>
                  <a:cubicBezTo>
                    <a:pt x="14026" y="52932"/>
                    <a:pt x="13582" y="54836"/>
                    <a:pt x="13582" y="57057"/>
                  </a:cubicBezTo>
                  <a:cubicBezTo>
                    <a:pt x="13582" y="60801"/>
                    <a:pt x="14788" y="63784"/>
                    <a:pt x="17136" y="66069"/>
                  </a:cubicBezTo>
                  <a:cubicBezTo>
                    <a:pt x="19548" y="68290"/>
                    <a:pt x="22848" y="69433"/>
                    <a:pt x="27164" y="69433"/>
                  </a:cubicBezTo>
                  <a:cubicBezTo>
                    <a:pt x="30655" y="69433"/>
                    <a:pt x="33891" y="68544"/>
                    <a:pt x="36874" y="66767"/>
                  </a:cubicBezTo>
                  <a:cubicBezTo>
                    <a:pt x="39857" y="64990"/>
                    <a:pt x="42967" y="62261"/>
                    <a:pt x="46267" y="58643"/>
                  </a:cubicBezTo>
                  <a:lnTo>
                    <a:pt x="46267" y="43157"/>
                  </a:lnTo>
                  <a:close/>
                </a:path>
              </a:pathLst>
            </a:custGeom>
            <a:solidFill>
              <a:srgbClr val="3A85C6"/>
            </a:solidFill>
            <a:ln w="6347" cap="flat">
              <a:noFill/>
              <a:prstDash val="solid"/>
              <a:miter/>
            </a:ln>
          </p:spPr>
          <p:txBody>
            <a:bodyPr rtlCol="0" anchor="ctr"/>
            <a:lstStyle/>
            <a:p>
              <a:endParaRPr lang="en-US"/>
            </a:p>
          </p:txBody>
        </p:sp>
        <p:sp>
          <p:nvSpPr>
            <p:cNvPr id="20" name="Freeform: Shape 131">
              <a:extLst>
                <a:ext uri="{FF2B5EF4-FFF2-40B4-BE49-F238E27FC236}">
                  <a16:creationId xmlns:a16="http://schemas.microsoft.com/office/drawing/2014/main" id="{DB5A483E-4DBA-F043-93EF-38CE230E4995}"/>
                </a:ext>
              </a:extLst>
            </p:cNvPr>
            <p:cNvSpPr/>
            <p:nvPr/>
          </p:nvSpPr>
          <p:spPr>
            <a:xfrm>
              <a:off x="1360477" y="6479665"/>
              <a:ext cx="17326" cy="18786"/>
            </a:xfrm>
            <a:custGeom>
              <a:avLst/>
              <a:gdLst>
                <a:gd name="connsiteX0" fmla="*/ 17326 w 17326"/>
                <a:gd name="connsiteY0" fmla="*/ 9266 h 18786"/>
                <a:gd name="connsiteX1" fmla="*/ 15422 w 17326"/>
                <a:gd name="connsiteY1" fmla="*/ 16882 h 18786"/>
                <a:gd name="connsiteX2" fmla="*/ 8505 w 17326"/>
                <a:gd name="connsiteY2" fmla="*/ 18786 h 18786"/>
                <a:gd name="connsiteX3" fmla="*/ 1840 w 17326"/>
                <a:gd name="connsiteY3" fmla="*/ 16946 h 18786"/>
                <a:gd name="connsiteX4" fmla="*/ 0 w 17326"/>
                <a:gd name="connsiteY4" fmla="*/ 9520 h 18786"/>
                <a:gd name="connsiteX5" fmla="*/ 1904 w 17326"/>
                <a:gd name="connsiteY5" fmla="*/ 1904 h 18786"/>
                <a:gd name="connsiteX6" fmla="*/ 8822 w 17326"/>
                <a:gd name="connsiteY6" fmla="*/ 0 h 18786"/>
                <a:gd name="connsiteX7" fmla="*/ 15486 w 17326"/>
                <a:gd name="connsiteY7" fmla="*/ 1841 h 18786"/>
                <a:gd name="connsiteX8" fmla="*/ 17326 w 17326"/>
                <a:gd name="connsiteY8" fmla="*/ 9266 h 1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6" h="18786">
                  <a:moveTo>
                    <a:pt x="17326" y="9266"/>
                  </a:moveTo>
                  <a:cubicBezTo>
                    <a:pt x="17326" y="13074"/>
                    <a:pt x="16692" y="15613"/>
                    <a:pt x="15422" y="16882"/>
                  </a:cubicBezTo>
                  <a:cubicBezTo>
                    <a:pt x="14153" y="18152"/>
                    <a:pt x="11868" y="18786"/>
                    <a:pt x="8505" y="18786"/>
                  </a:cubicBezTo>
                  <a:cubicBezTo>
                    <a:pt x="5268" y="18786"/>
                    <a:pt x="3046" y="18152"/>
                    <a:pt x="1840" y="16946"/>
                  </a:cubicBezTo>
                  <a:cubicBezTo>
                    <a:pt x="635" y="15740"/>
                    <a:pt x="0" y="13265"/>
                    <a:pt x="0" y="9520"/>
                  </a:cubicBezTo>
                  <a:cubicBezTo>
                    <a:pt x="0" y="5712"/>
                    <a:pt x="635" y="3173"/>
                    <a:pt x="1904" y="1904"/>
                  </a:cubicBezTo>
                  <a:cubicBezTo>
                    <a:pt x="3173" y="635"/>
                    <a:pt x="5458" y="0"/>
                    <a:pt x="8822" y="0"/>
                  </a:cubicBezTo>
                  <a:cubicBezTo>
                    <a:pt x="12059" y="0"/>
                    <a:pt x="14280" y="635"/>
                    <a:pt x="15486" y="1841"/>
                  </a:cubicBezTo>
                  <a:cubicBezTo>
                    <a:pt x="16692" y="3047"/>
                    <a:pt x="17326" y="5522"/>
                    <a:pt x="17326" y="9266"/>
                  </a:cubicBezTo>
                  <a:close/>
                </a:path>
              </a:pathLst>
            </a:custGeom>
            <a:solidFill>
              <a:srgbClr val="3A85C6"/>
            </a:solidFill>
            <a:ln w="6347" cap="flat">
              <a:noFill/>
              <a:prstDash val="solid"/>
              <a:miter/>
            </a:ln>
          </p:spPr>
          <p:txBody>
            <a:bodyPr rtlCol="0" anchor="ctr"/>
            <a:lstStyle/>
            <a:p>
              <a:endParaRPr lang="en-US"/>
            </a:p>
          </p:txBody>
        </p:sp>
        <p:sp>
          <p:nvSpPr>
            <p:cNvPr id="21" name="Freeform: Shape 132">
              <a:extLst>
                <a:ext uri="{FF2B5EF4-FFF2-40B4-BE49-F238E27FC236}">
                  <a16:creationId xmlns:a16="http://schemas.microsoft.com/office/drawing/2014/main" id="{A9BD560B-A61C-7B4A-9CD7-D3B34D187E8F}"/>
                </a:ext>
              </a:extLst>
            </p:cNvPr>
            <p:cNvSpPr/>
            <p:nvPr/>
          </p:nvSpPr>
          <p:spPr>
            <a:xfrm>
              <a:off x="1397224" y="6419626"/>
              <a:ext cx="57183" cy="79650"/>
            </a:xfrm>
            <a:custGeom>
              <a:avLst/>
              <a:gdLst>
                <a:gd name="connsiteX0" fmla="*/ 57184 w 57183"/>
                <a:gd name="connsiteY0" fmla="*/ 65054 h 79650"/>
                <a:gd name="connsiteX1" fmla="*/ 57120 w 57183"/>
                <a:gd name="connsiteY1" fmla="*/ 67465 h 79650"/>
                <a:gd name="connsiteX2" fmla="*/ 56866 w 57183"/>
                <a:gd name="connsiteY2" fmla="*/ 69179 h 79650"/>
                <a:gd name="connsiteX3" fmla="*/ 56359 w 57183"/>
                <a:gd name="connsiteY3" fmla="*/ 70385 h 79650"/>
                <a:gd name="connsiteX4" fmla="*/ 55089 w 57183"/>
                <a:gd name="connsiteY4" fmla="*/ 71908 h 79650"/>
                <a:gd name="connsiteX5" fmla="*/ 51662 w 57183"/>
                <a:gd name="connsiteY5" fmla="*/ 74383 h 79650"/>
                <a:gd name="connsiteX6" fmla="*/ 46204 w 57183"/>
                <a:gd name="connsiteY6" fmla="*/ 77049 h 79650"/>
                <a:gd name="connsiteX7" fmla="*/ 39667 w 57183"/>
                <a:gd name="connsiteY7" fmla="*/ 78953 h 79650"/>
                <a:gd name="connsiteX8" fmla="*/ 32305 w 57183"/>
                <a:gd name="connsiteY8" fmla="*/ 79651 h 79650"/>
                <a:gd name="connsiteX9" fmla="*/ 18469 w 57183"/>
                <a:gd name="connsiteY9" fmla="*/ 77049 h 79650"/>
                <a:gd name="connsiteX10" fmla="*/ 8378 w 57183"/>
                <a:gd name="connsiteY10" fmla="*/ 69496 h 79650"/>
                <a:gd name="connsiteX11" fmla="*/ 2158 w 57183"/>
                <a:gd name="connsiteY11" fmla="*/ 57310 h 79650"/>
                <a:gd name="connsiteX12" fmla="*/ 0 w 57183"/>
                <a:gd name="connsiteY12" fmla="*/ 40682 h 79650"/>
                <a:gd name="connsiteX13" fmla="*/ 2602 w 57183"/>
                <a:gd name="connsiteY13" fmla="*/ 22277 h 79650"/>
                <a:gd name="connsiteX14" fmla="*/ 9774 w 57183"/>
                <a:gd name="connsiteY14" fmla="*/ 9647 h 79650"/>
                <a:gd name="connsiteX15" fmla="*/ 20500 w 57183"/>
                <a:gd name="connsiteY15" fmla="*/ 2348 h 79650"/>
                <a:gd name="connsiteX16" fmla="*/ 33828 w 57183"/>
                <a:gd name="connsiteY16" fmla="*/ 0 h 79650"/>
                <a:gd name="connsiteX17" fmla="*/ 40555 w 57183"/>
                <a:gd name="connsiteY17" fmla="*/ 635 h 79650"/>
                <a:gd name="connsiteX18" fmla="*/ 46585 w 57183"/>
                <a:gd name="connsiteY18" fmla="*/ 2348 h 79650"/>
                <a:gd name="connsiteX19" fmla="*/ 51472 w 57183"/>
                <a:gd name="connsiteY19" fmla="*/ 4760 h 79650"/>
                <a:gd name="connsiteX20" fmla="*/ 54582 w 57183"/>
                <a:gd name="connsiteY20" fmla="*/ 7108 h 79650"/>
                <a:gd name="connsiteX21" fmla="*/ 55914 w 57183"/>
                <a:gd name="connsiteY21" fmla="*/ 8631 h 79650"/>
                <a:gd name="connsiteX22" fmla="*/ 56549 w 57183"/>
                <a:gd name="connsiteY22" fmla="*/ 9964 h 79650"/>
                <a:gd name="connsiteX23" fmla="*/ 56866 w 57183"/>
                <a:gd name="connsiteY23" fmla="*/ 11678 h 79650"/>
                <a:gd name="connsiteX24" fmla="*/ 56930 w 57183"/>
                <a:gd name="connsiteY24" fmla="*/ 14089 h 79650"/>
                <a:gd name="connsiteX25" fmla="*/ 56232 w 57183"/>
                <a:gd name="connsiteY25" fmla="*/ 18469 h 79650"/>
                <a:gd name="connsiteX26" fmla="*/ 54455 w 57183"/>
                <a:gd name="connsiteY26" fmla="*/ 19738 h 79650"/>
                <a:gd name="connsiteX27" fmla="*/ 51662 w 57183"/>
                <a:gd name="connsiteY27" fmla="*/ 18405 h 79650"/>
                <a:gd name="connsiteX28" fmla="*/ 47664 w 57183"/>
                <a:gd name="connsiteY28" fmla="*/ 15486 h 79650"/>
                <a:gd name="connsiteX29" fmla="*/ 41825 w 57183"/>
                <a:gd name="connsiteY29" fmla="*/ 12566 h 79650"/>
                <a:gd name="connsiteX30" fmla="*/ 33701 w 57183"/>
                <a:gd name="connsiteY30" fmla="*/ 11233 h 79650"/>
                <a:gd name="connsiteX31" fmla="*/ 18977 w 57183"/>
                <a:gd name="connsiteY31" fmla="*/ 18596 h 79650"/>
                <a:gd name="connsiteX32" fmla="*/ 13836 w 57183"/>
                <a:gd name="connsiteY32" fmla="*/ 39984 h 79650"/>
                <a:gd name="connsiteX33" fmla="*/ 15169 w 57183"/>
                <a:gd name="connsiteY33" fmla="*/ 52297 h 79650"/>
                <a:gd name="connsiteX34" fmla="*/ 19104 w 57183"/>
                <a:gd name="connsiteY34" fmla="*/ 61119 h 79650"/>
                <a:gd name="connsiteX35" fmla="*/ 25450 w 57183"/>
                <a:gd name="connsiteY35" fmla="*/ 66386 h 79650"/>
                <a:gd name="connsiteX36" fmla="*/ 34018 w 57183"/>
                <a:gd name="connsiteY36" fmla="*/ 68100 h 79650"/>
                <a:gd name="connsiteX37" fmla="*/ 42079 w 57183"/>
                <a:gd name="connsiteY37" fmla="*/ 66640 h 79650"/>
                <a:gd name="connsiteX38" fmla="*/ 48108 w 57183"/>
                <a:gd name="connsiteY38" fmla="*/ 63467 h 79650"/>
                <a:gd name="connsiteX39" fmla="*/ 52360 w 57183"/>
                <a:gd name="connsiteY39" fmla="*/ 60357 h 79650"/>
                <a:gd name="connsiteX40" fmla="*/ 55089 w 57183"/>
                <a:gd name="connsiteY40" fmla="*/ 58961 h 79650"/>
                <a:gd name="connsiteX41" fmla="*/ 56041 w 57183"/>
                <a:gd name="connsiteY41" fmla="*/ 59278 h 79650"/>
                <a:gd name="connsiteX42" fmla="*/ 56739 w 57183"/>
                <a:gd name="connsiteY42" fmla="*/ 60357 h 79650"/>
                <a:gd name="connsiteX43" fmla="*/ 57120 w 57183"/>
                <a:gd name="connsiteY43" fmla="*/ 62261 h 79650"/>
                <a:gd name="connsiteX44" fmla="*/ 57184 w 57183"/>
                <a:gd name="connsiteY44" fmla="*/ 65054 h 7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7183" h="79650">
                  <a:moveTo>
                    <a:pt x="57184" y="65054"/>
                  </a:moveTo>
                  <a:cubicBezTo>
                    <a:pt x="57184" y="65942"/>
                    <a:pt x="57184" y="66767"/>
                    <a:pt x="57120" y="67465"/>
                  </a:cubicBezTo>
                  <a:cubicBezTo>
                    <a:pt x="57057" y="68163"/>
                    <a:pt x="56993" y="68671"/>
                    <a:pt x="56866" y="69179"/>
                  </a:cubicBezTo>
                  <a:cubicBezTo>
                    <a:pt x="56739" y="69623"/>
                    <a:pt x="56549" y="70067"/>
                    <a:pt x="56359" y="70385"/>
                  </a:cubicBezTo>
                  <a:cubicBezTo>
                    <a:pt x="56168" y="70702"/>
                    <a:pt x="55724" y="71210"/>
                    <a:pt x="55089" y="71908"/>
                  </a:cubicBezTo>
                  <a:cubicBezTo>
                    <a:pt x="54391" y="72606"/>
                    <a:pt x="53249" y="73431"/>
                    <a:pt x="51662" y="74383"/>
                  </a:cubicBezTo>
                  <a:cubicBezTo>
                    <a:pt x="50075" y="75399"/>
                    <a:pt x="48235" y="76287"/>
                    <a:pt x="46204" y="77049"/>
                  </a:cubicBezTo>
                  <a:cubicBezTo>
                    <a:pt x="44173" y="77810"/>
                    <a:pt x="42015" y="78445"/>
                    <a:pt x="39667" y="78953"/>
                  </a:cubicBezTo>
                  <a:cubicBezTo>
                    <a:pt x="37319" y="79460"/>
                    <a:pt x="34843" y="79651"/>
                    <a:pt x="32305" y="79651"/>
                  </a:cubicBezTo>
                  <a:cubicBezTo>
                    <a:pt x="27100" y="79651"/>
                    <a:pt x="22467" y="78762"/>
                    <a:pt x="18469" y="77049"/>
                  </a:cubicBezTo>
                  <a:cubicBezTo>
                    <a:pt x="14470" y="75335"/>
                    <a:pt x="11043" y="72796"/>
                    <a:pt x="8378" y="69496"/>
                  </a:cubicBezTo>
                  <a:cubicBezTo>
                    <a:pt x="5649" y="66196"/>
                    <a:pt x="3618" y="62134"/>
                    <a:pt x="2158" y="57310"/>
                  </a:cubicBezTo>
                  <a:cubicBezTo>
                    <a:pt x="762" y="52487"/>
                    <a:pt x="0" y="46965"/>
                    <a:pt x="0" y="40682"/>
                  </a:cubicBezTo>
                  <a:cubicBezTo>
                    <a:pt x="0" y="33510"/>
                    <a:pt x="889" y="27418"/>
                    <a:pt x="2602" y="22277"/>
                  </a:cubicBezTo>
                  <a:cubicBezTo>
                    <a:pt x="4316" y="17136"/>
                    <a:pt x="6728" y="12947"/>
                    <a:pt x="9774" y="9647"/>
                  </a:cubicBezTo>
                  <a:cubicBezTo>
                    <a:pt x="12820" y="6347"/>
                    <a:pt x="16374" y="3935"/>
                    <a:pt x="20500" y="2348"/>
                  </a:cubicBezTo>
                  <a:cubicBezTo>
                    <a:pt x="24625" y="762"/>
                    <a:pt x="29068" y="0"/>
                    <a:pt x="33828" y="0"/>
                  </a:cubicBezTo>
                  <a:cubicBezTo>
                    <a:pt x="36113" y="0"/>
                    <a:pt x="38398" y="190"/>
                    <a:pt x="40555" y="635"/>
                  </a:cubicBezTo>
                  <a:cubicBezTo>
                    <a:pt x="42713" y="1079"/>
                    <a:pt x="44744" y="1650"/>
                    <a:pt x="46585" y="2348"/>
                  </a:cubicBezTo>
                  <a:cubicBezTo>
                    <a:pt x="48425" y="3046"/>
                    <a:pt x="50012" y="3871"/>
                    <a:pt x="51472" y="4760"/>
                  </a:cubicBezTo>
                  <a:cubicBezTo>
                    <a:pt x="52932" y="5648"/>
                    <a:pt x="53947" y="6473"/>
                    <a:pt x="54582" y="7108"/>
                  </a:cubicBezTo>
                  <a:cubicBezTo>
                    <a:pt x="55216" y="7743"/>
                    <a:pt x="55661" y="8251"/>
                    <a:pt x="55914" y="8631"/>
                  </a:cubicBezTo>
                  <a:cubicBezTo>
                    <a:pt x="56168" y="9012"/>
                    <a:pt x="56359" y="9457"/>
                    <a:pt x="56549" y="9964"/>
                  </a:cubicBezTo>
                  <a:cubicBezTo>
                    <a:pt x="56739" y="10472"/>
                    <a:pt x="56803" y="11043"/>
                    <a:pt x="56866" y="11678"/>
                  </a:cubicBezTo>
                  <a:cubicBezTo>
                    <a:pt x="56930" y="12313"/>
                    <a:pt x="56930" y="13138"/>
                    <a:pt x="56930" y="14089"/>
                  </a:cubicBezTo>
                  <a:cubicBezTo>
                    <a:pt x="56930" y="16184"/>
                    <a:pt x="56676" y="17644"/>
                    <a:pt x="56232" y="18469"/>
                  </a:cubicBezTo>
                  <a:cubicBezTo>
                    <a:pt x="55724" y="19294"/>
                    <a:pt x="55153" y="19738"/>
                    <a:pt x="54455" y="19738"/>
                  </a:cubicBezTo>
                  <a:cubicBezTo>
                    <a:pt x="53630" y="19738"/>
                    <a:pt x="52741" y="19294"/>
                    <a:pt x="51662" y="18405"/>
                  </a:cubicBezTo>
                  <a:cubicBezTo>
                    <a:pt x="50583" y="17517"/>
                    <a:pt x="49314" y="16565"/>
                    <a:pt x="47664" y="15486"/>
                  </a:cubicBezTo>
                  <a:cubicBezTo>
                    <a:pt x="46014" y="14407"/>
                    <a:pt x="44110" y="13455"/>
                    <a:pt x="41825" y="12566"/>
                  </a:cubicBezTo>
                  <a:cubicBezTo>
                    <a:pt x="39540" y="11678"/>
                    <a:pt x="36811" y="11233"/>
                    <a:pt x="33701" y="11233"/>
                  </a:cubicBezTo>
                  <a:cubicBezTo>
                    <a:pt x="27291" y="11233"/>
                    <a:pt x="22404" y="13709"/>
                    <a:pt x="18977" y="18596"/>
                  </a:cubicBezTo>
                  <a:cubicBezTo>
                    <a:pt x="15549" y="23482"/>
                    <a:pt x="13836" y="30654"/>
                    <a:pt x="13836" y="39984"/>
                  </a:cubicBezTo>
                  <a:cubicBezTo>
                    <a:pt x="13836" y="44681"/>
                    <a:pt x="14280" y="48743"/>
                    <a:pt x="15169" y="52297"/>
                  </a:cubicBezTo>
                  <a:cubicBezTo>
                    <a:pt x="16057" y="55787"/>
                    <a:pt x="17327" y="58770"/>
                    <a:pt x="19104" y="61119"/>
                  </a:cubicBezTo>
                  <a:cubicBezTo>
                    <a:pt x="20881" y="63467"/>
                    <a:pt x="22912" y="65244"/>
                    <a:pt x="25450" y="66386"/>
                  </a:cubicBezTo>
                  <a:cubicBezTo>
                    <a:pt x="27926" y="67529"/>
                    <a:pt x="30782" y="68100"/>
                    <a:pt x="34018" y="68100"/>
                  </a:cubicBezTo>
                  <a:cubicBezTo>
                    <a:pt x="37065" y="68100"/>
                    <a:pt x="39794" y="67592"/>
                    <a:pt x="42079" y="66640"/>
                  </a:cubicBezTo>
                  <a:cubicBezTo>
                    <a:pt x="44363" y="65688"/>
                    <a:pt x="46394" y="64609"/>
                    <a:pt x="48108" y="63467"/>
                  </a:cubicBezTo>
                  <a:cubicBezTo>
                    <a:pt x="49822" y="62325"/>
                    <a:pt x="51218" y="61245"/>
                    <a:pt x="52360" y="60357"/>
                  </a:cubicBezTo>
                  <a:cubicBezTo>
                    <a:pt x="53503" y="59405"/>
                    <a:pt x="54391" y="58961"/>
                    <a:pt x="55089" y="58961"/>
                  </a:cubicBezTo>
                  <a:cubicBezTo>
                    <a:pt x="55470" y="58961"/>
                    <a:pt x="55788" y="59088"/>
                    <a:pt x="56041" y="59278"/>
                  </a:cubicBezTo>
                  <a:cubicBezTo>
                    <a:pt x="56295" y="59468"/>
                    <a:pt x="56549" y="59849"/>
                    <a:pt x="56739" y="60357"/>
                  </a:cubicBezTo>
                  <a:cubicBezTo>
                    <a:pt x="56930" y="60865"/>
                    <a:pt x="57057" y="61499"/>
                    <a:pt x="57120" y="62261"/>
                  </a:cubicBezTo>
                  <a:cubicBezTo>
                    <a:pt x="57120" y="63023"/>
                    <a:pt x="57184" y="63974"/>
                    <a:pt x="57184" y="65054"/>
                  </a:cubicBezTo>
                  <a:close/>
                </a:path>
              </a:pathLst>
            </a:custGeom>
            <a:solidFill>
              <a:srgbClr val="3A85C6"/>
            </a:solidFill>
            <a:ln w="6347" cap="flat">
              <a:noFill/>
              <a:prstDash val="solid"/>
              <a:miter/>
            </a:ln>
          </p:spPr>
          <p:txBody>
            <a:bodyPr rtlCol="0" anchor="ctr"/>
            <a:lstStyle/>
            <a:p>
              <a:endParaRPr lang="en-US"/>
            </a:p>
          </p:txBody>
        </p:sp>
        <p:sp>
          <p:nvSpPr>
            <p:cNvPr id="23" name="Freeform: Shape 133">
              <a:extLst>
                <a:ext uri="{FF2B5EF4-FFF2-40B4-BE49-F238E27FC236}">
                  <a16:creationId xmlns:a16="http://schemas.microsoft.com/office/drawing/2014/main" id="{9BAAF535-A4E7-6C4D-8F21-8F93E3CAD21C}"/>
                </a:ext>
              </a:extLst>
            </p:cNvPr>
            <p:cNvSpPr/>
            <p:nvPr/>
          </p:nvSpPr>
          <p:spPr>
            <a:xfrm>
              <a:off x="1465705" y="6419626"/>
              <a:ext cx="72606" cy="79650"/>
            </a:xfrm>
            <a:custGeom>
              <a:avLst/>
              <a:gdLst>
                <a:gd name="connsiteX0" fmla="*/ 72606 w 72606"/>
                <a:gd name="connsiteY0" fmla="*/ 39032 h 79650"/>
                <a:gd name="connsiteX1" fmla="*/ 70258 w 72606"/>
                <a:gd name="connsiteY1" fmla="*/ 55343 h 79650"/>
                <a:gd name="connsiteX2" fmla="*/ 63277 w 72606"/>
                <a:gd name="connsiteY2" fmla="*/ 68163 h 79650"/>
                <a:gd name="connsiteX3" fmla="*/ 51662 w 72606"/>
                <a:gd name="connsiteY3" fmla="*/ 76605 h 79650"/>
                <a:gd name="connsiteX4" fmla="*/ 35478 w 72606"/>
                <a:gd name="connsiteY4" fmla="*/ 79651 h 79650"/>
                <a:gd name="connsiteX5" fmla="*/ 19865 w 72606"/>
                <a:gd name="connsiteY5" fmla="*/ 76985 h 79650"/>
                <a:gd name="connsiteX6" fmla="*/ 8758 w 72606"/>
                <a:gd name="connsiteY6" fmla="*/ 69242 h 79650"/>
                <a:gd name="connsiteX7" fmla="*/ 2158 w 72606"/>
                <a:gd name="connsiteY7" fmla="*/ 56930 h 79650"/>
                <a:gd name="connsiteX8" fmla="*/ 0 w 72606"/>
                <a:gd name="connsiteY8" fmla="*/ 40492 h 79650"/>
                <a:gd name="connsiteX9" fmla="*/ 2285 w 72606"/>
                <a:gd name="connsiteY9" fmla="*/ 24181 h 79650"/>
                <a:gd name="connsiteX10" fmla="*/ 9203 w 72606"/>
                <a:gd name="connsiteY10" fmla="*/ 11360 h 79650"/>
                <a:gd name="connsiteX11" fmla="*/ 20754 w 72606"/>
                <a:gd name="connsiteY11" fmla="*/ 2983 h 79650"/>
                <a:gd name="connsiteX12" fmla="*/ 36938 w 72606"/>
                <a:gd name="connsiteY12" fmla="*/ 0 h 79650"/>
                <a:gd name="connsiteX13" fmla="*/ 52551 w 72606"/>
                <a:gd name="connsiteY13" fmla="*/ 2666 h 79650"/>
                <a:gd name="connsiteX14" fmla="*/ 63657 w 72606"/>
                <a:gd name="connsiteY14" fmla="*/ 10408 h 79650"/>
                <a:gd name="connsiteX15" fmla="*/ 70321 w 72606"/>
                <a:gd name="connsiteY15" fmla="*/ 22721 h 79650"/>
                <a:gd name="connsiteX16" fmla="*/ 72606 w 72606"/>
                <a:gd name="connsiteY16" fmla="*/ 39032 h 79650"/>
                <a:gd name="connsiteX17" fmla="*/ 58834 w 72606"/>
                <a:gd name="connsiteY17" fmla="*/ 39921 h 79650"/>
                <a:gd name="connsiteX18" fmla="*/ 57755 w 72606"/>
                <a:gd name="connsiteY18" fmla="*/ 28814 h 79650"/>
                <a:gd name="connsiteX19" fmla="*/ 54137 w 72606"/>
                <a:gd name="connsiteY19" fmla="*/ 19611 h 79650"/>
                <a:gd name="connsiteX20" fmla="*/ 47283 w 72606"/>
                <a:gd name="connsiteY20" fmla="*/ 13391 h 79650"/>
                <a:gd name="connsiteX21" fmla="*/ 36557 w 72606"/>
                <a:gd name="connsiteY21" fmla="*/ 11107 h 79650"/>
                <a:gd name="connsiteX22" fmla="*/ 26339 w 72606"/>
                <a:gd name="connsiteY22" fmla="*/ 13201 h 79650"/>
                <a:gd name="connsiteX23" fmla="*/ 19294 w 72606"/>
                <a:gd name="connsiteY23" fmla="*/ 19103 h 79650"/>
                <a:gd name="connsiteX24" fmla="*/ 15169 w 72606"/>
                <a:gd name="connsiteY24" fmla="*/ 28179 h 79650"/>
                <a:gd name="connsiteX25" fmla="*/ 13836 w 72606"/>
                <a:gd name="connsiteY25" fmla="*/ 39603 h 79650"/>
                <a:gd name="connsiteX26" fmla="*/ 14915 w 72606"/>
                <a:gd name="connsiteY26" fmla="*/ 50774 h 79650"/>
                <a:gd name="connsiteX27" fmla="*/ 18596 w 72606"/>
                <a:gd name="connsiteY27" fmla="*/ 59913 h 79650"/>
                <a:gd name="connsiteX28" fmla="*/ 25450 w 72606"/>
                <a:gd name="connsiteY28" fmla="*/ 66132 h 79650"/>
                <a:gd name="connsiteX29" fmla="*/ 36176 w 72606"/>
                <a:gd name="connsiteY29" fmla="*/ 68417 h 79650"/>
                <a:gd name="connsiteX30" fmla="*/ 46331 w 72606"/>
                <a:gd name="connsiteY30" fmla="*/ 66323 h 79650"/>
                <a:gd name="connsiteX31" fmla="*/ 53376 w 72606"/>
                <a:gd name="connsiteY31" fmla="*/ 60420 h 79650"/>
                <a:gd name="connsiteX32" fmla="*/ 57438 w 72606"/>
                <a:gd name="connsiteY32" fmla="*/ 51408 h 79650"/>
                <a:gd name="connsiteX33" fmla="*/ 58834 w 72606"/>
                <a:gd name="connsiteY33" fmla="*/ 39921 h 7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606" h="79650">
                  <a:moveTo>
                    <a:pt x="72606" y="39032"/>
                  </a:moveTo>
                  <a:cubicBezTo>
                    <a:pt x="72606" y="44934"/>
                    <a:pt x="71845" y="50393"/>
                    <a:pt x="70258" y="55343"/>
                  </a:cubicBezTo>
                  <a:cubicBezTo>
                    <a:pt x="68671" y="60294"/>
                    <a:pt x="66386" y="64609"/>
                    <a:pt x="63277" y="68163"/>
                  </a:cubicBezTo>
                  <a:cubicBezTo>
                    <a:pt x="60167" y="71718"/>
                    <a:pt x="56295" y="74574"/>
                    <a:pt x="51662" y="76605"/>
                  </a:cubicBezTo>
                  <a:cubicBezTo>
                    <a:pt x="47029" y="78635"/>
                    <a:pt x="41634" y="79651"/>
                    <a:pt x="35478" y="79651"/>
                  </a:cubicBezTo>
                  <a:cubicBezTo>
                    <a:pt x="29512" y="79651"/>
                    <a:pt x="24308" y="78762"/>
                    <a:pt x="19865" y="76985"/>
                  </a:cubicBezTo>
                  <a:cubicBezTo>
                    <a:pt x="15422" y="75208"/>
                    <a:pt x="11741" y="72606"/>
                    <a:pt x="8758" y="69242"/>
                  </a:cubicBezTo>
                  <a:cubicBezTo>
                    <a:pt x="5776" y="65879"/>
                    <a:pt x="3618" y="61753"/>
                    <a:pt x="2158" y="56930"/>
                  </a:cubicBezTo>
                  <a:cubicBezTo>
                    <a:pt x="698" y="52106"/>
                    <a:pt x="0" y="46648"/>
                    <a:pt x="0" y="40492"/>
                  </a:cubicBezTo>
                  <a:cubicBezTo>
                    <a:pt x="0" y="34589"/>
                    <a:pt x="762" y="29131"/>
                    <a:pt x="2285" y="24181"/>
                  </a:cubicBezTo>
                  <a:cubicBezTo>
                    <a:pt x="3808" y="19230"/>
                    <a:pt x="6093" y="14915"/>
                    <a:pt x="9203" y="11360"/>
                  </a:cubicBezTo>
                  <a:cubicBezTo>
                    <a:pt x="12313" y="7806"/>
                    <a:pt x="16121" y="4950"/>
                    <a:pt x="20754" y="2983"/>
                  </a:cubicBezTo>
                  <a:cubicBezTo>
                    <a:pt x="25387" y="1015"/>
                    <a:pt x="30781" y="0"/>
                    <a:pt x="36938" y="0"/>
                  </a:cubicBezTo>
                  <a:cubicBezTo>
                    <a:pt x="42904" y="0"/>
                    <a:pt x="48108" y="888"/>
                    <a:pt x="52551" y="2666"/>
                  </a:cubicBezTo>
                  <a:cubicBezTo>
                    <a:pt x="56993" y="4442"/>
                    <a:pt x="60674" y="7045"/>
                    <a:pt x="63657" y="10408"/>
                  </a:cubicBezTo>
                  <a:cubicBezTo>
                    <a:pt x="66640" y="13772"/>
                    <a:pt x="68798" y="17898"/>
                    <a:pt x="70321" y="22721"/>
                  </a:cubicBezTo>
                  <a:cubicBezTo>
                    <a:pt x="71845" y="27544"/>
                    <a:pt x="72606" y="32939"/>
                    <a:pt x="72606" y="39032"/>
                  </a:cubicBezTo>
                  <a:close/>
                  <a:moveTo>
                    <a:pt x="58834" y="39921"/>
                  </a:moveTo>
                  <a:cubicBezTo>
                    <a:pt x="58834" y="35986"/>
                    <a:pt x="58453" y="32304"/>
                    <a:pt x="57755" y="28814"/>
                  </a:cubicBezTo>
                  <a:cubicBezTo>
                    <a:pt x="56993" y="25323"/>
                    <a:pt x="55787" y="22277"/>
                    <a:pt x="54137" y="19611"/>
                  </a:cubicBezTo>
                  <a:cubicBezTo>
                    <a:pt x="52487" y="16946"/>
                    <a:pt x="50202" y="14915"/>
                    <a:pt x="47283" y="13391"/>
                  </a:cubicBezTo>
                  <a:cubicBezTo>
                    <a:pt x="44427" y="11868"/>
                    <a:pt x="40809" y="11107"/>
                    <a:pt x="36557" y="11107"/>
                  </a:cubicBezTo>
                  <a:cubicBezTo>
                    <a:pt x="32622" y="11107"/>
                    <a:pt x="29195" y="11805"/>
                    <a:pt x="26339" y="13201"/>
                  </a:cubicBezTo>
                  <a:cubicBezTo>
                    <a:pt x="23483" y="14597"/>
                    <a:pt x="21135" y="16565"/>
                    <a:pt x="19294" y="19103"/>
                  </a:cubicBezTo>
                  <a:cubicBezTo>
                    <a:pt x="17453" y="21642"/>
                    <a:pt x="16057" y="24688"/>
                    <a:pt x="15169" y="28179"/>
                  </a:cubicBezTo>
                  <a:cubicBezTo>
                    <a:pt x="14280" y="31670"/>
                    <a:pt x="13836" y="35478"/>
                    <a:pt x="13836" y="39603"/>
                  </a:cubicBezTo>
                  <a:cubicBezTo>
                    <a:pt x="13836" y="43602"/>
                    <a:pt x="14217" y="47283"/>
                    <a:pt x="14915" y="50774"/>
                  </a:cubicBezTo>
                  <a:cubicBezTo>
                    <a:pt x="15613" y="54264"/>
                    <a:pt x="16882" y="57310"/>
                    <a:pt x="18596" y="59913"/>
                  </a:cubicBezTo>
                  <a:cubicBezTo>
                    <a:pt x="20309" y="62515"/>
                    <a:pt x="22594" y="64609"/>
                    <a:pt x="25450" y="66132"/>
                  </a:cubicBezTo>
                  <a:cubicBezTo>
                    <a:pt x="28306" y="67656"/>
                    <a:pt x="31924" y="68417"/>
                    <a:pt x="36176" y="68417"/>
                  </a:cubicBezTo>
                  <a:cubicBezTo>
                    <a:pt x="40048" y="68417"/>
                    <a:pt x="43475" y="67719"/>
                    <a:pt x="46331" y="66323"/>
                  </a:cubicBezTo>
                  <a:cubicBezTo>
                    <a:pt x="49187" y="64927"/>
                    <a:pt x="51535" y="62959"/>
                    <a:pt x="53376" y="60420"/>
                  </a:cubicBezTo>
                  <a:cubicBezTo>
                    <a:pt x="55216" y="57882"/>
                    <a:pt x="56549" y="54899"/>
                    <a:pt x="57438" y="51408"/>
                  </a:cubicBezTo>
                  <a:cubicBezTo>
                    <a:pt x="58326" y="47917"/>
                    <a:pt x="58834" y="44109"/>
                    <a:pt x="58834" y="39921"/>
                  </a:cubicBezTo>
                  <a:close/>
                </a:path>
              </a:pathLst>
            </a:custGeom>
            <a:solidFill>
              <a:srgbClr val="3A85C6"/>
            </a:solidFill>
            <a:ln w="6347" cap="flat">
              <a:noFill/>
              <a:prstDash val="solid"/>
              <a:miter/>
            </a:ln>
          </p:spPr>
          <p:txBody>
            <a:bodyPr rtlCol="0" anchor="ctr"/>
            <a:lstStyle/>
            <a:p>
              <a:endParaRPr lang="en-US"/>
            </a:p>
          </p:txBody>
        </p:sp>
        <p:sp>
          <p:nvSpPr>
            <p:cNvPr id="24" name="Freeform: Shape 134">
              <a:extLst>
                <a:ext uri="{FF2B5EF4-FFF2-40B4-BE49-F238E27FC236}">
                  <a16:creationId xmlns:a16="http://schemas.microsoft.com/office/drawing/2014/main" id="{05CFFE1D-00A1-6B41-B16A-A1E1A2A079EC}"/>
                </a:ext>
              </a:extLst>
            </p:cNvPr>
            <p:cNvSpPr/>
            <p:nvPr/>
          </p:nvSpPr>
          <p:spPr>
            <a:xfrm>
              <a:off x="1557859" y="6419689"/>
              <a:ext cx="107639" cy="78699"/>
            </a:xfrm>
            <a:custGeom>
              <a:avLst/>
              <a:gdLst>
                <a:gd name="connsiteX0" fmla="*/ 107640 w 107639"/>
                <a:gd name="connsiteY0" fmla="*/ 76034 h 78699"/>
                <a:gd name="connsiteX1" fmla="*/ 107323 w 107639"/>
                <a:gd name="connsiteY1" fmla="*/ 77112 h 78699"/>
                <a:gd name="connsiteX2" fmla="*/ 106244 w 107639"/>
                <a:gd name="connsiteY2" fmla="*/ 77874 h 78699"/>
                <a:gd name="connsiteX3" fmla="*/ 104213 w 107639"/>
                <a:gd name="connsiteY3" fmla="*/ 78382 h 78699"/>
                <a:gd name="connsiteX4" fmla="*/ 100976 w 107639"/>
                <a:gd name="connsiteY4" fmla="*/ 78572 h 78699"/>
                <a:gd name="connsiteX5" fmla="*/ 97676 w 107639"/>
                <a:gd name="connsiteY5" fmla="*/ 78382 h 78699"/>
                <a:gd name="connsiteX6" fmla="*/ 95645 w 107639"/>
                <a:gd name="connsiteY6" fmla="*/ 77874 h 78699"/>
                <a:gd name="connsiteX7" fmla="*/ 94566 w 107639"/>
                <a:gd name="connsiteY7" fmla="*/ 77112 h 78699"/>
                <a:gd name="connsiteX8" fmla="*/ 94248 w 107639"/>
                <a:gd name="connsiteY8" fmla="*/ 76034 h 78699"/>
                <a:gd name="connsiteX9" fmla="*/ 94248 w 107639"/>
                <a:gd name="connsiteY9" fmla="*/ 31988 h 78699"/>
                <a:gd name="connsiteX10" fmla="*/ 93423 w 107639"/>
                <a:gd name="connsiteY10" fmla="*/ 23610 h 78699"/>
                <a:gd name="connsiteX11" fmla="*/ 90821 w 107639"/>
                <a:gd name="connsiteY11" fmla="*/ 17073 h 78699"/>
                <a:gd name="connsiteX12" fmla="*/ 86315 w 107639"/>
                <a:gd name="connsiteY12" fmla="*/ 12884 h 78699"/>
                <a:gd name="connsiteX13" fmla="*/ 79841 w 107639"/>
                <a:gd name="connsiteY13" fmla="*/ 11424 h 78699"/>
                <a:gd name="connsiteX14" fmla="*/ 70639 w 107639"/>
                <a:gd name="connsiteY14" fmla="*/ 14978 h 78699"/>
                <a:gd name="connsiteX15" fmla="*/ 60420 w 107639"/>
                <a:gd name="connsiteY15" fmla="*/ 25387 h 78699"/>
                <a:gd name="connsiteX16" fmla="*/ 60420 w 107639"/>
                <a:gd name="connsiteY16" fmla="*/ 76097 h 78699"/>
                <a:gd name="connsiteX17" fmla="*/ 60103 w 107639"/>
                <a:gd name="connsiteY17" fmla="*/ 77176 h 78699"/>
                <a:gd name="connsiteX18" fmla="*/ 59024 w 107639"/>
                <a:gd name="connsiteY18" fmla="*/ 77938 h 78699"/>
                <a:gd name="connsiteX19" fmla="*/ 56993 w 107639"/>
                <a:gd name="connsiteY19" fmla="*/ 78445 h 78699"/>
                <a:gd name="connsiteX20" fmla="*/ 53756 w 107639"/>
                <a:gd name="connsiteY20" fmla="*/ 78636 h 78699"/>
                <a:gd name="connsiteX21" fmla="*/ 50583 w 107639"/>
                <a:gd name="connsiteY21" fmla="*/ 78445 h 78699"/>
                <a:gd name="connsiteX22" fmla="*/ 48489 w 107639"/>
                <a:gd name="connsiteY22" fmla="*/ 77938 h 78699"/>
                <a:gd name="connsiteX23" fmla="*/ 47410 w 107639"/>
                <a:gd name="connsiteY23" fmla="*/ 77176 h 78699"/>
                <a:gd name="connsiteX24" fmla="*/ 47156 w 107639"/>
                <a:gd name="connsiteY24" fmla="*/ 76097 h 78699"/>
                <a:gd name="connsiteX25" fmla="*/ 47156 w 107639"/>
                <a:gd name="connsiteY25" fmla="*/ 32051 h 78699"/>
                <a:gd name="connsiteX26" fmla="*/ 46267 w 107639"/>
                <a:gd name="connsiteY26" fmla="*/ 23673 h 78699"/>
                <a:gd name="connsiteX27" fmla="*/ 43602 w 107639"/>
                <a:gd name="connsiteY27" fmla="*/ 17136 h 78699"/>
                <a:gd name="connsiteX28" fmla="*/ 39159 w 107639"/>
                <a:gd name="connsiteY28" fmla="*/ 12948 h 78699"/>
                <a:gd name="connsiteX29" fmla="*/ 32749 w 107639"/>
                <a:gd name="connsiteY29" fmla="*/ 11488 h 78699"/>
                <a:gd name="connsiteX30" fmla="*/ 23483 w 107639"/>
                <a:gd name="connsiteY30" fmla="*/ 15042 h 78699"/>
                <a:gd name="connsiteX31" fmla="*/ 13328 w 107639"/>
                <a:gd name="connsiteY31" fmla="*/ 25450 h 78699"/>
                <a:gd name="connsiteX32" fmla="*/ 13328 w 107639"/>
                <a:gd name="connsiteY32" fmla="*/ 76160 h 78699"/>
                <a:gd name="connsiteX33" fmla="*/ 13011 w 107639"/>
                <a:gd name="connsiteY33" fmla="*/ 77240 h 78699"/>
                <a:gd name="connsiteX34" fmla="*/ 11932 w 107639"/>
                <a:gd name="connsiteY34" fmla="*/ 78001 h 78699"/>
                <a:gd name="connsiteX35" fmla="*/ 9901 w 107639"/>
                <a:gd name="connsiteY35" fmla="*/ 78509 h 78699"/>
                <a:gd name="connsiteX36" fmla="*/ 6601 w 107639"/>
                <a:gd name="connsiteY36" fmla="*/ 78699 h 78699"/>
                <a:gd name="connsiteX37" fmla="*/ 3364 w 107639"/>
                <a:gd name="connsiteY37" fmla="*/ 78509 h 78699"/>
                <a:gd name="connsiteX38" fmla="*/ 1333 w 107639"/>
                <a:gd name="connsiteY38" fmla="*/ 78001 h 78699"/>
                <a:gd name="connsiteX39" fmla="*/ 254 w 107639"/>
                <a:gd name="connsiteY39" fmla="*/ 77240 h 78699"/>
                <a:gd name="connsiteX40" fmla="*/ 0 w 107639"/>
                <a:gd name="connsiteY40" fmla="*/ 76160 h 78699"/>
                <a:gd name="connsiteX41" fmla="*/ 0 w 107639"/>
                <a:gd name="connsiteY41" fmla="*/ 3618 h 78699"/>
                <a:gd name="connsiteX42" fmla="*/ 254 w 107639"/>
                <a:gd name="connsiteY42" fmla="*/ 2539 h 78699"/>
                <a:gd name="connsiteX43" fmla="*/ 1206 w 107639"/>
                <a:gd name="connsiteY43" fmla="*/ 1714 h 78699"/>
                <a:gd name="connsiteX44" fmla="*/ 3046 w 107639"/>
                <a:gd name="connsiteY44" fmla="*/ 1206 h 78699"/>
                <a:gd name="connsiteX45" fmla="*/ 6029 w 107639"/>
                <a:gd name="connsiteY45" fmla="*/ 1079 h 78699"/>
                <a:gd name="connsiteX46" fmla="*/ 8949 w 107639"/>
                <a:gd name="connsiteY46" fmla="*/ 1206 h 78699"/>
                <a:gd name="connsiteX47" fmla="*/ 10789 w 107639"/>
                <a:gd name="connsiteY47" fmla="*/ 1714 h 78699"/>
                <a:gd name="connsiteX48" fmla="*/ 11741 w 107639"/>
                <a:gd name="connsiteY48" fmla="*/ 2539 h 78699"/>
                <a:gd name="connsiteX49" fmla="*/ 11995 w 107639"/>
                <a:gd name="connsiteY49" fmla="*/ 3618 h 78699"/>
                <a:gd name="connsiteX50" fmla="*/ 11995 w 107639"/>
                <a:gd name="connsiteY50" fmla="*/ 13201 h 78699"/>
                <a:gd name="connsiteX51" fmla="*/ 23864 w 107639"/>
                <a:gd name="connsiteY51" fmla="*/ 3173 h 78699"/>
                <a:gd name="connsiteX52" fmla="*/ 35478 w 107639"/>
                <a:gd name="connsiteY52" fmla="*/ 0 h 78699"/>
                <a:gd name="connsiteX53" fmla="*/ 43602 w 107639"/>
                <a:gd name="connsiteY53" fmla="*/ 1079 h 78699"/>
                <a:gd name="connsiteX54" fmla="*/ 49948 w 107639"/>
                <a:gd name="connsiteY54" fmla="*/ 3998 h 78699"/>
                <a:gd name="connsiteX55" fmla="*/ 54645 w 107639"/>
                <a:gd name="connsiteY55" fmla="*/ 8505 h 78699"/>
                <a:gd name="connsiteX56" fmla="*/ 57882 w 107639"/>
                <a:gd name="connsiteY56" fmla="*/ 14344 h 78699"/>
                <a:gd name="connsiteX57" fmla="*/ 64800 w 107639"/>
                <a:gd name="connsiteY57" fmla="*/ 7680 h 78699"/>
                <a:gd name="connsiteX58" fmla="*/ 71083 w 107639"/>
                <a:gd name="connsiteY58" fmla="*/ 3237 h 78699"/>
                <a:gd name="connsiteX59" fmla="*/ 76985 w 107639"/>
                <a:gd name="connsiteY59" fmla="*/ 762 h 78699"/>
                <a:gd name="connsiteX60" fmla="*/ 82761 w 107639"/>
                <a:gd name="connsiteY60" fmla="*/ 0 h 78699"/>
                <a:gd name="connsiteX61" fmla="*/ 94502 w 107639"/>
                <a:gd name="connsiteY61" fmla="*/ 2475 h 78699"/>
                <a:gd name="connsiteX62" fmla="*/ 102182 w 107639"/>
                <a:gd name="connsiteY62" fmla="*/ 9076 h 78699"/>
                <a:gd name="connsiteX63" fmla="*/ 106371 w 107639"/>
                <a:gd name="connsiteY63" fmla="*/ 18723 h 78699"/>
                <a:gd name="connsiteX64" fmla="*/ 107640 w 107639"/>
                <a:gd name="connsiteY64" fmla="*/ 30337 h 78699"/>
                <a:gd name="connsiteX65" fmla="*/ 107640 w 107639"/>
                <a:gd name="connsiteY65" fmla="*/ 76034 h 7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7639" h="78699">
                  <a:moveTo>
                    <a:pt x="107640" y="76034"/>
                  </a:moveTo>
                  <a:cubicBezTo>
                    <a:pt x="107640" y="76478"/>
                    <a:pt x="107513" y="76795"/>
                    <a:pt x="107323" y="77112"/>
                  </a:cubicBezTo>
                  <a:cubicBezTo>
                    <a:pt x="107132" y="77430"/>
                    <a:pt x="106751" y="77684"/>
                    <a:pt x="106244" y="77874"/>
                  </a:cubicBezTo>
                  <a:cubicBezTo>
                    <a:pt x="105736" y="78065"/>
                    <a:pt x="105101" y="78255"/>
                    <a:pt x="104213" y="78382"/>
                  </a:cubicBezTo>
                  <a:cubicBezTo>
                    <a:pt x="103324" y="78509"/>
                    <a:pt x="102309" y="78572"/>
                    <a:pt x="100976" y="78572"/>
                  </a:cubicBezTo>
                  <a:cubicBezTo>
                    <a:pt x="99643" y="78572"/>
                    <a:pt x="98501" y="78509"/>
                    <a:pt x="97676" y="78382"/>
                  </a:cubicBezTo>
                  <a:cubicBezTo>
                    <a:pt x="96851" y="78255"/>
                    <a:pt x="96152" y="78128"/>
                    <a:pt x="95645" y="77874"/>
                  </a:cubicBezTo>
                  <a:cubicBezTo>
                    <a:pt x="95137" y="77620"/>
                    <a:pt x="94756" y="77430"/>
                    <a:pt x="94566" y="77112"/>
                  </a:cubicBezTo>
                  <a:cubicBezTo>
                    <a:pt x="94375" y="76795"/>
                    <a:pt x="94248" y="76478"/>
                    <a:pt x="94248" y="76034"/>
                  </a:cubicBezTo>
                  <a:lnTo>
                    <a:pt x="94248" y="31988"/>
                  </a:lnTo>
                  <a:cubicBezTo>
                    <a:pt x="94248" y="28941"/>
                    <a:pt x="93994" y="26149"/>
                    <a:pt x="93423" y="23610"/>
                  </a:cubicBezTo>
                  <a:cubicBezTo>
                    <a:pt x="92852" y="21071"/>
                    <a:pt x="92027" y="18913"/>
                    <a:pt x="90821" y="17073"/>
                  </a:cubicBezTo>
                  <a:cubicBezTo>
                    <a:pt x="89615" y="15232"/>
                    <a:pt x="88156" y="13836"/>
                    <a:pt x="86315" y="12884"/>
                  </a:cubicBezTo>
                  <a:cubicBezTo>
                    <a:pt x="84474" y="11932"/>
                    <a:pt x="82317" y="11424"/>
                    <a:pt x="79841" y="11424"/>
                  </a:cubicBezTo>
                  <a:cubicBezTo>
                    <a:pt x="76795" y="11424"/>
                    <a:pt x="73685" y="12630"/>
                    <a:pt x="70639" y="14978"/>
                  </a:cubicBezTo>
                  <a:cubicBezTo>
                    <a:pt x="67592" y="17327"/>
                    <a:pt x="64165" y="20817"/>
                    <a:pt x="60420" y="25387"/>
                  </a:cubicBezTo>
                  <a:lnTo>
                    <a:pt x="60420" y="76097"/>
                  </a:lnTo>
                  <a:cubicBezTo>
                    <a:pt x="60420" y="76542"/>
                    <a:pt x="60294" y="76859"/>
                    <a:pt x="60103" y="77176"/>
                  </a:cubicBezTo>
                  <a:cubicBezTo>
                    <a:pt x="59913" y="77493"/>
                    <a:pt x="59532" y="77747"/>
                    <a:pt x="59024" y="77938"/>
                  </a:cubicBezTo>
                  <a:cubicBezTo>
                    <a:pt x="58516" y="78128"/>
                    <a:pt x="57818" y="78318"/>
                    <a:pt x="56993" y="78445"/>
                  </a:cubicBezTo>
                  <a:cubicBezTo>
                    <a:pt x="56168" y="78572"/>
                    <a:pt x="55089" y="78636"/>
                    <a:pt x="53756" y="78636"/>
                  </a:cubicBezTo>
                  <a:cubicBezTo>
                    <a:pt x="52551" y="78636"/>
                    <a:pt x="51472" y="78572"/>
                    <a:pt x="50583" y="78445"/>
                  </a:cubicBezTo>
                  <a:cubicBezTo>
                    <a:pt x="49695" y="78318"/>
                    <a:pt x="48996" y="78191"/>
                    <a:pt x="48489" y="77938"/>
                  </a:cubicBezTo>
                  <a:cubicBezTo>
                    <a:pt x="47981" y="77684"/>
                    <a:pt x="47600" y="77493"/>
                    <a:pt x="47410" y="77176"/>
                  </a:cubicBezTo>
                  <a:cubicBezTo>
                    <a:pt x="47219" y="76859"/>
                    <a:pt x="47156" y="76542"/>
                    <a:pt x="47156" y="76097"/>
                  </a:cubicBezTo>
                  <a:lnTo>
                    <a:pt x="47156" y="32051"/>
                  </a:lnTo>
                  <a:cubicBezTo>
                    <a:pt x="47156" y="29004"/>
                    <a:pt x="46839" y="26212"/>
                    <a:pt x="46267" y="23673"/>
                  </a:cubicBezTo>
                  <a:cubicBezTo>
                    <a:pt x="45696" y="21135"/>
                    <a:pt x="44808" y="18977"/>
                    <a:pt x="43602" y="17136"/>
                  </a:cubicBezTo>
                  <a:cubicBezTo>
                    <a:pt x="42396" y="15296"/>
                    <a:pt x="40936" y="13899"/>
                    <a:pt x="39159" y="12948"/>
                  </a:cubicBezTo>
                  <a:cubicBezTo>
                    <a:pt x="37382" y="11995"/>
                    <a:pt x="35224" y="11488"/>
                    <a:pt x="32749" y="11488"/>
                  </a:cubicBezTo>
                  <a:cubicBezTo>
                    <a:pt x="29702" y="11488"/>
                    <a:pt x="26593" y="12693"/>
                    <a:pt x="23483" y="15042"/>
                  </a:cubicBezTo>
                  <a:cubicBezTo>
                    <a:pt x="20373" y="17390"/>
                    <a:pt x="17009" y="20881"/>
                    <a:pt x="13328" y="25450"/>
                  </a:cubicBezTo>
                  <a:lnTo>
                    <a:pt x="13328" y="76160"/>
                  </a:lnTo>
                  <a:cubicBezTo>
                    <a:pt x="13328" y="76605"/>
                    <a:pt x="13201" y="76922"/>
                    <a:pt x="13011" y="77240"/>
                  </a:cubicBezTo>
                  <a:cubicBezTo>
                    <a:pt x="12820" y="77557"/>
                    <a:pt x="12439" y="77811"/>
                    <a:pt x="11932" y="78001"/>
                  </a:cubicBezTo>
                  <a:cubicBezTo>
                    <a:pt x="11424" y="78191"/>
                    <a:pt x="10789" y="78382"/>
                    <a:pt x="9901" y="78509"/>
                  </a:cubicBezTo>
                  <a:cubicBezTo>
                    <a:pt x="9012" y="78636"/>
                    <a:pt x="7933" y="78699"/>
                    <a:pt x="6601" y="78699"/>
                  </a:cubicBezTo>
                  <a:cubicBezTo>
                    <a:pt x="5331" y="78699"/>
                    <a:pt x="4252" y="78636"/>
                    <a:pt x="3364" y="78509"/>
                  </a:cubicBezTo>
                  <a:cubicBezTo>
                    <a:pt x="2475" y="78382"/>
                    <a:pt x="1840" y="78255"/>
                    <a:pt x="1333" y="78001"/>
                  </a:cubicBezTo>
                  <a:cubicBezTo>
                    <a:pt x="825" y="77747"/>
                    <a:pt x="444" y="77557"/>
                    <a:pt x="254" y="77240"/>
                  </a:cubicBezTo>
                  <a:cubicBezTo>
                    <a:pt x="63" y="76922"/>
                    <a:pt x="0" y="76605"/>
                    <a:pt x="0" y="76160"/>
                  </a:cubicBezTo>
                  <a:lnTo>
                    <a:pt x="0" y="3618"/>
                  </a:lnTo>
                  <a:cubicBezTo>
                    <a:pt x="0" y="3173"/>
                    <a:pt x="63" y="2856"/>
                    <a:pt x="254" y="2539"/>
                  </a:cubicBezTo>
                  <a:cubicBezTo>
                    <a:pt x="444" y="2222"/>
                    <a:pt x="762" y="1968"/>
                    <a:pt x="1206" y="1714"/>
                  </a:cubicBezTo>
                  <a:cubicBezTo>
                    <a:pt x="1714" y="1460"/>
                    <a:pt x="2285" y="1333"/>
                    <a:pt x="3046" y="1206"/>
                  </a:cubicBezTo>
                  <a:cubicBezTo>
                    <a:pt x="3808" y="1143"/>
                    <a:pt x="4760" y="1079"/>
                    <a:pt x="6029" y="1079"/>
                  </a:cubicBezTo>
                  <a:cubicBezTo>
                    <a:pt x="7235" y="1079"/>
                    <a:pt x="8187" y="1143"/>
                    <a:pt x="8949" y="1206"/>
                  </a:cubicBezTo>
                  <a:cubicBezTo>
                    <a:pt x="9710" y="1269"/>
                    <a:pt x="10345" y="1460"/>
                    <a:pt x="10789" y="1714"/>
                  </a:cubicBezTo>
                  <a:cubicBezTo>
                    <a:pt x="11234" y="1968"/>
                    <a:pt x="11551" y="2222"/>
                    <a:pt x="11741" y="2539"/>
                  </a:cubicBezTo>
                  <a:cubicBezTo>
                    <a:pt x="11932" y="2856"/>
                    <a:pt x="11995" y="3173"/>
                    <a:pt x="11995" y="3618"/>
                  </a:cubicBezTo>
                  <a:lnTo>
                    <a:pt x="11995" y="13201"/>
                  </a:lnTo>
                  <a:cubicBezTo>
                    <a:pt x="16057" y="8632"/>
                    <a:pt x="20055" y="5268"/>
                    <a:pt x="23864" y="3173"/>
                  </a:cubicBezTo>
                  <a:cubicBezTo>
                    <a:pt x="27672" y="1079"/>
                    <a:pt x="31607" y="0"/>
                    <a:pt x="35478" y="0"/>
                  </a:cubicBezTo>
                  <a:cubicBezTo>
                    <a:pt x="38461" y="0"/>
                    <a:pt x="41190" y="318"/>
                    <a:pt x="43602" y="1079"/>
                  </a:cubicBezTo>
                  <a:cubicBezTo>
                    <a:pt x="46014" y="1841"/>
                    <a:pt x="48108" y="2729"/>
                    <a:pt x="49948" y="3998"/>
                  </a:cubicBezTo>
                  <a:cubicBezTo>
                    <a:pt x="51789" y="5268"/>
                    <a:pt x="53312" y="6791"/>
                    <a:pt x="54645" y="8505"/>
                  </a:cubicBezTo>
                  <a:cubicBezTo>
                    <a:pt x="55914" y="10218"/>
                    <a:pt x="56993" y="12186"/>
                    <a:pt x="57882" y="14344"/>
                  </a:cubicBezTo>
                  <a:cubicBezTo>
                    <a:pt x="60294" y="11678"/>
                    <a:pt x="62578" y="9457"/>
                    <a:pt x="64800" y="7680"/>
                  </a:cubicBezTo>
                  <a:cubicBezTo>
                    <a:pt x="67021" y="5903"/>
                    <a:pt x="69052" y="4379"/>
                    <a:pt x="71083" y="3237"/>
                  </a:cubicBezTo>
                  <a:cubicBezTo>
                    <a:pt x="73114" y="2095"/>
                    <a:pt x="75081" y="1269"/>
                    <a:pt x="76985" y="762"/>
                  </a:cubicBezTo>
                  <a:cubicBezTo>
                    <a:pt x="78889" y="254"/>
                    <a:pt x="80793" y="0"/>
                    <a:pt x="82761" y="0"/>
                  </a:cubicBezTo>
                  <a:cubicBezTo>
                    <a:pt x="87457" y="0"/>
                    <a:pt x="91329" y="825"/>
                    <a:pt x="94502" y="2475"/>
                  </a:cubicBezTo>
                  <a:cubicBezTo>
                    <a:pt x="97676" y="4126"/>
                    <a:pt x="100214" y="6284"/>
                    <a:pt x="102182" y="9076"/>
                  </a:cubicBezTo>
                  <a:cubicBezTo>
                    <a:pt x="104149" y="11869"/>
                    <a:pt x="105545" y="15042"/>
                    <a:pt x="106371" y="18723"/>
                  </a:cubicBezTo>
                  <a:cubicBezTo>
                    <a:pt x="107196" y="22404"/>
                    <a:pt x="107640" y="26275"/>
                    <a:pt x="107640" y="30337"/>
                  </a:cubicBezTo>
                  <a:lnTo>
                    <a:pt x="107640" y="76034"/>
                  </a:lnTo>
                  <a:close/>
                </a:path>
              </a:pathLst>
            </a:custGeom>
            <a:solidFill>
              <a:srgbClr val="3A85C6"/>
            </a:solidFill>
            <a:ln w="6347"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91866C13-3BC8-7C44-9A7E-320060F9F11E}"/>
              </a:ext>
            </a:extLst>
          </p:cNvPr>
          <p:cNvSpPr txBox="1"/>
          <p:nvPr/>
        </p:nvSpPr>
        <p:spPr>
          <a:xfrm flipH="1">
            <a:off x="438893" y="721695"/>
            <a:ext cx="7177096" cy="1288943"/>
          </a:xfrm>
          <a:prstGeom prst="rect">
            <a:avLst/>
          </a:prstGeom>
          <a:noFill/>
        </p:spPr>
        <p:txBody>
          <a:bodyPr wrap="square">
            <a:spAutoFit/>
          </a:bodyPr>
          <a:lstStyle/>
          <a:p>
            <a:pPr algn="r" rtl="1">
              <a:lnSpc>
                <a:spcPct val="108000"/>
              </a:lnSpc>
              <a:spcBef>
                <a:spcPts val="600"/>
              </a:spcBef>
            </a:pPr>
            <a:r>
              <a:rPr lang="ar-AE"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العرض التقد</a:t>
            </a:r>
            <a:r>
              <a:rPr lang="ar-JO"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ي</a:t>
            </a:r>
            <a:r>
              <a:rPr lang="ar-AE"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مي للمُستثمرين </a:t>
            </a:r>
            <a:br>
              <a:rPr lang="en-US"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br>
            <a:endParaRPr lang="ar-JO"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6" name="TextBox 25">
            <a:extLst>
              <a:ext uri="{FF2B5EF4-FFF2-40B4-BE49-F238E27FC236}">
                <a16:creationId xmlns:a16="http://schemas.microsoft.com/office/drawing/2014/main" id="{98B9C035-EB88-8B4D-AE8B-898E79DCEE9A}"/>
              </a:ext>
            </a:extLst>
          </p:cNvPr>
          <p:cNvSpPr txBox="1"/>
          <p:nvPr/>
        </p:nvSpPr>
        <p:spPr>
          <a:xfrm>
            <a:off x="2900796" y="1371641"/>
            <a:ext cx="4715192" cy="338554"/>
          </a:xfrm>
          <a:prstGeom prst="rect">
            <a:avLst/>
          </a:prstGeom>
          <a:noFill/>
        </p:spPr>
        <p:txBody>
          <a:bodyPr wrap="square">
            <a:spAutoFit/>
          </a:bodyPr>
          <a:lstStyle/>
          <a:p>
            <a:pPr algn="r"/>
            <a:r>
              <a:rPr lang="ar-LB"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ديسمبر</a:t>
            </a:r>
            <a:r>
              <a:rPr lang="ar-JO"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QA"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2023</a:t>
            </a:r>
            <a:endParaRPr lang="en-US" sz="1600" dirty="0"/>
          </a:p>
        </p:txBody>
      </p:sp>
    </p:spTree>
    <p:extLst>
      <p:ext uri="{BB962C8B-B14F-4D97-AF65-F5344CB8AC3E}">
        <p14:creationId xmlns:p14="http://schemas.microsoft.com/office/powerpoint/2010/main" val="175119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5075"/>
        </a:solidFill>
        <a:effectLst/>
      </p:bgPr>
    </p:bg>
    <p:spTree>
      <p:nvGrpSpPr>
        <p:cNvPr id="1" name=""/>
        <p:cNvGrpSpPr/>
        <p:nvPr/>
      </p:nvGrpSpPr>
      <p:grpSpPr>
        <a:xfrm>
          <a:off x="0" y="0"/>
          <a:ext cx="0" cy="0"/>
          <a:chOff x="0" y="0"/>
          <a:chExt cx="0" cy="0"/>
        </a:xfrm>
      </p:grpSpPr>
      <p:sp>
        <p:nvSpPr>
          <p:cNvPr id="19" name="TextBox 96">
            <a:extLst>
              <a:ext uri="{FF2B5EF4-FFF2-40B4-BE49-F238E27FC236}">
                <a16:creationId xmlns:a16="http://schemas.microsoft.com/office/drawing/2014/main" id="{7FAA595F-FDFE-E043-A330-75BD29FF14A0}"/>
              </a:ext>
            </a:extLst>
          </p:cNvPr>
          <p:cNvSpPr txBox="1"/>
          <p:nvPr/>
        </p:nvSpPr>
        <p:spPr>
          <a:xfrm>
            <a:off x="1990976" y="651443"/>
            <a:ext cx="7953374" cy="830997"/>
          </a:xfrm>
          <a:prstGeom prst="rect">
            <a:avLst/>
          </a:prstGeom>
          <a:noFill/>
        </p:spPr>
        <p:txBody>
          <a:bodyPr wrap="square">
            <a:spAutoFit/>
          </a:bodyPr>
          <a:lstStyle/>
          <a:p>
            <a:pPr algn="ctr"/>
            <a:r>
              <a:rPr lang="ar-EG"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القوة ال</a:t>
            </a:r>
            <a:r>
              <a:rPr lang="ar-AE"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متأصلة</a:t>
            </a:r>
            <a:r>
              <a:rPr lang="ar-EG"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المبنية </a:t>
            </a:r>
            <a:r>
              <a:rPr lang="ar-AE"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بمرور الوقت</a:t>
            </a:r>
            <a:r>
              <a:rPr lang="ar-EG"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QA"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نتج عنها سمعة</a:t>
            </a:r>
            <a:r>
              <a:rPr lang="ar-AE"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EG"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قو</a:t>
            </a:r>
            <a:r>
              <a:rPr lang="ar-AE"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ي</a:t>
            </a:r>
            <a:r>
              <a:rPr lang="ar-QA"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ة</a:t>
            </a:r>
            <a:r>
              <a:rPr lang="ar-EG"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AE"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ل</a:t>
            </a:r>
            <a:r>
              <a:rPr lang="ar-EG"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لعلامة التجارية</a:t>
            </a:r>
            <a:r>
              <a:rPr lang="ar-QA"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a:t>
            </a:r>
            <a:endParaRPr lang="en-IN" sz="2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 name="Rectangle: Rounded Corners 996">
            <a:extLst>
              <a:ext uri="{FF2B5EF4-FFF2-40B4-BE49-F238E27FC236}">
                <a16:creationId xmlns:a16="http://schemas.microsoft.com/office/drawing/2014/main" id="{0C6F9AA8-8DCF-B248-939D-A79D58753381}"/>
              </a:ext>
            </a:extLst>
          </p:cNvPr>
          <p:cNvSpPr/>
          <p:nvPr/>
        </p:nvSpPr>
        <p:spPr>
          <a:xfrm>
            <a:off x="930442" y="2367029"/>
            <a:ext cx="5085348" cy="1860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1" name="Rectangle: Rounded Corners 997">
            <a:extLst>
              <a:ext uri="{FF2B5EF4-FFF2-40B4-BE49-F238E27FC236}">
                <a16:creationId xmlns:a16="http://schemas.microsoft.com/office/drawing/2014/main" id="{991BEFB4-57B3-E54B-88BC-ECAC2F01D8FE}"/>
              </a:ext>
            </a:extLst>
          </p:cNvPr>
          <p:cNvSpPr/>
          <p:nvPr/>
        </p:nvSpPr>
        <p:spPr>
          <a:xfrm>
            <a:off x="6176210" y="2367029"/>
            <a:ext cx="5085348" cy="1860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2" name="Rectangle: Rounded Corners 998">
            <a:extLst>
              <a:ext uri="{FF2B5EF4-FFF2-40B4-BE49-F238E27FC236}">
                <a16:creationId xmlns:a16="http://schemas.microsoft.com/office/drawing/2014/main" id="{EA85112E-81EE-FB42-A988-0235659ADBDE}"/>
              </a:ext>
            </a:extLst>
          </p:cNvPr>
          <p:cNvSpPr/>
          <p:nvPr/>
        </p:nvSpPr>
        <p:spPr>
          <a:xfrm>
            <a:off x="930442" y="4345672"/>
            <a:ext cx="5085348" cy="1860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3" name="Rectangle: Rounded Corners 999">
            <a:extLst>
              <a:ext uri="{FF2B5EF4-FFF2-40B4-BE49-F238E27FC236}">
                <a16:creationId xmlns:a16="http://schemas.microsoft.com/office/drawing/2014/main" id="{82929B22-B249-4448-96BC-D094D6269FE3}"/>
              </a:ext>
            </a:extLst>
          </p:cNvPr>
          <p:cNvSpPr/>
          <p:nvPr/>
        </p:nvSpPr>
        <p:spPr>
          <a:xfrm>
            <a:off x="6176210" y="4345672"/>
            <a:ext cx="5085348" cy="1860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4" name="Freeform: Shape 1013">
            <a:extLst>
              <a:ext uri="{FF2B5EF4-FFF2-40B4-BE49-F238E27FC236}">
                <a16:creationId xmlns:a16="http://schemas.microsoft.com/office/drawing/2014/main" id="{58078C50-85A8-CA44-B974-2204E7EE6CB7}"/>
              </a:ext>
            </a:extLst>
          </p:cNvPr>
          <p:cNvSpPr/>
          <p:nvPr/>
        </p:nvSpPr>
        <p:spPr>
          <a:xfrm>
            <a:off x="4973053" y="4345672"/>
            <a:ext cx="1042737" cy="944213"/>
          </a:xfrm>
          <a:custGeom>
            <a:avLst/>
            <a:gdLst>
              <a:gd name="connsiteX0" fmla="*/ 0 w 1042737"/>
              <a:gd name="connsiteY0" fmla="*/ 0 h 944213"/>
              <a:gd name="connsiteX1" fmla="*/ 732583 w 1042737"/>
              <a:gd name="connsiteY1" fmla="*/ 0 h 944213"/>
              <a:gd name="connsiteX2" fmla="*/ 1042737 w 1042737"/>
              <a:gd name="connsiteY2" fmla="*/ 310154 h 944213"/>
              <a:gd name="connsiteX3" fmla="*/ 1042737 w 1042737"/>
              <a:gd name="connsiteY3" fmla="*/ 944213 h 944213"/>
              <a:gd name="connsiteX4" fmla="*/ 550785 w 1042737"/>
              <a:gd name="connsiteY4" fmla="*/ 944213 h 944213"/>
              <a:gd name="connsiteX5" fmla="*/ 0 w 1042737"/>
              <a:gd name="connsiteY5" fmla="*/ 393428 h 94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737" h="944213">
                <a:moveTo>
                  <a:pt x="0" y="0"/>
                </a:moveTo>
                <a:lnTo>
                  <a:pt x="732583" y="0"/>
                </a:lnTo>
                <a:cubicBezTo>
                  <a:pt x="903876" y="0"/>
                  <a:pt x="1042737" y="138861"/>
                  <a:pt x="1042737" y="310154"/>
                </a:cubicBezTo>
                <a:lnTo>
                  <a:pt x="1042737" y="944213"/>
                </a:lnTo>
                <a:lnTo>
                  <a:pt x="550785" y="944213"/>
                </a:lnTo>
                <a:cubicBezTo>
                  <a:pt x="246595" y="944213"/>
                  <a:pt x="0" y="697618"/>
                  <a:pt x="0" y="393428"/>
                </a:cubicBezTo>
                <a:close/>
              </a:path>
            </a:pathLst>
          </a:custGeom>
          <a:solidFill>
            <a:srgbClr val="A77A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5" name="Freeform: Shape 1011">
            <a:extLst>
              <a:ext uri="{FF2B5EF4-FFF2-40B4-BE49-F238E27FC236}">
                <a16:creationId xmlns:a16="http://schemas.microsoft.com/office/drawing/2014/main" id="{81800844-F89F-C44A-A332-ACB11091BD49}"/>
              </a:ext>
            </a:extLst>
          </p:cNvPr>
          <p:cNvSpPr/>
          <p:nvPr/>
        </p:nvSpPr>
        <p:spPr>
          <a:xfrm>
            <a:off x="6176210" y="4345672"/>
            <a:ext cx="1042738" cy="944213"/>
          </a:xfrm>
          <a:custGeom>
            <a:avLst/>
            <a:gdLst>
              <a:gd name="connsiteX0" fmla="*/ 310154 w 1042738"/>
              <a:gd name="connsiteY0" fmla="*/ 0 h 944213"/>
              <a:gd name="connsiteX1" fmla="*/ 1042738 w 1042738"/>
              <a:gd name="connsiteY1" fmla="*/ 0 h 944213"/>
              <a:gd name="connsiteX2" fmla="*/ 1042738 w 1042738"/>
              <a:gd name="connsiteY2" fmla="*/ 393428 h 944213"/>
              <a:gd name="connsiteX3" fmla="*/ 491953 w 1042738"/>
              <a:gd name="connsiteY3" fmla="*/ 944213 h 944213"/>
              <a:gd name="connsiteX4" fmla="*/ 0 w 1042738"/>
              <a:gd name="connsiteY4" fmla="*/ 944213 h 944213"/>
              <a:gd name="connsiteX5" fmla="*/ 0 w 1042738"/>
              <a:gd name="connsiteY5" fmla="*/ 310154 h 944213"/>
              <a:gd name="connsiteX6" fmla="*/ 310154 w 1042738"/>
              <a:gd name="connsiteY6" fmla="*/ 0 h 94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738" h="944213">
                <a:moveTo>
                  <a:pt x="310154" y="0"/>
                </a:moveTo>
                <a:lnTo>
                  <a:pt x="1042738" y="0"/>
                </a:lnTo>
                <a:lnTo>
                  <a:pt x="1042738" y="393428"/>
                </a:lnTo>
                <a:cubicBezTo>
                  <a:pt x="1042738" y="697618"/>
                  <a:pt x="796143" y="944213"/>
                  <a:pt x="491953" y="944213"/>
                </a:cubicBezTo>
                <a:lnTo>
                  <a:pt x="0" y="944213"/>
                </a:lnTo>
                <a:lnTo>
                  <a:pt x="0" y="310154"/>
                </a:lnTo>
                <a:cubicBezTo>
                  <a:pt x="0" y="138861"/>
                  <a:pt x="138861" y="0"/>
                  <a:pt x="310154" y="0"/>
                </a:cubicBezTo>
                <a:close/>
              </a:path>
            </a:pathLst>
          </a:custGeom>
          <a:solidFill>
            <a:srgbClr val="003B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6" name="Freeform: Shape 1008">
            <a:extLst>
              <a:ext uri="{FF2B5EF4-FFF2-40B4-BE49-F238E27FC236}">
                <a16:creationId xmlns:a16="http://schemas.microsoft.com/office/drawing/2014/main" id="{9A2CD811-DE67-A14D-8BBC-34A21835551F}"/>
              </a:ext>
            </a:extLst>
          </p:cNvPr>
          <p:cNvSpPr/>
          <p:nvPr/>
        </p:nvSpPr>
        <p:spPr>
          <a:xfrm>
            <a:off x="4973053" y="3429000"/>
            <a:ext cx="1042737" cy="798914"/>
          </a:xfrm>
          <a:custGeom>
            <a:avLst/>
            <a:gdLst>
              <a:gd name="connsiteX0" fmla="*/ 550785 w 1042737"/>
              <a:gd name="connsiteY0" fmla="*/ 0 h 798914"/>
              <a:gd name="connsiteX1" fmla="*/ 1042737 w 1042737"/>
              <a:gd name="connsiteY1" fmla="*/ 0 h 798914"/>
              <a:gd name="connsiteX2" fmla="*/ 1042737 w 1042737"/>
              <a:gd name="connsiteY2" fmla="*/ 488760 h 798914"/>
              <a:gd name="connsiteX3" fmla="*/ 732583 w 1042737"/>
              <a:gd name="connsiteY3" fmla="*/ 798914 h 798914"/>
              <a:gd name="connsiteX4" fmla="*/ 0 w 1042737"/>
              <a:gd name="connsiteY4" fmla="*/ 798914 h 798914"/>
              <a:gd name="connsiteX5" fmla="*/ 0 w 1042737"/>
              <a:gd name="connsiteY5" fmla="*/ 550785 h 798914"/>
              <a:gd name="connsiteX6" fmla="*/ 550785 w 1042737"/>
              <a:gd name="connsiteY6" fmla="*/ 0 h 79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737" h="798914">
                <a:moveTo>
                  <a:pt x="550785" y="0"/>
                </a:moveTo>
                <a:lnTo>
                  <a:pt x="1042737" y="0"/>
                </a:lnTo>
                <a:lnTo>
                  <a:pt x="1042737" y="488760"/>
                </a:lnTo>
                <a:cubicBezTo>
                  <a:pt x="1042737" y="660053"/>
                  <a:pt x="903876" y="798914"/>
                  <a:pt x="732583" y="798914"/>
                </a:cubicBezTo>
                <a:lnTo>
                  <a:pt x="0" y="798914"/>
                </a:lnTo>
                <a:lnTo>
                  <a:pt x="0" y="550785"/>
                </a:lnTo>
                <a:cubicBezTo>
                  <a:pt x="0" y="246595"/>
                  <a:pt x="246595" y="0"/>
                  <a:pt x="550785" y="0"/>
                </a:cubicBezTo>
                <a:close/>
              </a:path>
            </a:pathLst>
          </a:custGeom>
          <a:solidFill>
            <a:srgbClr val="1670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ctr" defTabSz="914400" rtl="1" eaLnBrk="1" latinLnBrk="0" hangingPunct="1"/>
            <a:endParaRPr lang="en-US" dirty="0">
              <a:highlight>
                <a:srgbClr val="16709E"/>
              </a:highlight>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7" name="Freeform: Shape 1006">
            <a:extLst>
              <a:ext uri="{FF2B5EF4-FFF2-40B4-BE49-F238E27FC236}">
                <a16:creationId xmlns:a16="http://schemas.microsoft.com/office/drawing/2014/main" id="{9A7147E8-CE00-3D41-8066-AE2E3B49D476}"/>
              </a:ext>
            </a:extLst>
          </p:cNvPr>
          <p:cNvSpPr/>
          <p:nvPr/>
        </p:nvSpPr>
        <p:spPr>
          <a:xfrm>
            <a:off x="6176210" y="3429000"/>
            <a:ext cx="1042738" cy="798914"/>
          </a:xfrm>
          <a:custGeom>
            <a:avLst/>
            <a:gdLst>
              <a:gd name="connsiteX0" fmla="*/ 0 w 1042738"/>
              <a:gd name="connsiteY0" fmla="*/ 0 h 798914"/>
              <a:gd name="connsiteX1" fmla="*/ 491953 w 1042738"/>
              <a:gd name="connsiteY1" fmla="*/ 0 h 798914"/>
              <a:gd name="connsiteX2" fmla="*/ 1042738 w 1042738"/>
              <a:gd name="connsiteY2" fmla="*/ 550785 h 798914"/>
              <a:gd name="connsiteX3" fmla="*/ 1042738 w 1042738"/>
              <a:gd name="connsiteY3" fmla="*/ 798914 h 798914"/>
              <a:gd name="connsiteX4" fmla="*/ 310154 w 1042738"/>
              <a:gd name="connsiteY4" fmla="*/ 798914 h 798914"/>
              <a:gd name="connsiteX5" fmla="*/ 0 w 1042738"/>
              <a:gd name="connsiteY5" fmla="*/ 488760 h 79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738" h="798914">
                <a:moveTo>
                  <a:pt x="0" y="0"/>
                </a:moveTo>
                <a:lnTo>
                  <a:pt x="491953" y="0"/>
                </a:lnTo>
                <a:cubicBezTo>
                  <a:pt x="796143" y="0"/>
                  <a:pt x="1042738" y="246595"/>
                  <a:pt x="1042738" y="550785"/>
                </a:cubicBezTo>
                <a:lnTo>
                  <a:pt x="1042738" y="798914"/>
                </a:lnTo>
                <a:lnTo>
                  <a:pt x="310154" y="798914"/>
                </a:lnTo>
                <a:cubicBezTo>
                  <a:pt x="138861" y="798914"/>
                  <a:pt x="0" y="660053"/>
                  <a:pt x="0" y="488760"/>
                </a:cubicBezTo>
                <a:close/>
              </a:path>
            </a:pathLst>
          </a:custGeom>
          <a:solidFill>
            <a:srgbClr val="A711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8" name="TextBox 27">
            <a:extLst>
              <a:ext uri="{FF2B5EF4-FFF2-40B4-BE49-F238E27FC236}">
                <a16:creationId xmlns:a16="http://schemas.microsoft.com/office/drawing/2014/main" id="{438E1E23-490A-7644-976C-0433756724DD}"/>
              </a:ext>
            </a:extLst>
          </p:cNvPr>
          <p:cNvSpPr txBox="1"/>
          <p:nvPr/>
        </p:nvSpPr>
        <p:spPr>
          <a:xfrm>
            <a:off x="7347284" y="2975917"/>
            <a:ext cx="3753853" cy="938719"/>
          </a:xfrm>
          <a:prstGeom prst="rect">
            <a:avLst/>
          </a:prstGeom>
          <a:noFill/>
        </p:spPr>
        <p:txBody>
          <a:bodyPr wrap="square">
            <a:spAutoFit/>
          </a:bodyPr>
          <a:lstStyle/>
          <a:p>
            <a:pPr marL="171450" indent="-171450" algn="r" rtl="1">
              <a:buFont typeface="Arial" panose="020B0604020202020204" pitchFamily="34" charset="0"/>
              <a:buChar char="•"/>
            </a:pPr>
            <a:r>
              <a:rPr lang="ar-QA" sz="1100" dirty="0">
                <a:latin typeface="GE Dinar Two" panose="020A0503020102020204" pitchFamily="18" charset="-78"/>
                <a:ea typeface="GE Dinar Two" panose="020A0503020102020204" pitchFamily="18" charset="-78"/>
                <a:cs typeface="GE Dinar Two" panose="020A0503020102020204" pitchFamily="18" charset="-78"/>
              </a:rPr>
              <a:t>مراقبة الجودة امر بالغ الاهمية مع الاخذ بعين الاعتبار جميع الاجراءات لخفض التكلفة</a:t>
            </a:r>
            <a:r>
              <a:rPr lang="ar-EG" sz="1100" dirty="0">
                <a:latin typeface="GE Dinar Two" panose="020A0503020102020204" pitchFamily="18" charset="-78"/>
                <a:ea typeface="GE Dinar Two" panose="020A0503020102020204" pitchFamily="18" charset="-78"/>
                <a:cs typeface="GE Dinar Two" panose="020A0503020102020204" pitchFamily="18" charset="-78"/>
              </a:rPr>
              <a:t>.</a:t>
            </a:r>
          </a:p>
          <a:p>
            <a:pPr marL="171450" lvl="0" indent="-171450" algn="r" rtl="1">
              <a:buFont typeface="Arial" panose="020B0604020202020204" pitchFamily="34" charset="0"/>
              <a:buChar char="•"/>
            </a:pPr>
            <a:r>
              <a:rPr lang="ar-EG" sz="1100" dirty="0">
                <a:latin typeface="GE Dinar Two" panose="020A0503020102020204" pitchFamily="18" charset="-78"/>
                <a:ea typeface="GE Dinar Two" panose="020A0503020102020204" pitchFamily="18" charset="-78"/>
                <a:cs typeface="GE Dinar Two" panose="020A0503020102020204" pitchFamily="18" charset="-78"/>
              </a:rPr>
              <a:t>اختبارات</a:t>
            </a:r>
            <a:r>
              <a:rPr lang="ar-AE" sz="1100" dirty="0">
                <a:latin typeface="GE Dinar Two" panose="020A0503020102020204" pitchFamily="18" charset="-78"/>
                <a:ea typeface="GE Dinar Two" panose="020A0503020102020204" pitchFamily="18" charset="-78"/>
                <a:cs typeface="GE Dinar Two" panose="020A0503020102020204" pitchFamily="18" charset="-78"/>
              </a:rPr>
              <a:t> دورية</a:t>
            </a:r>
            <a:r>
              <a:rPr lang="ar-EG" sz="1100" dirty="0">
                <a:latin typeface="GE Dinar Two" panose="020A0503020102020204" pitchFamily="18" charset="-78"/>
                <a:ea typeface="GE Dinar Two" panose="020A0503020102020204" pitchFamily="18" charset="-78"/>
                <a:cs typeface="GE Dinar Two" panose="020A0503020102020204" pitchFamily="18" charset="-78"/>
              </a:rPr>
              <a:t> </a:t>
            </a:r>
            <a:r>
              <a:rPr lang="ar-QA" sz="1100" dirty="0">
                <a:latin typeface="GE Dinar Two" panose="020A0503020102020204" pitchFamily="18" charset="-78"/>
                <a:ea typeface="GE Dinar Two" panose="020A0503020102020204" pitchFamily="18" charset="-78"/>
                <a:cs typeface="GE Dinar Two" panose="020A0503020102020204" pitchFamily="18" charset="-78"/>
              </a:rPr>
              <a:t>لل</a:t>
            </a:r>
            <a:r>
              <a:rPr lang="ar-EG" sz="1100" dirty="0">
                <a:latin typeface="GE Dinar Two" panose="020A0503020102020204" pitchFamily="18" charset="-78"/>
                <a:ea typeface="GE Dinar Two" panose="020A0503020102020204" pitchFamily="18" charset="-78"/>
                <a:cs typeface="GE Dinar Two" panose="020A0503020102020204" pitchFamily="18" charset="-78"/>
              </a:rPr>
              <a:t>جودة </a:t>
            </a:r>
            <a:r>
              <a:rPr lang="ar-IQ" sz="1100" dirty="0">
                <a:latin typeface="GE Dinar Two" panose="020A0503020102020204" pitchFamily="18" charset="-78"/>
                <a:ea typeface="GE Dinar Two" panose="020A0503020102020204" pitchFamily="18" charset="-78"/>
                <a:cs typeface="GE Dinar Two" panose="020A0503020102020204" pitchFamily="18" charset="-78"/>
              </a:rPr>
              <a:t>خلال مراحل تطوير</a:t>
            </a:r>
            <a:r>
              <a:rPr lang="ar-EG" sz="1100" dirty="0">
                <a:latin typeface="GE Dinar Two" panose="020A0503020102020204" pitchFamily="18" charset="-78"/>
                <a:ea typeface="GE Dinar Two" panose="020A0503020102020204" pitchFamily="18" charset="-78"/>
                <a:cs typeface="GE Dinar Two" panose="020A0503020102020204" pitchFamily="18" charset="-78"/>
              </a:rPr>
              <a:t> المشروع</a:t>
            </a:r>
            <a:r>
              <a:rPr lang="ar-QA" sz="1100" dirty="0">
                <a:latin typeface="GE Dinar Two" panose="020A0503020102020204" pitchFamily="18" charset="-78"/>
                <a:ea typeface="GE Dinar Two" panose="020A0503020102020204" pitchFamily="18" charset="-78"/>
                <a:cs typeface="GE Dinar Two" panose="020A0503020102020204" pitchFamily="18" charset="-78"/>
              </a:rPr>
              <a:t>.</a:t>
            </a:r>
            <a:endParaRPr lang="ar-EG" sz="1100" dirty="0">
              <a:latin typeface="GE Dinar Two" panose="020A0503020102020204" pitchFamily="18" charset="-78"/>
              <a:ea typeface="GE Dinar Two" panose="020A0503020102020204" pitchFamily="18" charset="-78"/>
              <a:cs typeface="GE Dinar Two" panose="020A0503020102020204" pitchFamily="18" charset="-78"/>
            </a:endParaRPr>
          </a:p>
          <a:p>
            <a:pPr marL="171450" lvl="0" indent="-171450" algn="r" rtl="1">
              <a:buFont typeface="Arial" panose="020B0604020202020204" pitchFamily="34" charset="0"/>
              <a:buChar char="•"/>
            </a:pPr>
            <a:r>
              <a:rPr lang="ar-EG" sz="1100" dirty="0">
                <a:latin typeface="GE Dinar Two" panose="020A0503020102020204" pitchFamily="18" charset="-78"/>
                <a:ea typeface="GE Dinar Two" panose="020A0503020102020204" pitchFamily="18" charset="-78"/>
                <a:cs typeface="GE Dinar Two" panose="020A0503020102020204" pitchFamily="18" charset="-78"/>
              </a:rPr>
              <a:t>تضمن بروة جودة المشاريع على الرغم من حرصنا على التحكم في التكاليف</a:t>
            </a:r>
            <a:r>
              <a:rPr lang="ar-QA" sz="1100" dirty="0">
                <a:latin typeface="GE Dinar Two" panose="020A0503020102020204" pitchFamily="18" charset="-78"/>
                <a:ea typeface="GE Dinar Two" panose="020A0503020102020204" pitchFamily="18" charset="-78"/>
                <a:cs typeface="GE Dinar Two" panose="020A0503020102020204" pitchFamily="18" charset="-78"/>
              </a:rPr>
              <a:t>.</a:t>
            </a:r>
            <a:endParaRPr lang="ar-EG" sz="1100" dirty="0">
              <a:latin typeface="GE Dinar Two" panose="020A0503020102020204" pitchFamily="18" charset="-78"/>
              <a:ea typeface="GE Dinar Two" panose="020A0503020102020204" pitchFamily="18" charset="-78"/>
              <a:cs typeface="GE Dinar Two" panose="020A0503020102020204" pitchFamily="18" charset="-78"/>
            </a:endParaRPr>
          </a:p>
          <a:p>
            <a:pPr marL="171450" lvl="0" indent="-171450" algn="r" rtl="1">
              <a:buFont typeface="Arial" panose="020B0604020202020204" pitchFamily="34" charset="0"/>
              <a:buChar char="•"/>
            </a:pPr>
            <a:r>
              <a:rPr lang="ar-QA" sz="1100" dirty="0">
                <a:latin typeface="GE Dinar Two" panose="020A0503020102020204" pitchFamily="18" charset="-78"/>
                <a:ea typeface="GE Dinar Two" panose="020A0503020102020204" pitchFamily="18" charset="-78"/>
                <a:cs typeface="GE Dinar Two" panose="020A0503020102020204" pitchFamily="18" charset="-78"/>
              </a:rPr>
              <a:t>متابعة الجودة العالية في المشاريع المستقبلية.</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9" name="TextBox 28">
            <a:extLst>
              <a:ext uri="{FF2B5EF4-FFF2-40B4-BE49-F238E27FC236}">
                <a16:creationId xmlns:a16="http://schemas.microsoft.com/office/drawing/2014/main" id="{ED7E26AE-2D8E-D84C-A9E0-787671DC6006}"/>
              </a:ext>
            </a:extLst>
          </p:cNvPr>
          <p:cNvSpPr txBox="1"/>
          <p:nvPr/>
        </p:nvSpPr>
        <p:spPr>
          <a:xfrm>
            <a:off x="1090863" y="2975917"/>
            <a:ext cx="3801980" cy="1431161"/>
          </a:xfrm>
          <a:prstGeom prst="rect">
            <a:avLst/>
          </a:prstGeom>
          <a:noFill/>
        </p:spPr>
        <p:txBody>
          <a:bodyPr wrap="square">
            <a:spAutoFit/>
          </a:bodyPr>
          <a:lstStyle/>
          <a:p>
            <a:pPr marL="171450" indent="-171450" algn="r" rtl="1">
              <a:spcBef>
                <a:spcPts val="600"/>
              </a:spcBef>
              <a:buFont typeface="Arial" panose="020B0604020202020204" pitchFamily="34" charset="0"/>
              <a:buChar char="•"/>
              <a:defRPr/>
            </a:pPr>
            <a:r>
              <a:rPr lang="ar-QA" sz="1100" dirty="0">
                <a:latin typeface="GE Dinar Two" panose="020A0503020102020204" pitchFamily="18" charset="-78"/>
                <a:ea typeface="GE Dinar Two" panose="020A0503020102020204" pitchFamily="18" charset="-78"/>
                <a:cs typeface="GE Dinar Two" panose="020A0503020102020204" pitchFamily="18" charset="-78"/>
              </a:rPr>
              <a:t>مطور ومشغل</a:t>
            </a:r>
            <a:r>
              <a:rPr lang="ar-EG" sz="1100" dirty="0">
                <a:latin typeface="GE Dinar Two" panose="020A0503020102020204" pitchFamily="18" charset="-78"/>
                <a:ea typeface="GE Dinar Two" panose="020A0503020102020204" pitchFamily="18" charset="-78"/>
                <a:cs typeface="GE Dinar Two" panose="020A0503020102020204" pitchFamily="18" charset="-78"/>
              </a:rPr>
              <a:t> </a:t>
            </a:r>
            <a:r>
              <a:rPr lang="ar-QA" sz="1100" dirty="0">
                <a:latin typeface="GE Dinar Two" panose="020A0503020102020204" pitchFamily="18" charset="-78"/>
                <a:ea typeface="GE Dinar Two" panose="020A0503020102020204" pitchFamily="18" charset="-78"/>
                <a:cs typeface="GE Dinar Two" panose="020A0503020102020204" pitchFamily="18" charset="-78"/>
              </a:rPr>
              <a:t>مشهود له ل</a:t>
            </a:r>
            <a:r>
              <a:rPr lang="ar-EG" sz="1100" dirty="0">
                <a:latin typeface="GE Dinar Two" panose="020A0503020102020204" pitchFamily="18" charset="-78"/>
                <a:ea typeface="GE Dinar Two" panose="020A0503020102020204" pitchFamily="18" charset="-78"/>
                <a:cs typeface="GE Dinar Two" panose="020A0503020102020204" pitchFamily="18" charset="-78"/>
              </a:rPr>
              <a:t>مجموعة من الأصول التى تم تسليمها في</a:t>
            </a:r>
            <a:r>
              <a:rPr lang="ar-QA" sz="1100" dirty="0">
                <a:latin typeface="GE Dinar Two" panose="020A0503020102020204" pitchFamily="18" charset="-78"/>
                <a:ea typeface="GE Dinar Two" panose="020A0503020102020204" pitchFamily="18" charset="-78"/>
                <a:cs typeface="GE Dinar Two" panose="020A0503020102020204" pitchFamily="18" charset="-78"/>
              </a:rPr>
              <a:t> ال</a:t>
            </a:r>
            <a:r>
              <a:rPr lang="ar-EG" sz="1100" dirty="0">
                <a:latin typeface="GE Dinar Two" panose="020A0503020102020204" pitchFamily="18" charset="-78"/>
                <a:ea typeface="GE Dinar Two" panose="020A0503020102020204" pitchFamily="18" charset="-78"/>
                <a:cs typeface="GE Dinar Two" panose="020A0503020102020204" pitchFamily="18" charset="-78"/>
              </a:rPr>
              <a:t>موعد المحدد</a:t>
            </a:r>
            <a:r>
              <a:rPr lang="ar-AE" sz="1100" dirty="0">
                <a:latin typeface="GE Dinar Two" panose="020A0503020102020204" pitchFamily="18" charset="-78"/>
                <a:ea typeface="GE Dinar Two" panose="020A0503020102020204" pitchFamily="18" charset="-78"/>
                <a:cs typeface="GE Dinar Two" panose="020A0503020102020204" pitchFamily="18" charset="-78"/>
              </a:rPr>
              <a:t>.</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spcBef>
                <a:spcPts val="600"/>
              </a:spcBef>
              <a:buFont typeface="Arial" panose="020B0604020202020204" pitchFamily="34" charset="0"/>
              <a:buChar char="•"/>
              <a:defRPr/>
            </a:pPr>
            <a:r>
              <a:rPr lang="ar-EG" sz="1100" dirty="0">
                <a:cs typeface="GE Dinar Two" panose="020A0503020102020204" pitchFamily="18" charset="-78"/>
              </a:rPr>
              <a:t>تمكنت "بروة" من الانتهاء من</a:t>
            </a:r>
            <a:r>
              <a:rPr lang="ar-AE" sz="1100" dirty="0">
                <a:cs typeface="GE Dinar Two" panose="020A0503020102020204" pitchFamily="18" charset="-78"/>
              </a:rPr>
              <a:t> تشييد </a:t>
            </a:r>
            <a:r>
              <a:rPr lang="ar-QA" sz="1100" dirty="0">
                <a:cs typeface="GE Dinar Two" panose="020A0503020102020204" pitchFamily="18" charset="-78"/>
              </a:rPr>
              <a:t>مشروع </a:t>
            </a:r>
            <a:r>
              <a:rPr lang="ar-AE" sz="1100" dirty="0">
                <a:cs typeface="GE Dinar Two" panose="020A0503020102020204" pitchFamily="18" charset="-78"/>
              </a:rPr>
              <a:t> </a:t>
            </a:r>
            <a:r>
              <a:rPr lang="ar-QA" sz="1100" dirty="0">
                <a:cs typeface="GE Dinar Two" panose="020A0503020102020204" pitchFamily="18" charset="-78"/>
              </a:rPr>
              <a:t>مدينتنا، الذي يضم 6,780 وحدة سكنية ، و 25,000 متر </a:t>
            </a:r>
            <a:r>
              <a:rPr lang="ar-AE" sz="1100" dirty="0">
                <a:cs typeface="GE Dinar Two" panose="020A0503020102020204" pitchFamily="18" charset="-78"/>
              </a:rPr>
              <a:t>مُربع</a:t>
            </a:r>
            <a:r>
              <a:rPr lang="ar-QA" sz="1100" dirty="0">
                <a:cs typeface="GE Dinar Two" panose="020A0503020102020204" pitchFamily="18" charset="-78"/>
              </a:rPr>
              <a:t> مساحة تجارية، </a:t>
            </a:r>
            <a:r>
              <a:rPr lang="ar-AE" sz="1100" dirty="0">
                <a:cs typeface="GE Dinar Two" panose="020A0503020102020204" pitchFamily="18" charset="-78"/>
              </a:rPr>
              <a:t>وكذلك </a:t>
            </a:r>
            <a:r>
              <a:rPr lang="ar-QA" sz="1100" dirty="0">
                <a:cs typeface="GE Dinar Two" panose="020A0503020102020204" pitchFamily="18" charset="-78"/>
              </a:rPr>
              <a:t>مشروع</a:t>
            </a:r>
            <a:r>
              <a:rPr lang="ar-AE" sz="1100" dirty="0">
                <a:cs typeface="GE Dinar Two" panose="020A0503020102020204" pitchFamily="18" charset="-78"/>
              </a:rPr>
              <a:t> </a:t>
            </a:r>
            <a:r>
              <a:rPr lang="ar-QA" sz="1100" dirty="0">
                <a:cs typeface="GE Dinar Two" panose="020A0503020102020204" pitchFamily="18" charset="-78"/>
              </a:rPr>
              <a:t>الحي الأرجنتيني، الذي يضم 16,848 غرفة، و 15,000 متر </a:t>
            </a:r>
            <a:r>
              <a:rPr lang="ar-AE" sz="1100" dirty="0">
                <a:cs typeface="GE Dinar Two" panose="020A0503020102020204" pitchFamily="18" charset="-78"/>
              </a:rPr>
              <a:t>مُربع</a:t>
            </a:r>
            <a:r>
              <a:rPr lang="ar-QA" sz="1100" dirty="0">
                <a:cs typeface="GE Dinar Two" panose="020A0503020102020204" pitchFamily="18" charset="-78"/>
              </a:rPr>
              <a:t> مساحة تجارية، وذلك في</a:t>
            </a:r>
            <a:r>
              <a:rPr lang="ar-EG" sz="1100" dirty="0">
                <a:cs typeface="GE Dinar Two" panose="020A0503020102020204" pitchFamily="18" charset="-78"/>
              </a:rPr>
              <a:t> الموعد المحدد</a:t>
            </a:r>
            <a:r>
              <a:rPr lang="ar-AE" sz="1100" dirty="0">
                <a:cs typeface="GE Dinar Two" panose="020A0503020102020204" pitchFamily="18" charset="-78"/>
              </a:rPr>
              <a:t> </a:t>
            </a:r>
            <a:r>
              <a:rPr lang="ar-QA" sz="1100" dirty="0">
                <a:cs typeface="GE Dinar Two" panose="020A0503020102020204" pitchFamily="18" charset="-78"/>
              </a:rPr>
              <a:t>خلال عام 2022</a:t>
            </a:r>
            <a:r>
              <a:rPr lang="ar-AE" sz="1100" dirty="0">
                <a:cs typeface="GE Dinar Two" panose="020A0503020102020204" pitchFamily="18" charset="-78"/>
              </a:rPr>
              <a:t>.</a:t>
            </a:r>
            <a:endParaRPr lang="en-US" sz="1100" dirty="0">
              <a:cs typeface="GE Dinar Two" panose="020A0503020102020204" pitchFamily="18" charset="-78"/>
            </a:endParaRPr>
          </a:p>
          <a:p>
            <a:pPr marL="171450" indent="-171450" algn="r" rtl="1">
              <a:spcBef>
                <a:spcPts val="600"/>
              </a:spcBef>
              <a:buFont typeface="Arial" panose="020B0604020202020204" pitchFamily="34" charset="0"/>
              <a:buChar char="•"/>
              <a:defRPr/>
            </a:pP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0" name="TextBox 29">
            <a:extLst>
              <a:ext uri="{FF2B5EF4-FFF2-40B4-BE49-F238E27FC236}">
                <a16:creationId xmlns:a16="http://schemas.microsoft.com/office/drawing/2014/main" id="{71A01162-1E27-5845-8571-B19FE0783B30}"/>
              </a:ext>
            </a:extLst>
          </p:cNvPr>
          <p:cNvSpPr txBox="1"/>
          <p:nvPr/>
        </p:nvSpPr>
        <p:spPr>
          <a:xfrm>
            <a:off x="7347284" y="4944709"/>
            <a:ext cx="3753853" cy="846386"/>
          </a:xfrm>
          <a:prstGeom prst="rect">
            <a:avLst/>
          </a:prstGeom>
          <a:noFill/>
        </p:spPr>
        <p:txBody>
          <a:bodyPr wrap="square">
            <a:spAutoFit/>
          </a:bodyPr>
          <a:lstStyle/>
          <a:p>
            <a:pPr marL="171450" indent="-171450" algn="r" rtl="1">
              <a:buFont typeface="Arial" panose="020B0604020202020204" pitchFamily="34" charset="0"/>
              <a:buChar char="•"/>
            </a:pPr>
            <a:r>
              <a:rPr lang="ar-QA" sz="1100" dirty="0">
                <a:latin typeface="GE Dinar Two" panose="020A0503020102020204" pitchFamily="18" charset="-78"/>
                <a:ea typeface="GE Dinar Two" panose="020A0503020102020204" pitchFamily="18" charset="-78"/>
                <a:cs typeface="GE Dinar Two" panose="020A0503020102020204" pitchFamily="18" charset="-78"/>
              </a:rPr>
              <a:t>فهم التفضيلات المحلية وقدرات القطاع الخاص المبنية والمحسنة بشكل فعال.</a:t>
            </a:r>
          </a:p>
          <a:p>
            <a:pPr marL="171450" indent="-171450" algn="r" rtl="1">
              <a:buFont typeface="Arial" panose="020B0604020202020204" pitchFamily="34" charset="0"/>
              <a:buChar char="•"/>
            </a:pPr>
            <a:r>
              <a:rPr lang="ar-QA" sz="1100" dirty="0">
                <a:latin typeface="GE Dinar Two" panose="020A0503020102020204" pitchFamily="18" charset="-78"/>
                <a:ea typeface="GE Dinar Two" panose="020A0503020102020204" pitchFamily="18" charset="-78"/>
                <a:cs typeface="GE Dinar Two" panose="020A0503020102020204" pitchFamily="18" charset="-78"/>
              </a:rPr>
              <a:t>طرح نموذج مخصص لدعم رؤية قطر ، ويعتبر كشريك مفضل للمبادرات الحكومية.</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spcBef>
                <a:spcPts val="600"/>
              </a:spcBef>
              <a:buFont typeface="Arial" panose="020B0604020202020204" pitchFamily="34" charset="0"/>
              <a:buChar char="•"/>
              <a:defRPr/>
            </a:pP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1" name="TextBox 30">
            <a:extLst>
              <a:ext uri="{FF2B5EF4-FFF2-40B4-BE49-F238E27FC236}">
                <a16:creationId xmlns:a16="http://schemas.microsoft.com/office/drawing/2014/main" id="{5C814840-E2D2-614D-8A97-2E765C8738C6}"/>
              </a:ext>
            </a:extLst>
          </p:cNvPr>
          <p:cNvSpPr txBox="1"/>
          <p:nvPr/>
        </p:nvSpPr>
        <p:spPr>
          <a:xfrm>
            <a:off x="1138990" y="4944709"/>
            <a:ext cx="3753853" cy="1015663"/>
          </a:xfrm>
          <a:prstGeom prst="rect">
            <a:avLst/>
          </a:prstGeom>
          <a:noFill/>
        </p:spPr>
        <p:txBody>
          <a:bodyPr wrap="square">
            <a:spAutoFit/>
          </a:bodyPr>
          <a:lstStyle/>
          <a:p>
            <a:pPr marL="171450" indent="-171450" algn="r" rtl="1">
              <a:buFont typeface="Arial" panose="020B0604020202020204" pitchFamily="34" charset="0"/>
              <a:buChar char="•"/>
            </a:pPr>
            <a:r>
              <a:rPr lang="ar-IQ" sz="1100" dirty="0">
                <a:latin typeface="GE Dinar Two" panose="020A0503020102020204" pitchFamily="18" charset="-78"/>
                <a:ea typeface="GE Dinar Two" panose="020A0503020102020204" pitchFamily="18" charset="-78"/>
                <a:cs typeface="GE Dinar Two" panose="020A0503020102020204" pitchFamily="18" charset="-78"/>
              </a:rPr>
              <a:t>معرفة </a:t>
            </a:r>
            <a:r>
              <a:rPr lang="ar-EG" sz="1100" dirty="0">
                <a:latin typeface="GE Dinar Two" panose="020A0503020102020204" pitchFamily="18" charset="-78"/>
                <a:ea typeface="GE Dinar Two" panose="020A0503020102020204" pitchFamily="18" charset="-78"/>
                <a:cs typeface="GE Dinar Two" panose="020A0503020102020204" pitchFamily="18" charset="-78"/>
              </a:rPr>
              <a:t>توجهات القطاع الخاص </a:t>
            </a:r>
            <a:r>
              <a:rPr lang="ar-IQ" sz="1100" dirty="0">
                <a:latin typeface="GE Dinar Two" panose="020A0503020102020204" pitchFamily="18" charset="-78"/>
                <a:ea typeface="GE Dinar Two" panose="020A0503020102020204" pitchFamily="18" charset="-78"/>
                <a:cs typeface="GE Dinar Two" panose="020A0503020102020204" pitchFamily="18" charset="-78"/>
              </a:rPr>
              <a:t>والحصول على</a:t>
            </a:r>
            <a:r>
              <a:rPr lang="ar-EG" sz="1100" dirty="0">
                <a:latin typeface="GE Dinar Two" panose="020A0503020102020204" pitchFamily="18" charset="-78"/>
                <a:ea typeface="GE Dinar Two" panose="020A0503020102020204" pitchFamily="18" charset="-78"/>
                <a:cs typeface="GE Dinar Two" panose="020A0503020102020204" pitchFamily="18" charset="-78"/>
              </a:rPr>
              <a:t> التكلفة الأمثل والكفاءة </a:t>
            </a:r>
            <a:r>
              <a:rPr lang="ar-IQ" sz="1100" dirty="0">
                <a:latin typeface="GE Dinar Two" panose="020A0503020102020204" pitchFamily="18" charset="-78"/>
                <a:ea typeface="GE Dinar Two" panose="020A0503020102020204" pitchFamily="18" charset="-78"/>
                <a:cs typeface="GE Dinar Two" panose="020A0503020102020204" pitchFamily="18" charset="-78"/>
              </a:rPr>
              <a:t>العالية </a:t>
            </a:r>
            <a:r>
              <a:rPr lang="ar-EG" sz="1100" dirty="0">
                <a:latin typeface="GE Dinar Two" panose="020A0503020102020204" pitchFamily="18" charset="-78"/>
                <a:ea typeface="GE Dinar Two" panose="020A0503020102020204" pitchFamily="18" charset="-78"/>
                <a:cs typeface="GE Dinar Two" panose="020A0503020102020204" pitchFamily="18" charset="-78"/>
              </a:rPr>
              <a:t>هي المجالات المحورية الرئيسية</a:t>
            </a:r>
            <a:r>
              <a:rPr lang="ar-IQ" sz="1100" dirty="0">
                <a:latin typeface="GE Dinar Two" panose="020A0503020102020204" pitchFamily="18" charset="-78"/>
                <a:ea typeface="GE Dinar Two" panose="020A0503020102020204" pitchFamily="18" charset="-78"/>
                <a:cs typeface="GE Dinar Two" panose="020A0503020102020204" pitchFamily="18" charset="-78"/>
              </a:rPr>
              <a:t> في التطوير</a:t>
            </a:r>
            <a:r>
              <a:rPr lang="ar-QA" sz="1100" dirty="0">
                <a:latin typeface="GE Dinar Two" panose="020A0503020102020204" pitchFamily="18" charset="-78"/>
                <a:ea typeface="GE Dinar Two" panose="020A0503020102020204" pitchFamily="18" charset="-78"/>
                <a:cs typeface="GE Dinar Two" panose="020A0503020102020204" pitchFamily="18" charset="-78"/>
              </a:rPr>
              <a:t>.</a:t>
            </a:r>
            <a:endParaRPr lang="en-IN" sz="11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buFont typeface="Arial" panose="020B0604020202020204" pitchFamily="34" charset="0"/>
              <a:buChar char="•"/>
            </a:pPr>
            <a:r>
              <a:rPr lang="ar-EG" sz="1100" dirty="0">
                <a:latin typeface="GE Dinar Two" panose="020A0503020102020204" pitchFamily="18" charset="-78"/>
                <a:ea typeface="GE Dinar Two" panose="020A0503020102020204" pitchFamily="18" charset="-78"/>
                <a:cs typeface="GE Dinar Two" panose="020A0503020102020204" pitchFamily="18" charset="-78"/>
              </a:rPr>
              <a:t>تسعى بروة جاهدة لضمان اكتمال جميع المشاريع بتكاليف بناء تنافسية دون المساومة على الجودة.</a:t>
            </a:r>
          </a:p>
          <a:p>
            <a:pPr marL="171450" indent="-171450" algn="r" rtl="1">
              <a:spcBef>
                <a:spcPts val="600"/>
              </a:spcBef>
              <a:buFont typeface="Arial" panose="020B0604020202020204" pitchFamily="34" charset="0"/>
              <a:buChar char="•"/>
              <a:defRPr/>
            </a:pP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2" name="TextBox 31">
            <a:extLst>
              <a:ext uri="{FF2B5EF4-FFF2-40B4-BE49-F238E27FC236}">
                <a16:creationId xmlns:a16="http://schemas.microsoft.com/office/drawing/2014/main" id="{21ACB260-4AE3-844D-9462-18DA6E3F97A4}"/>
              </a:ext>
            </a:extLst>
          </p:cNvPr>
          <p:cNvSpPr txBox="1"/>
          <p:nvPr/>
        </p:nvSpPr>
        <p:spPr>
          <a:xfrm>
            <a:off x="2727159" y="2631153"/>
            <a:ext cx="2165684" cy="307777"/>
          </a:xfrm>
          <a:prstGeom prst="rect">
            <a:avLst/>
          </a:prstGeom>
        </p:spPr>
        <p:txBody>
          <a:bodyPr wrap="square">
            <a:spAutoFit/>
          </a:bodyPr>
          <a:lstStyle/>
          <a:p>
            <a:pPr algn="r"/>
            <a:r>
              <a:rPr lang="ar-QA" sz="1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الالتزام بالوقت</a:t>
            </a:r>
            <a:endParaRPr lang="en-IN" sz="1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3" name="TextBox 32">
            <a:extLst>
              <a:ext uri="{FF2B5EF4-FFF2-40B4-BE49-F238E27FC236}">
                <a16:creationId xmlns:a16="http://schemas.microsoft.com/office/drawing/2014/main" id="{9897AEEC-09BD-874B-8F2F-94C15AD4CC3D}"/>
              </a:ext>
            </a:extLst>
          </p:cNvPr>
          <p:cNvSpPr txBox="1"/>
          <p:nvPr/>
        </p:nvSpPr>
        <p:spPr>
          <a:xfrm>
            <a:off x="8051821" y="2631153"/>
            <a:ext cx="2839453" cy="307777"/>
          </a:xfrm>
          <a:prstGeom prst="rect">
            <a:avLst/>
          </a:prstGeom>
        </p:spPr>
        <p:txBody>
          <a:bodyPr wrap="square">
            <a:spAutoFit/>
          </a:bodyPr>
          <a:lstStyle/>
          <a:p>
            <a:pPr lvl="0" algn="r"/>
            <a:r>
              <a:rPr lang="ar-AE" sz="1400" b="1"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rPr>
              <a:t>الجودة</a:t>
            </a:r>
            <a:endParaRPr lang="en-IN" sz="1400" b="1"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4" name="TextBox 33">
            <a:extLst>
              <a:ext uri="{FF2B5EF4-FFF2-40B4-BE49-F238E27FC236}">
                <a16:creationId xmlns:a16="http://schemas.microsoft.com/office/drawing/2014/main" id="{6D593D45-2AFF-AB43-BFEE-A1AB1B441427}"/>
              </a:ext>
            </a:extLst>
          </p:cNvPr>
          <p:cNvSpPr txBox="1"/>
          <p:nvPr/>
        </p:nvSpPr>
        <p:spPr>
          <a:xfrm>
            <a:off x="2727159" y="4608199"/>
            <a:ext cx="2165684" cy="307777"/>
          </a:xfrm>
          <a:prstGeom prst="rect">
            <a:avLst/>
          </a:prstGeom>
        </p:spPr>
        <p:txBody>
          <a:bodyPr wrap="square">
            <a:spAutoFit/>
          </a:bodyPr>
          <a:lstStyle/>
          <a:p>
            <a:pPr lvl="0" algn="r"/>
            <a:r>
              <a:rPr lang="ar-QA" sz="1400" b="1" dirty="0">
                <a:solidFill>
                  <a:srgbClr val="A77A48"/>
                </a:solidFill>
                <a:latin typeface="GE Dinar Two" panose="020A0503020102020204" pitchFamily="18" charset="-78"/>
                <a:ea typeface="GE Dinar Two" panose="020A0503020102020204" pitchFamily="18" charset="-78"/>
                <a:cs typeface="GE Dinar Two" panose="020A0503020102020204" pitchFamily="18" charset="-78"/>
              </a:rPr>
              <a:t>فعالية التكلفة</a:t>
            </a:r>
            <a:endParaRPr lang="en-IN" sz="1400" b="1" dirty="0">
              <a:solidFill>
                <a:srgbClr val="A77A48"/>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5" name="TextBox 34">
            <a:extLst>
              <a:ext uri="{FF2B5EF4-FFF2-40B4-BE49-F238E27FC236}">
                <a16:creationId xmlns:a16="http://schemas.microsoft.com/office/drawing/2014/main" id="{D9AD5DD9-4366-824A-8AFC-0C46B3BD60B8}"/>
              </a:ext>
            </a:extLst>
          </p:cNvPr>
          <p:cNvSpPr txBox="1"/>
          <p:nvPr/>
        </p:nvSpPr>
        <p:spPr>
          <a:xfrm>
            <a:off x="8051821" y="4608199"/>
            <a:ext cx="2839453" cy="307777"/>
          </a:xfrm>
          <a:prstGeom prst="rect">
            <a:avLst/>
          </a:prstGeom>
        </p:spPr>
        <p:txBody>
          <a:bodyPr wrap="square">
            <a:spAutoFit/>
          </a:bodyPr>
          <a:lstStyle/>
          <a:p>
            <a:pPr lvl="0" algn="r"/>
            <a:r>
              <a:rPr lang="ar-EG" sz="1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الخبرة المحلية</a:t>
            </a:r>
            <a:endParaRPr lang="en-IN" sz="1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1831995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62034FE-518B-4247-9FC0-62CC6698BEC9}"/>
              </a:ext>
            </a:extLst>
          </p:cNvPr>
          <p:cNvGrpSpPr/>
          <p:nvPr/>
        </p:nvGrpSpPr>
        <p:grpSpPr>
          <a:xfrm>
            <a:off x="6616723" y="4846691"/>
            <a:ext cx="4710332" cy="1138773"/>
            <a:chOff x="1507588" y="4673160"/>
            <a:chExt cx="4710332" cy="1138773"/>
          </a:xfrm>
        </p:grpSpPr>
        <p:sp>
          <p:nvSpPr>
            <p:cNvPr id="18" name="TextBox 17">
              <a:extLst>
                <a:ext uri="{FF2B5EF4-FFF2-40B4-BE49-F238E27FC236}">
                  <a16:creationId xmlns:a16="http://schemas.microsoft.com/office/drawing/2014/main" id="{83F3A6C7-6AD0-D841-AE25-AEBEAC3B430D}"/>
                </a:ext>
              </a:extLst>
            </p:cNvPr>
            <p:cNvSpPr txBox="1"/>
            <p:nvPr/>
          </p:nvSpPr>
          <p:spPr>
            <a:xfrm>
              <a:off x="1507588" y="4673160"/>
              <a:ext cx="153689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srgbClr val="003B8A"/>
                  </a:solidFill>
                  <a:effectLst/>
                  <a:uLnTx/>
                  <a:uFillTx/>
                  <a:ea typeface="GE Dinar Two" panose="020A0503020102020204" pitchFamily="18" charset="-78"/>
                  <a:cs typeface="GE Dinar Two" panose="020A0503020102020204" pitchFamily="18" charset="-78"/>
                </a:rPr>
                <a:t>~</a:t>
              </a:r>
              <a:r>
                <a:rPr kumimoji="0" lang="ar-LB" sz="3600" b="1" i="0" u="none" strike="noStrike" kern="1200" cap="none" spc="0" normalizeH="0" baseline="0" noProof="0" dirty="0">
                  <a:ln>
                    <a:noFill/>
                  </a:ln>
                  <a:solidFill>
                    <a:srgbClr val="003B8A"/>
                  </a:solidFill>
                  <a:effectLst/>
                  <a:uLnTx/>
                  <a:uFillTx/>
                  <a:ea typeface="GE Dinar Two" panose="020A0503020102020204" pitchFamily="18" charset="-78"/>
                  <a:cs typeface="GE Dinar Two" panose="020A0503020102020204" pitchFamily="18" charset="-78"/>
                </a:rPr>
                <a:t>49</a:t>
              </a:r>
              <a:r>
                <a:rPr kumimoji="0" lang="en-IN" sz="3600" b="1" i="0" u="none" strike="noStrike" kern="1200" cap="none" spc="0" normalizeH="0" baseline="0" noProof="0" dirty="0">
                  <a:ln>
                    <a:noFill/>
                  </a:ln>
                  <a:solidFill>
                    <a:srgbClr val="003B8A"/>
                  </a:solidFill>
                  <a:effectLst/>
                  <a:uLnTx/>
                  <a:uFillTx/>
                  <a:ea typeface="GE Dinar Two" panose="020A0503020102020204" pitchFamily="18" charset="-78"/>
                  <a:cs typeface="GE Dinar Two" panose="020A0503020102020204" pitchFamily="18" charset="-78"/>
                </a:rPr>
                <a:t>%</a:t>
              </a:r>
            </a:p>
            <a:p>
              <a:pPr algn="ctr">
                <a:defRPr/>
              </a:pPr>
              <a:r>
                <a:rPr lang="ar-AE" sz="11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من</a:t>
              </a:r>
              <a:r>
                <a:rPr lang="ar-QA" sz="11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 اجمالي </a:t>
              </a:r>
              <a:r>
                <a:rPr lang="ar-AE" sz="11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 الإيرادات </a:t>
              </a:r>
              <a:r>
                <a:rPr lang="ar-QA" sz="11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هي من </a:t>
              </a:r>
              <a:r>
                <a:rPr lang="ar-AE" sz="11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الإيجارات</a:t>
              </a:r>
              <a:endParaRPr lang="en-US" sz="11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 name="TextBox 18">
              <a:extLst>
                <a:ext uri="{FF2B5EF4-FFF2-40B4-BE49-F238E27FC236}">
                  <a16:creationId xmlns:a16="http://schemas.microsoft.com/office/drawing/2014/main" id="{03F69989-9F6F-8C45-A3B0-3393A946F3F8}"/>
                </a:ext>
              </a:extLst>
            </p:cNvPr>
            <p:cNvSpPr txBox="1"/>
            <p:nvPr/>
          </p:nvSpPr>
          <p:spPr>
            <a:xfrm>
              <a:off x="3008518" y="4673160"/>
              <a:ext cx="1536896" cy="101566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srgbClr val="A7115C"/>
                  </a:solidFill>
                  <a:effectLst/>
                  <a:uLnTx/>
                  <a:uFillTx/>
                  <a:ea typeface="GE Dinar Two" panose="020A0503020102020204" pitchFamily="18" charset="-78"/>
                  <a:cs typeface="GE Dinar Two" panose="020A0503020102020204" pitchFamily="18" charset="-78"/>
                </a:rPr>
                <a:t>~</a:t>
              </a:r>
              <a:r>
                <a:rPr kumimoji="0" lang="ar-LB" sz="3600" b="1" i="0" u="none" strike="noStrike" kern="1200" cap="none" spc="0" normalizeH="0" baseline="0" noProof="0" dirty="0">
                  <a:ln>
                    <a:noFill/>
                  </a:ln>
                  <a:solidFill>
                    <a:srgbClr val="A7115C"/>
                  </a:solidFill>
                  <a:effectLst/>
                  <a:uLnTx/>
                  <a:uFillTx/>
                  <a:ea typeface="GE Dinar Two" panose="020A0503020102020204" pitchFamily="18" charset="-78"/>
                  <a:cs typeface="GE Dinar Two" panose="020A0503020102020204" pitchFamily="18" charset="-78"/>
                </a:rPr>
                <a:t>94</a:t>
              </a:r>
              <a:r>
                <a:rPr kumimoji="0" lang="en-IN" sz="3600" b="1" i="0" u="none" strike="noStrike" kern="1200" cap="none" spc="0" normalizeH="0" baseline="0" noProof="0" dirty="0">
                  <a:ln>
                    <a:noFill/>
                  </a:ln>
                  <a:solidFill>
                    <a:srgbClr val="A7115C"/>
                  </a:solidFill>
                  <a:effectLst/>
                  <a:uLnTx/>
                  <a:uFillTx/>
                  <a:ea typeface="GE Dinar Two" panose="020A0503020102020204" pitchFamily="18" charset="-78"/>
                  <a:cs typeface="GE Dinar Two" panose="020A0503020102020204" pitchFamily="18" charset="-78"/>
                </a:rPr>
                <a:t>%</a:t>
              </a:r>
            </a:p>
            <a:p>
              <a:pPr algn="ctr">
                <a:defRPr/>
              </a:pPr>
              <a:r>
                <a:rPr lang="ar-QA" sz="1100"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rPr>
                <a:t>من الأرباح التشغيلية من صافي الايجارات</a:t>
              </a:r>
              <a:endParaRPr lang="en-US" sz="1100"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 name="TextBox 19">
              <a:extLst>
                <a:ext uri="{FF2B5EF4-FFF2-40B4-BE49-F238E27FC236}">
                  <a16:creationId xmlns:a16="http://schemas.microsoft.com/office/drawing/2014/main" id="{73C762F4-8DC4-2F4F-B762-0385E20015FF}"/>
                </a:ext>
              </a:extLst>
            </p:cNvPr>
            <p:cNvSpPr txBox="1"/>
            <p:nvPr/>
          </p:nvSpPr>
          <p:spPr>
            <a:xfrm>
              <a:off x="4509449" y="4796270"/>
              <a:ext cx="1708471" cy="1015663"/>
            </a:xfrm>
            <a:prstGeom prst="rect">
              <a:avLst/>
            </a:prstGeom>
            <a:noFill/>
          </p:spPr>
          <p:txBody>
            <a:bodyPr wrap="square">
              <a:spAutoFit/>
            </a:bodyPr>
            <a:lstStyle/>
            <a:p>
              <a:pPr algn="ctr">
                <a:defRPr/>
              </a:pPr>
              <a:r>
                <a:rPr lang="ar-QA" sz="2000" b="1"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الايرادات من الايجارات مستقرة</a:t>
              </a:r>
              <a:endParaRPr lang="en-US" sz="2000" b="1"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21" name="TextBox 20">
            <a:extLst>
              <a:ext uri="{FF2B5EF4-FFF2-40B4-BE49-F238E27FC236}">
                <a16:creationId xmlns:a16="http://schemas.microsoft.com/office/drawing/2014/main" id="{F10726E6-77E4-0E45-A4A8-4DCD8B83F760}"/>
              </a:ext>
            </a:extLst>
          </p:cNvPr>
          <p:cNvSpPr txBox="1"/>
          <p:nvPr/>
        </p:nvSpPr>
        <p:spPr>
          <a:xfrm>
            <a:off x="5744107" y="6074309"/>
            <a:ext cx="5582948" cy="200055"/>
          </a:xfrm>
          <a:prstGeom prst="rect">
            <a:avLst/>
          </a:prstGeom>
          <a:noFill/>
        </p:spPr>
        <p:txBody>
          <a:bodyPr wrap="square">
            <a:spAutoFit/>
          </a:bodyPr>
          <a:lstStyle/>
          <a:p>
            <a:pPr algn="r">
              <a:defRPr/>
            </a:pPr>
            <a:r>
              <a:rPr lang="ar-LB" sz="7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AE" sz="7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الايرادات التشغيلية والأرباح التشغيلية لا تتضمن ربح من بيع عقارات</a:t>
            </a:r>
            <a:r>
              <a:rPr lang="ar-QA" sz="7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وخدمات الانشاءات وربح من بيع شركات مستثمر فيها بطريقة حقوق الملكية.</a:t>
            </a:r>
            <a:endParaRPr lang="ar-AE" sz="7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2" name="Rectangle 21">
            <a:extLst>
              <a:ext uri="{FF2B5EF4-FFF2-40B4-BE49-F238E27FC236}">
                <a16:creationId xmlns:a16="http://schemas.microsoft.com/office/drawing/2014/main" id="{A0B711DB-98BB-6447-BD7D-44C6A1A43EE7}"/>
              </a:ext>
            </a:extLst>
          </p:cNvPr>
          <p:cNvSpPr/>
          <p:nvPr/>
        </p:nvSpPr>
        <p:spPr>
          <a:xfrm>
            <a:off x="0" y="0"/>
            <a:ext cx="4525108" cy="6858000"/>
          </a:xfrm>
          <a:prstGeom prst="rect">
            <a:avLst/>
          </a:prstGeom>
          <a:blipFill>
            <a:blip r:embed="rId2"/>
            <a:srcRect/>
            <a:stretch>
              <a:fillRect l="-50026" r="-500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3" name="Rectangle 22">
            <a:extLst>
              <a:ext uri="{FF2B5EF4-FFF2-40B4-BE49-F238E27FC236}">
                <a16:creationId xmlns:a16="http://schemas.microsoft.com/office/drawing/2014/main" id="{FB85B76F-BF3E-3543-AA71-516711029FFE}"/>
              </a:ext>
            </a:extLst>
          </p:cNvPr>
          <p:cNvSpPr/>
          <p:nvPr/>
        </p:nvSpPr>
        <p:spPr>
          <a:xfrm>
            <a:off x="-5193" y="0"/>
            <a:ext cx="4525108" cy="6858000"/>
          </a:xfrm>
          <a:prstGeom prst="rect">
            <a:avLst/>
          </a:prstGeom>
          <a:blipFill>
            <a:blip r:embed="rId2"/>
            <a:srcRect/>
            <a:stretch>
              <a:fillRect l="-50026" r="-500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4" name="Rectangle 23">
            <a:extLst>
              <a:ext uri="{FF2B5EF4-FFF2-40B4-BE49-F238E27FC236}">
                <a16:creationId xmlns:a16="http://schemas.microsoft.com/office/drawing/2014/main" id="{C2EB6A47-48A1-3046-8909-76388AD204B1}"/>
              </a:ext>
            </a:extLst>
          </p:cNvPr>
          <p:cNvSpPr/>
          <p:nvPr/>
        </p:nvSpPr>
        <p:spPr>
          <a:xfrm>
            <a:off x="0" y="0"/>
            <a:ext cx="4525108" cy="6858000"/>
          </a:xfrm>
          <a:prstGeom prst="rect">
            <a:avLst/>
          </a:prstGeom>
          <a:gradFill flip="none" rotWithShape="1">
            <a:gsLst>
              <a:gs pos="43000">
                <a:srgbClr val="0070BD"/>
              </a:gs>
              <a:gs pos="0">
                <a:srgbClr val="0067B7"/>
              </a:gs>
              <a:gs pos="100000">
                <a:srgbClr val="00B0E8">
                  <a:alpha val="2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5" name="TextBox 96">
            <a:extLst>
              <a:ext uri="{FF2B5EF4-FFF2-40B4-BE49-F238E27FC236}">
                <a16:creationId xmlns:a16="http://schemas.microsoft.com/office/drawing/2014/main" id="{4D504353-8F65-6343-B872-DD26BDE09827}"/>
              </a:ext>
            </a:extLst>
          </p:cNvPr>
          <p:cNvSpPr txBox="1"/>
          <p:nvPr/>
        </p:nvSpPr>
        <p:spPr>
          <a:xfrm>
            <a:off x="5595266" y="614414"/>
            <a:ext cx="5834360" cy="377026"/>
          </a:xfrm>
          <a:prstGeom prst="rect">
            <a:avLst/>
          </a:prstGeom>
          <a:noFill/>
        </p:spPr>
        <p:txBody>
          <a:bodyPr wrap="square">
            <a:spAutoFit/>
          </a:bodyPr>
          <a:lstStyle/>
          <a:p>
            <a:pPr algn="ctr">
              <a:lnSpc>
                <a:spcPct val="90000"/>
              </a:lnSpc>
              <a:spcBef>
                <a:spcPct val="0"/>
              </a:spcBef>
              <a:defRPr/>
            </a:pPr>
            <a:r>
              <a:rPr lang="ar-QA"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عوائد مجزية من </a:t>
            </a:r>
            <a:r>
              <a:rPr lang="ar-AE"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الإيرادات المُتكررة والأرباح التشغيلية</a:t>
            </a:r>
            <a:endParaRPr lang="en-IN"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7" name="TextBox 26">
            <a:extLst>
              <a:ext uri="{FF2B5EF4-FFF2-40B4-BE49-F238E27FC236}">
                <a16:creationId xmlns:a16="http://schemas.microsoft.com/office/drawing/2014/main" id="{602A19A9-5CA2-2D4E-B8AA-77E78721FC3F}"/>
              </a:ext>
            </a:extLst>
          </p:cNvPr>
          <p:cNvSpPr txBox="1"/>
          <p:nvPr/>
        </p:nvSpPr>
        <p:spPr>
          <a:xfrm>
            <a:off x="321901" y="4671637"/>
            <a:ext cx="3881307" cy="1508105"/>
          </a:xfrm>
          <a:prstGeom prst="rect">
            <a:avLst/>
          </a:prstGeom>
          <a:noFill/>
        </p:spPr>
        <p:txBody>
          <a:bodyPr wrap="square">
            <a:spAutoFit/>
          </a:bodyPr>
          <a:lstStyle/>
          <a:p>
            <a:pPr marL="285750" indent="-285750" algn="r" rtl="1">
              <a:spcAft>
                <a:spcPts val="800"/>
              </a:spcAft>
              <a:buFont typeface="Arial" panose="020B0604020202020204" pitchFamily="34" charset="0"/>
              <a:buChar char="•"/>
              <a:defRPr/>
            </a:pPr>
            <a:r>
              <a:rPr lang="ar-QA"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تبلغ مساحة البناء </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3.</a:t>
            </a:r>
            <a:r>
              <a:rPr lang="ar-QA"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6</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مليون متر مربع قيد التشغيل</a:t>
            </a:r>
          </a:p>
          <a:p>
            <a:pPr marL="285750" indent="-285750" algn="r" rtl="1">
              <a:spcAft>
                <a:spcPts val="800"/>
              </a:spcAft>
              <a:buFont typeface="Arial" panose="020B0604020202020204" pitchFamily="34" charset="0"/>
              <a:buChar char="•"/>
              <a:defRPr/>
            </a:pP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الأصول الم</a:t>
            </a:r>
            <a:r>
              <a:rPr lang="ar-QA"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ؤجرة</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م</a:t>
            </a:r>
            <a:r>
              <a:rPr lang="ar-AE"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وزعة </a:t>
            </a:r>
            <a:r>
              <a:rPr lang="ar-QA"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ما بين</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القطاعات السكنية والتجارية والتجزئة</a:t>
            </a:r>
          </a:p>
          <a:p>
            <a:pPr marL="285750" indent="-285750" algn="r" rtl="1">
              <a:spcAft>
                <a:spcPts val="800"/>
              </a:spcAft>
              <a:buFont typeface="Arial" panose="020B0604020202020204" pitchFamily="34" charset="0"/>
              <a:buChar char="•"/>
              <a:defRPr/>
            </a:pP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الهامش التشغيلي على العائدات لا يزال مستقراً عند </a:t>
            </a:r>
            <a:r>
              <a:rPr lang="ar-LB"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69</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على الرغم من </a:t>
            </a:r>
            <a:r>
              <a:rPr lang="ar-QA"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سيناريو </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كلي</a:t>
            </a:r>
            <a:r>
              <a:rPr lang="ar-QA"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يتسم بالتحديات</a:t>
            </a:r>
            <a:endPar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a:p>
            <a:pPr marL="285750" indent="-285750" algn="r" rtl="1">
              <a:spcAft>
                <a:spcPts val="800"/>
              </a:spcAft>
              <a:buFont typeface="Arial" panose="020B0604020202020204" pitchFamily="34" charset="0"/>
              <a:buChar char="•"/>
              <a:defRPr/>
            </a:pP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ارتفاع الإشغال بشكل ثابت في </a:t>
            </a:r>
            <a:r>
              <a:rPr lang="ar-QA"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قطاع الوحدات</a:t>
            </a:r>
            <a:r>
              <a:rPr lang="ar-EG"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السكنية</a:t>
            </a:r>
            <a:endParaRPr lang="en-IN" sz="12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28" name="Group 27">
            <a:extLst>
              <a:ext uri="{FF2B5EF4-FFF2-40B4-BE49-F238E27FC236}">
                <a16:creationId xmlns:a16="http://schemas.microsoft.com/office/drawing/2014/main" id="{DC7AD067-510B-C544-ABC9-55014ECEFCFC}"/>
              </a:ext>
            </a:extLst>
          </p:cNvPr>
          <p:cNvGrpSpPr/>
          <p:nvPr/>
        </p:nvGrpSpPr>
        <p:grpSpPr>
          <a:xfrm>
            <a:off x="6009054" y="1653560"/>
            <a:ext cx="5318001" cy="3146621"/>
            <a:chOff x="1573471" y="1998891"/>
            <a:chExt cx="5313611" cy="3144023"/>
          </a:xfrm>
        </p:grpSpPr>
        <p:sp>
          <p:nvSpPr>
            <p:cNvPr id="29" name="Rectangle 28">
              <a:extLst>
                <a:ext uri="{FF2B5EF4-FFF2-40B4-BE49-F238E27FC236}">
                  <a16:creationId xmlns:a16="http://schemas.microsoft.com/office/drawing/2014/main" id="{CCEC0899-B621-5645-95D6-A0C82B8EB2F7}"/>
                </a:ext>
              </a:extLst>
            </p:cNvPr>
            <p:cNvSpPr/>
            <p:nvPr/>
          </p:nvSpPr>
          <p:spPr>
            <a:xfrm>
              <a:off x="5614723" y="3177891"/>
              <a:ext cx="770999" cy="457953"/>
            </a:xfrm>
            <a:prstGeom prst="rect">
              <a:avLst/>
            </a:prstGeom>
          </p:spPr>
          <p:txBody>
            <a:bodyPr wrap="square">
              <a:spAutoFit/>
            </a:bodyPr>
            <a:lstStyle/>
            <a:p>
              <a:pPr marL="0" marR="0" lvl="0" indent="0" algn="justLow" defTabSz="914400" rtl="0" eaLnBrk="1" fontAlgn="auto" latinLnBrk="0" hangingPunct="1">
                <a:lnSpc>
                  <a:spcPct val="107000"/>
                </a:lnSpc>
                <a:spcBef>
                  <a:spcPts val="0"/>
                </a:spcBef>
                <a:spcAft>
                  <a:spcPts val="800"/>
                </a:spcAft>
                <a:buClrTx/>
                <a:buSzTx/>
                <a:buFontTx/>
                <a:buNone/>
                <a:tabLst/>
                <a:defRPr/>
              </a:pPr>
              <a:r>
                <a:rPr kumimoji="0" lang="ar-QA"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مكاتب</a:t>
              </a:r>
              <a:endParaRPr kumimoji="0" lang="en-US"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p>
              <a:pPr marL="0" marR="0" lvl="0" indent="0" algn="justLow" defTabSz="914400" rtl="0" eaLnBrk="1" fontAlgn="auto" latinLnBrk="0" hangingPunct="1">
                <a:lnSpc>
                  <a:spcPct val="107000"/>
                </a:lnSpc>
                <a:spcBef>
                  <a:spcPts val="0"/>
                </a:spcBef>
                <a:spcAft>
                  <a:spcPts val="800"/>
                </a:spcAft>
                <a:buClrTx/>
                <a:buSzTx/>
                <a:buFontTx/>
                <a:buNone/>
                <a:tabLst/>
                <a:defRPr/>
              </a:pPr>
              <a:r>
                <a:rPr kumimoji="0" lang="ar-QA" sz="800" b="1"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4</a:t>
              </a:r>
              <a:r>
                <a:rPr kumimoji="0" lang="ar-QA"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endParaRPr kumimoji="0" lang="en-US"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0" name="Rectangle 29">
              <a:extLst>
                <a:ext uri="{FF2B5EF4-FFF2-40B4-BE49-F238E27FC236}">
                  <a16:creationId xmlns:a16="http://schemas.microsoft.com/office/drawing/2014/main" id="{1A7B5EA6-DE80-DA49-ABE0-212B4286DD7C}"/>
                </a:ext>
              </a:extLst>
            </p:cNvPr>
            <p:cNvSpPr/>
            <p:nvPr/>
          </p:nvSpPr>
          <p:spPr>
            <a:xfrm>
              <a:off x="2447572" y="3236601"/>
              <a:ext cx="441059" cy="48703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ar-QA"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سكني</a:t>
              </a:r>
              <a:endParaRPr kumimoji="0" lang="en-US"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ar-QA"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50</a:t>
              </a:r>
              <a:r>
                <a:rPr kumimoji="0" lang="en-US"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p>
          </p:txBody>
        </p:sp>
        <p:sp>
          <p:nvSpPr>
            <p:cNvPr id="31" name="TextBox 1">
              <a:extLst>
                <a:ext uri="{FF2B5EF4-FFF2-40B4-BE49-F238E27FC236}">
                  <a16:creationId xmlns:a16="http://schemas.microsoft.com/office/drawing/2014/main" id="{5F440B69-9A22-C044-B92B-B81849F30FB9}"/>
                </a:ext>
              </a:extLst>
            </p:cNvPr>
            <p:cNvSpPr txBox="1"/>
            <p:nvPr/>
          </p:nvSpPr>
          <p:spPr>
            <a:xfrm>
              <a:off x="1573471" y="2009306"/>
              <a:ext cx="769175" cy="1949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QA" sz="500" b="0" i="0" u="none" strike="noStrike" kern="1200" cap="none" spc="0" normalizeH="0" baseline="0" noProof="0">
                  <a:ln>
                    <a:noFill/>
                  </a:ln>
                  <a:solidFill>
                    <a:prstClr val="black">
                      <a:lumMod val="50000"/>
                      <a:lumOff val="50000"/>
                    </a:prstClr>
                  </a:solidFill>
                  <a:effectLst/>
                  <a:uLnTx/>
                  <a:uFillTx/>
                  <a:latin typeface="GE Dinar Two" panose="020A0503020102020204" pitchFamily="18" charset="-78"/>
                  <a:ea typeface="GE Dinar Two" panose="020A0503020102020204" pitchFamily="18" charset="-78"/>
                  <a:cs typeface="GE Dinar Two" panose="020A0503020102020204" pitchFamily="18" charset="-78"/>
                </a:rPr>
                <a:t>مليون ريال قطري</a:t>
              </a:r>
              <a:endParaRPr kumimoji="0" lang="en-IN" sz="500" b="0" i="0" u="none" strike="noStrike" kern="1200" cap="none" spc="0" normalizeH="0" baseline="0" noProof="0">
                <a:ln>
                  <a:noFill/>
                </a:ln>
                <a:solidFill>
                  <a:prstClr val="black">
                    <a:lumMod val="50000"/>
                    <a:lumOff val="50000"/>
                  </a:prstClr>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2" name="TextBox 31">
              <a:extLst>
                <a:ext uri="{FF2B5EF4-FFF2-40B4-BE49-F238E27FC236}">
                  <a16:creationId xmlns:a16="http://schemas.microsoft.com/office/drawing/2014/main" id="{FC6E77EA-5F8C-4043-AC81-9760262E9138}"/>
                </a:ext>
              </a:extLst>
            </p:cNvPr>
            <p:cNvSpPr txBox="1"/>
            <p:nvPr/>
          </p:nvSpPr>
          <p:spPr>
            <a:xfrm>
              <a:off x="4578280" y="4751582"/>
              <a:ext cx="1813932" cy="3690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QA"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الأرباح التشغيلية</a:t>
              </a:r>
              <a:r>
                <a:rPr kumimoji="0" lang="ar-LB"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من الايجارات</a:t>
              </a:r>
              <a:endParaRPr kumimoji="0" lang="en-US"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BH"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من </a:t>
              </a:r>
              <a:r>
                <a:rPr kumimoji="0" lang="ar-QA"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الإيرادات التشغيلية</a:t>
              </a:r>
              <a:endParaRPr kumimoji="0" lang="en-US"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3" name="TextBox 32">
              <a:extLst>
                <a:ext uri="{FF2B5EF4-FFF2-40B4-BE49-F238E27FC236}">
                  <a16:creationId xmlns:a16="http://schemas.microsoft.com/office/drawing/2014/main" id="{171FCB7C-05F7-4A4E-98FE-B718C1109DA8}"/>
                </a:ext>
              </a:extLst>
            </p:cNvPr>
            <p:cNvSpPr txBox="1"/>
            <p:nvPr/>
          </p:nvSpPr>
          <p:spPr>
            <a:xfrm>
              <a:off x="2576702" y="4773887"/>
              <a:ext cx="1813932" cy="3690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QA"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ايرادات</a:t>
              </a:r>
              <a:r>
                <a:rPr kumimoji="0" lang="ar-BH"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ايجار</a:t>
              </a:r>
              <a:r>
                <a:rPr kumimoji="0" lang="ar-QA"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ات</a:t>
              </a:r>
              <a:endParaRPr kumimoji="0" lang="en-US"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BH"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من الإيرادات</a:t>
              </a:r>
              <a:endParaRPr kumimoji="0" lang="en-US"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4" name="TextBox 1">
              <a:extLst>
                <a:ext uri="{FF2B5EF4-FFF2-40B4-BE49-F238E27FC236}">
                  <a16:creationId xmlns:a16="http://schemas.microsoft.com/office/drawing/2014/main" id="{BCDC4444-82B9-814F-B9AB-4655798DDF0D}"/>
                </a:ext>
              </a:extLst>
            </p:cNvPr>
            <p:cNvSpPr txBox="1"/>
            <p:nvPr/>
          </p:nvSpPr>
          <p:spPr>
            <a:xfrm>
              <a:off x="4681614" y="1998891"/>
              <a:ext cx="2205468" cy="1862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400" b="0" i="0" u="none" strike="noStrike" kern="1200" spc="0" baseline="0">
                  <a:solidFill>
                    <a:prstClr val="black">
                      <a:lumMod val="65000"/>
                      <a:lumOff val="35000"/>
                    </a:prstClr>
                  </a:solidFill>
                  <a:latin typeface="+mn-lt"/>
                  <a:ea typeface="+mn-ea"/>
                  <a:cs typeface="+mn-cs"/>
                </a:defRPr>
              </a:pPr>
              <a:r>
                <a:rPr lang="ar-LB" sz="600" dirty="0">
                  <a:latin typeface="GE Dinar Two" panose="020A0503020102020204" pitchFamily="18" charset="-78"/>
                  <a:ea typeface="GE Dinar Two" panose="020A0503020102020204" pitchFamily="18" charset="-78"/>
                  <a:cs typeface="GE Dinar Two" panose="020A0503020102020204" pitchFamily="18" charset="-78"/>
                </a:rPr>
                <a:t>للفترة </a:t>
              </a:r>
              <a:r>
                <a:rPr lang="ar-QA" sz="600" dirty="0">
                  <a:latin typeface="GE Dinar Two" panose="020A0503020102020204" pitchFamily="18" charset="-78"/>
                  <a:ea typeface="GE Dinar Two" panose="020A0503020102020204" pitchFamily="18" charset="-78"/>
                  <a:cs typeface="GE Dinar Two" panose="020A0503020102020204" pitchFamily="18" charset="-78"/>
                </a:rPr>
                <a:t> المنتهية في </a:t>
              </a:r>
              <a:r>
                <a:rPr lang="ar-LB" sz="600" dirty="0">
                  <a:latin typeface="GE Dinar Two" panose="020A0503020102020204" pitchFamily="18" charset="-78"/>
                  <a:ea typeface="GE Dinar Two" panose="020A0503020102020204" pitchFamily="18" charset="-78"/>
                  <a:cs typeface="GE Dinar Two" panose="020A0503020102020204" pitchFamily="18" charset="-78"/>
                </a:rPr>
                <a:t>31 ديسمبر 2023</a:t>
              </a:r>
              <a:endParaRPr lang="en-US"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5" name="Rectangle 34">
              <a:extLst>
                <a:ext uri="{FF2B5EF4-FFF2-40B4-BE49-F238E27FC236}">
                  <a16:creationId xmlns:a16="http://schemas.microsoft.com/office/drawing/2014/main" id="{6FF4DA23-EFB2-4049-A6E5-18C389C89834}"/>
                </a:ext>
              </a:extLst>
            </p:cNvPr>
            <p:cNvSpPr/>
            <p:nvPr/>
          </p:nvSpPr>
          <p:spPr>
            <a:xfrm>
              <a:off x="2255001" y="4843150"/>
              <a:ext cx="353421" cy="112033"/>
            </a:xfrm>
            <a:prstGeom prst="rect">
              <a:avLst/>
            </a:prstGeom>
            <a:solidFill>
              <a:srgbClr val="358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6" name="Rectangle 35">
              <a:extLst>
                <a:ext uri="{FF2B5EF4-FFF2-40B4-BE49-F238E27FC236}">
                  <a16:creationId xmlns:a16="http://schemas.microsoft.com/office/drawing/2014/main" id="{A31EE377-458A-0048-8B98-B483474FA0A5}"/>
                </a:ext>
              </a:extLst>
            </p:cNvPr>
            <p:cNvSpPr/>
            <p:nvPr/>
          </p:nvSpPr>
          <p:spPr>
            <a:xfrm>
              <a:off x="4226146" y="4817508"/>
              <a:ext cx="353421" cy="112033"/>
            </a:xfrm>
            <a:prstGeom prst="rect">
              <a:avLst/>
            </a:prstGeom>
            <a:solidFill>
              <a:srgbClr val="A71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37" name="Chart 36">
              <a:extLst>
                <a:ext uri="{FF2B5EF4-FFF2-40B4-BE49-F238E27FC236}">
                  <a16:creationId xmlns:a16="http://schemas.microsoft.com/office/drawing/2014/main" id="{9DD6A02E-0805-C944-899D-36D150BC8342}"/>
                </a:ext>
              </a:extLst>
            </p:cNvPr>
            <p:cNvGraphicFramePr>
              <a:graphicFrameLocks/>
            </p:cNvGraphicFramePr>
            <p:nvPr>
              <p:extLst>
                <p:ext uri="{D42A27DB-BD31-4B8C-83A1-F6EECF244321}">
                  <p14:modId xmlns:p14="http://schemas.microsoft.com/office/powerpoint/2010/main" val="1531592504"/>
                </p:ext>
              </p:extLst>
            </p:nvPr>
          </p:nvGraphicFramePr>
          <p:xfrm>
            <a:off x="1646882" y="2172632"/>
            <a:ext cx="4951142" cy="2472030"/>
          </p:xfrm>
          <a:graphic>
            <a:graphicData uri="http://schemas.openxmlformats.org/drawingml/2006/chart">
              <c:chart xmlns:c="http://schemas.openxmlformats.org/drawingml/2006/chart" xmlns:r="http://schemas.openxmlformats.org/officeDocument/2006/relationships" r:id="rId3"/>
            </a:graphicData>
          </a:graphic>
        </p:graphicFrame>
        <p:cxnSp>
          <p:nvCxnSpPr>
            <p:cNvPr id="38" name="Straight Connector 37">
              <a:extLst>
                <a:ext uri="{FF2B5EF4-FFF2-40B4-BE49-F238E27FC236}">
                  <a16:creationId xmlns:a16="http://schemas.microsoft.com/office/drawing/2014/main" id="{007F4670-AD4A-6743-8F61-72B14A42A19C}"/>
                </a:ext>
              </a:extLst>
            </p:cNvPr>
            <p:cNvCxnSpPr/>
            <p:nvPr/>
          </p:nvCxnSpPr>
          <p:spPr>
            <a:xfrm>
              <a:off x="2249423" y="5062103"/>
              <a:ext cx="365760" cy="0"/>
            </a:xfrm>
            <a:prstGeom prst="line">
              <a:avLst/>
            </a:prstGeom>
            <a:ln w="31750">
              <a:solidFill>
                <a:srgbClr val="7D93A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616E3460-6B16-1845-87A1-6FB5F9C708BE}"/>
                </a:ext>
              </a:extLst>
            </p:cNvPr>
            <p:cNvSpPr/>
            <p:nvPr/>
          </p:nvSpPr>
          <p:spPr>
            <a:xfrm>
              <a:off x="2401823" y="5024002"/>
              <a:ext cx="73152" cy="731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cxnSp>
          <p:nvCxnSpPr>
            <p:cNvPr id="40" name="Straight Connector 39">
              <a:extLst>
                <a:ext uri="{FF2B5EF4-FFF2-40B4-BE49-F238E27FC236}">
                  <a16:creationId xmlns:a16="http://schemas.microsoft.com/office/drawing/2014/main" id="{2DB174DD-4611-3549-82DC-24ED7FD84256}"/>
                </a:ext>
              </a:extLst>
            </p:cNvPr>
            <p:cNvCxnSpPr/>
            <p:nvPr/>
          </p:nvCxnSpPr>
          <p:spPr>
            <a:xfrm>
              <a:off x="4221655" y="5053138"/>
              <a:ext cx="365760" cy="0"/>
            </a:xfrm>
            <a:prstGeom prst="line">
              <a:avLst/>
            </a:prstGeom>
            <a:ln w="31750">
              <a:solidFill>
                <a:srgbClr val="AA8E7D"/>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DCF15B7-AC30-7047-B984-4253852AED22}"/>
                </a:ext>
              </a:extLst>
            </p:cNvPr>
            <p:cNvSpPr/>
            <p:nvPr/>
          </p:nvSpPr>
          <p:spPr>
            <a:xfrm>
              <a:off x="4374055" y="5015037"/>
              <a:ext cx="73152" cy="731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42" name="TextBox 41">
            <a:extLst>
              <a:ext uri="{FF2B5EF4-FFF2-40B4-BE49-F238E27FC236}">
                <a16:creationId xmlns:a16="http://schemas.microsoft.com/office/drawing/2014/main" id="{5A614DB9-75CE-CE44-9F7B-BA7BA9C4F395}"/>
              </a:ext>
            </a:extLst>
          </p:cNvPr>
          <p:cNvSpPr txBox="1"/>
          <p:nvPr/>
        </p:nvSpPr>
        <p:spPr>
          <a:xfrm>
            <a:off x="5855109" y="1248968"/>
            <a:ext cx="5453359" cy="369332"/>
          </a:xfrm>
          <a:prstGeom prst="rect">
            <a:avLst/>
          </a:prstGeom>
          <a:solidFill>
            <a:srgbClr val="1A507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QA" sz="1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الايرادات المتكررة توفر رؤية أفضل للتدفقات النقدية</a:t>
            </a:r>
            <a:endParaRPr kumimoji="0" lang="en-IN" sz="1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167689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783F0450-F753-904E-ADFB-537722C365BE}"/>
              </a:ext>
            </a:extLst>
          </p:cNvPr>
          <p:cNvGraphicFramePr>
            <a:graphicFrameLocks/>
          </p:cNvGraphicFramePr>
          <p:nvPr>
            <p:extLst>
              <p:ext uri="{D42A27DB-BD31-4B8C-83A1-F6EECF244321}">
                <p14:modId xmlns:p14="http://schemas.microsoft.com/office/powerpoint/2010/main" val="999828416"/>
              </p:ext>
            </p:extLst>
          </p:nvPr>
        </p:nvGraphicFramePr>
        <p:xfrm>
          <a:off x="1753687" y="3288055"/>
          <a:ext cx="8937799" cy="3149312"/>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a:extLst>
              <a:ext uri="{FF2B5EF4-FFF2-40B4-BE49-F238E27FC236}">
                <a16:creationId xmlns:a16="http://schemas.microsoft.com/office/drawing/2014/main" id="{09A883B1-C650-EE43-B34B-85297E0645F1}"/>
              </a:ext>
            </a:extLst>
          </p:cNvPr>
          <p:cNvGrpSpPr/>
          <p:nvPr/>
        </p:nvGrpSpPr>
        <p:grpSpPr>
          <a:xfrm>
            <a:off x="1753687" y="2015884"/>
            <a:ext cx="8684627" cy="870472"/>
            <a:chOff x="1753687" y="1349677"/>
            <a:chExt cx="8684627" cy="870472"/>
          </a:xfrm>
        </p:grpSpPr>
        <p:sp>
          <p:nvSpPr>
            <p:cNvPr id="14" name="TextBox 13">
              <a:extLst>
                <a:ext uri="{FF2B5EF4-FFF2-40B4-BE49-F238E27FC236}">
                  <a16:creationId xmlns:a16="http://schemas.microsoft.com/office/drawing/2014/main" id="{52A410C9-E974-2540-A1DC-79AD21A4AE04}"/>
                </a:ext>
              </a:extLst>
            </p:cNvPr>
            <p:cNvSpPr txBox="1"/>
            <p:nvPr/>
          </p:nvSpPr>
          <p:spPr>
            <a:xfrm>
              <a:off x="1753687" y="1349677"/>
              <a:ext cx="8684627" cy="369332"/>
            </a:xfrm>
            <a:prstGeom prst="rect">
              <a:avLst/>
            </a:prstGeom>
            <a:solidFill>
              <a:srgbClr val="A7115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1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قوة الميزانية العمومية توفر فرصة للنمو </a:t>
              </a:r>
              <a:r>
                <a:rPr kumimoji="0" lang="ar-QA" sz="1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المتزايد</a:t>
              </a:r>
              <a:endParaRPr kumimoji="0" lang="en-IN" sz="1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 name="TextBox 14">
              <a:extLst>
                <a:ext uri="{FF2B5EF4-FFF2-40B4-BE49-F238E27FC236}">
                  <a16:creationId xmlns:a16="http://schemas.microsoft.com/office/drawing/2014/main" id="{25B0875A-6E95-0947-84DA-B1CDCF25BC87}"/>
                </a:ext>
              </a:extLst>
            </p:cNvPr>
            <p:cNvSpPr txBox="1"/>
            <p:nvPr/>
          </p:nvSpPr>
          <p:spPr>
            <a:xfrm>
              <a:off x="1753687" y="1912372"/>
              <a:ext cx="8684627"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4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بيع العقارات في الوقت</a:t>
              </a:r>
              <a:r>
                <a:rPr kumimoji="0" lang="ar-QA" sz="14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a:t>
              </a:r>
              <a:r>
                <a:rPr kumimoji="0" lang="ar-AE" sz="14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المُناسب </a:t>
              </a:r>
              <a:r>
                <a:rPr kumimoji="0" lang="ar-QA" sz="14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ساهم بتوفر </a:t>
              </a:r>
              <a:r>
                <a:rPr kumimoji="0" lang="ar-AE" sz="14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السيولة بدرجة كافية</a:t>
              </a:r>
              <a:endParaRPr kumimoji="0" lang="en-IN" sz="14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16" name="TextBox 96">
            <a:extLst>
              <a:ext uri="{FF2B5EF4-FFF2-40B4-BE49-F238E27FC236}">
                <a16:creationId xmlns:a16="http://schemas.microsoft.com/office/drawing/2014/main" id="{8723EF2F-CCD1-2B40-B7A9-8B93E30278CE}"/>
              </a:ext>
            </a:extLst>
          </p:cNvPr>
          <p:cNvSpPr txBox="1"/>
          <p:nvPr/>
        </p:nvSpPr>
        <p:spPr>
          <a:xfrm>
            <a:off x="1753687" y="614414"/>
            <a:ext cx="8937799" cy="433965"/>
          </a:xfrm>
          <a:prstGeom prst="rect">
            <a:avLst/>
          </a:prstGeom>
          <a:noFill/>
        </p:spPr>
        <p:txBody>
          <a:bodyPr wrap="square">
            <a:spAutoFit/>
          </a:bodyPr>
          <a:lstStyle/>
          <a:p>
            <a:pPr algn="ctr">
              <a:lnSpc>
                <a:spcPct val="90000"/>
              </a:lnSpc>
              <a:spcBef>
                <a:spcPct val="0"/>
              </a:spcBef>
              <a:defRPr/>
            </a:pP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الاحتراز الوقائي – </a:t>
            </a:r>
            <a:r>
              <a:rPr lang="ar-AE"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والمساحة الكافية لنمو العائدات المُتزايد</a:t>
            </a:r>
            <a:endParaRPr lang="en-IN"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40391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96">
            <a:extLst>
              <a:ext uri="{FF2B5EF4-FFF2-40B4-BE49-F238E27FC236}">
                <a16:creationId xmlns:a16="http://schemas.microsoft.com/office/drawing/2014/main" id="{7A1A256C-99AB-1A4C-B078-8393CED27B22}"/>
              </a:ext>
            </a:extLst>
          </p:cNvPr>
          <p:cNvSpPr txBox="1"/>
          <p:nvPr/>
        </p:nvSpPr>
        <p:spPr>
          <a:xfrm>
            <a:off x="1035328" y="614414"/>
            <a:ext cx="10004465" cy="433965"/>
          </a:xfrm>
          <a:prstGeom prst="rect">
            <a:avLst/>
          </a:prstGeom>
          <a:noFill/>
        </p:spPr>
        <p:txBody>
          <a:bodyPr wrap="square">
            <a:spAutoFit/>
          </a:bodyPr>
          <a:lstStyle/>
          <a:p>
            <a:pPr marR="0" lvl="0" indent="0" algn="ctr" fontAlgn="auto">
              <a:lnSpc>
                <a:spcPct val="90000"/>
              </a:lnSpc>
              <a:spcBef>
                <a:spcPct val="0"/>
              </a:spcBef>
              <a:spcAft>
                <a:spcPts val="0"/>
              </a:spcAft>
              <a:buClrTx/>
              <a:buSzTx/>
              <a:buFontTx/>
              <a:buNone/>
              <a:tabLst/>
              <a:defRPr/>
            </a:pPr>
            <a:r>
              <a:rPr lang="ar-EG"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سيولة مالية وفير</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ة</a:t>
            </a:r>
            <a:r>
              <a:rPr lang="ar-EG"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a:t>
            </a:r>
            <a:r>
              <a:rPr lang="ar-EG"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لضمان ت</a:t>
            </a:r>
            <a:r>
              <a:rPr lang="ar-AE"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وزيع</a:t>
            </a:r>
            <a:r>
              <a:rPr lang="ar-EG"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رأس</a:t>
            </a:r>
            <a:r>
              <a:rPr lang="ar-AE"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المال بحكمة</a:t>
            </a:r>
            <a:endParaRPr lang="en-IN"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27" name="Group 26">
            <a:extLst>
              <a:ext uri="{FF2B5EF4-FFF2-40B4-BE49-F238E27FC236}">
                <a16:creationId xmlns:a16="http://schemas.microsoft.com/office/drawing/2014/main" id="{F8938F58-33E5-AE4C-A0E8-EBB6BC33F3B3}"/>
              </a:ext>
            </a:extLst>
          </p:cNvPr>
          <p:cNvGrpSpPr/>
          <p:nvPr/>
        </p:nvGrpSpPr>
        <p:grpSpPr>
          <a:xfrm>
            <a:off x="6828330" y="1699461"/>
            <a:ext cx="4295775" cy="4522390"/>
            <a:chOff x="6546976" y="1447721"/>
            <a:chExt cx="4295775" cy="4522390"/>
          </a:xfrm>
        </p:grpSpPr>
        <p:sp>
          <p:nvSpPr>
            <p:cNvPr id="28" name="TextBox 27">
              <a:extLst>
                <a:ext uri="{FF2B5EF4-FFF2-40B4-BE49-F238E27FC236}">
                  <a16:creationId xmlns:a16="http://schemas.microsoft.com/office/drawing/2014/main" id="{ADFA263C-F1C9-8642-BA05-7BCBE75D0EF3}"/>
                </a:ext>
              </a:extLst>
            </p:cNvPr>
            <p:cNvSpPr txBox="1"/>
            <p:nvPr/>
          </p:nvSpPr>
          <p:spPr>
            <a:xfrm>
              <a:off x="6723289" y="1447721"/>
              <a:ext cx="3835632" cy="307777"/>
            </a:xfrm>
            <a:prstGeom prst="rect">
              <a:avLst/>
            </a:prstGeom>
            <a:solidFill>
              <a:schemeClr val="tx1">
                <a:lumMod val="65000"/>
                <a:lumOff val="35000"/>
              </a:schemeClr>
            </a:solidFill>
            <a:ln>
              <a:noFill/>
            </a:ln>
            <a:effectLst/>
          </p:spPr>
          <p:txBody>
            <a:bodyPr wrap="square" rtlCol="0">
              <a:spAutoFit/>
            </a:bodyPr>
            <a:lstStyle/>
            <a:p>
              <a:pPr algn="ctr">
                <a:defRPr/>
              </a:pPr>
              <a:r>
                <a:rPr lang="ar-EG"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ملف </a:t>
              </a:r>
              <a:r>
                <a:rPr lang="ar-QA"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استحقاق الدين</a:t>
              </a:r>
              <a:r>
                <a:rPr lang="ar-LB"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a:t>
              </a:r>
              <a:r>
                <a:rPr lang="ar-QA"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a:t>
              </a:r>
              <a:r>
                <a:rPr lang="ar-EG"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(مليون ريال قطري)</a:t>
              </a:r>
              <a:endParaRPr lang="en-IN"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29" name="Chart 28">
              <a:extLst>
                <a:ext uri="{FF2B5EF4-FFF2-40B4-BE49-F238E27FC236}">
                  <a16:creationId xmlns:a16="http://schemas.microsoft.com/office/drawing/2014/main" id="{B4FD9B78-BF66-5D40-BD39-EF2DD5E6E134}"/>
                </a:ext>
              </a:extLst>
            </p:cNvPr>
            <p:cNvGraphicFramePr>
              <a:graphicFrameLocks/>
            </p:cNvGraphicFramePr>
            <p:nvPr>
              <p:extLst>
                <p:ext uri="{D42A27DB-BD31-4B8C-83A1-F6EECF244321}">
                  <p14:modId xmlns:p14="http://schemas.microsoft.com/office/powerpoint/2010/main" val="2063021646"/>
                </p:ext>
              </p:extLst>
            </p:nvPr>
          </p:nvGraphicFramePr>
          <p:xfrm>
            <a:off x="6546976" y="1915846"/>
            <a:ext cx="4295775" cy="2612977"/>
          </p:xfrm>
          <a:graphic>
            <a:graphicData uri="http://schemas.openxmlformats.org/drawingml/2006/chart">
              <c:chart xmlns:c="http://schemas.openxmlformats.org/drawingml/2006/chart" xmlns:r="http://schemas.openxmlformats.org/officeDocument/2006/relationships" r:id="rId2"/>
            </a:graphicData>
          </a:graphic>
        </p:graphicFrame>
        <p:pic>
          <p:nvPicPr>
            <p:cNvPr id="30" name="Graphic 29" descr="Building with solid fill">
              <a:extLst>
                <a:ext uri="{FF2B5EF4-FFF2-40B4-BE49-F238E27FC236}">
                  <a16:creationId xmlns:a16="http://schemas.microsoft.com/office/drawing/2014/main" id="{60EFAF99-B937-B149-AED3-B4F123EAAEB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5323" y="5073125"/>
              <a:ext cx="616452" cy="616452"/>
            </a:xfrm>
            <a:prstGeom prst="rect">
              <a:avLst/>
            </a:prstGeom>
          </p:spPr>
        </p:pic>
        <p:pic>
          <p:nvPicPr>
            <p:cNvPr id="31" name="Graphic 30" descr="Document with solid fill">
              <a:extLst>
                <a:ext uri="{FF2B5EF4-FFF2-40B4-BE49-F238E27FC236}">
                  <a16:creationId xmlns:a16="http://schemas.microsoft.com/office/drawing/2014/main" id="{C80B8501-46FF-6442-BEDC-3CF732C8F68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12769" y="5090710"/>
              <a:ext cx="616452" cy="616452"/>
            </a:xfrm>
            <a:prstGeom prst="rect">
              <a:avLst/>
            </a:prstGeom>
          </p:spPr>
        </p:pic>
        <p:pic>
          <p:nvPicPr>
            <p:cNvPr id="32" name="Graphic 31" descr="Coins with solid fill">
              <a:extLst>
                <a:ext uri="{FF2B5EF4-FFF2-40B4-BE49-F238E27FC236}">
                  <a16:creationId xmlns:a16="http://schemas.microsoft.com/office/drawing/2014/main" id="{DB6C3B3D-253D-2D47-8C63-56C976F7860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6985" y="5073125"/>
              <a:ext cx="616452" cy="616452"/>
            </a:xfrm>
            <a:prstGeom prst="rect">
              <a:avLst/>
            </a:prstGeom>
          </p:spPr>
        </p:pic>
        <p:sp>
          <p:nvSpPr>
            <p:cNvPr id="33" name="TextBox 32">
              <a:extLst>
                <a:ext uri="{FF2B5EF4-FFF2-40B4-BE49-F238E27FC236}">
                  <a16:creationId xmlns:a16="http://schemas.microsoft.com/office/drawing/2014/main" id="{FEB40E59-AE4B-B440-A21D-334A9A7E5C35}"/>
                </a:ext>
              </a:extLst>
            </p:cNvPr>
            <p:cNvSpPr txBox="1"/>
            <p:nvPr/>
          </p:nvSpPr>
          <p:spPr>
            <a:xfrm>
              <a:off x="6781752" y="4635592"/>
              <a:ext cx="1206918" cy="238363"/>
            </a:xfrm>
            <a:prstGeom prst="roundRect">
              <a:avLst/>
            </a:prstGeom>
            <a:solidFill>
              <a:srgbClr val="16709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LB"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880</a:t>
              </a:r>
              <a:r>
                <a:rPr kumimoji="0" lang="ar-EG"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مليون ريال قطري</a:t>
              </a:r>
            </a:p>
          </p:txBody>
        </p:sp>
        <p:sp>
          <p:nvSpPr>
            <p:cNvPr id="34" name="TextBox 33">
              <a:extLst>
                <a:ext uri="{FF2B5EF4-FFF2-40B4-BE49-F238E27FC236}">
                  <a16:creationId xmlns:a16="http://schemas.microsoft.com/office/drawing/2014/main" id="{26FE3A20-9A5B-F64B-8212-A435931520E2}"/>
                </a:ext>
              </a:extLst>
            </p:cNvPr>
            <p:cNvSpPr txBox="1"/>
            <p:nvPr/>
          </p:nvSpPr>
          <p:spPr>
            <a:xfrm>
              <a:off x="8062446" y="4632514"/>
              <a:ext cx="1317099" cy="238363"/>
            </a:xfrm>
            <a:prstGeom prst="roundRect">
              <a:avLst/>
            </a:prstGeom>
            <a:solidFill>
              <a:srgbClr val="9C0059"/>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LB"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622</a:t>
              </a:r>
              <a:r>
                <a:rPr kumimoji="0" lang="ar-QA"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a:t>
              </a:r>
              <a:r>
                <a:rPr kumimoji="0" lang="ar-EG"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مليون ريال قطري</a:t>
              </a:r>
            </a:p>
          </p:txBody>
        </p:sp>
        <p:sp>
          <p:nvSpPr>
            <p:cNvPr id="35" name="TextBox 34">
              <a:extLst>
                <a:ext uri="{FF2B5EF4-FFF2-40B4-BE49-F238E27FC236}">
                  <a16:creationId xmlns:a16="http://schemas.microsoft.com/office/drawing/2014/main" id="{B1C6F085-07ED-BE47-AF13-6ED2EA2A3068}"/>
                </a:ext>
              </a:extLst>
            </p:cNvPr>
            <p:cNvSpPr txBox="1"/>
            <p:nvPr/>
          </p:nvSpPr>
          <p:spPr>
            <a:xfrm>
              <a:off x="9453321" y="4632514"/>
              <a:ext cx="1240456" cy="238363"/>
            </a:xfrm>
            <a:prstGeom prst="roundRect">
              <a:avLst/>
            </a:prstGeom>
            <a:solidFill>
              <a:srgbClr val="555F6B"/>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LB"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413</a:t>
              </a:r>
              <a:r>
                <a:rPr kumimoji="0" lang="ar-QA"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a:t>
              </a:r>
              <a:r>
                <a:rPr kumimoji="0" lang="ar-EG" sz="800" b="1"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مليون ريال قطري</a:t>
              </a:r>
            </a:p>
          </p:txBody>
        </p:sp>
        <p:sp>
          <p:nvSpPr>
            <p:cNvPr id="36" name="TextBox 5">
              <a:extLst>
                <a:ext uri="{FF2B5EF4-FFF2-40B4-BE49-F238E27FC236}">
                  <a16:creationId xmlns:a16="http://schemas.microsoft.com/office/drawing/2014/main" id="{0A6F6A42-0A86-1240-8F0F-DC9EF36BB4C8}"/>
                </a:ext>
              </a:extLst>
            </p:cNvPr>
            <p:cNvSpPr txBox="1"/>
            <p:nvPr/>
          </p:nvSpPr>
          <p:spPr>
            <a:xfrm>
              <a:off x="6785003" y="5728697"/>
              <a:ext cx="1206919" cy="230832"/>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النقد والأرصدة البنكية</a:t>
              </a:r>
              <a:endParaRPr kumimoji="0" lang="en-IN"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7" name="TextBox 17">
              <a:extLst>
                <a:ext uri="{FF2B5EF4-FFF2-40B4-BE49-F238E27FC236}">
                  <a16:creationId xmlns:a16="http://schemas.microsoft.com/office/drawing/2014/main" id="{F8D60122-A911-724F-A456-3FEF570B9430}"/>
                </a:ext>
              </a:extLst>
            </p:cNvPr>
            <p:cNvSpPr txBox="1"/>
            <p:nvPr/>
          </p:nvSpPr>
          <p:spPr>
            <a:xfrm>
              <a:off x="9541050" y="5728697"/>
              <a:ext cx="11541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الاستثمارات</a:t>
              </a:r>
              <a:endParaRPr kumimoji="0" lang="en-IN"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8" name="TextBox 23">
              <a:extLst>
                <a:ext uri="{FF2B5EF4-FFF2-40B4-BE49-F238E27FC236}">
                  <a16:creationId xmlns:a16="http://schemas.microsoft.com/office/drawing/2014/main" id="{B7486285-F906-2D40-8051-855411416BB5}"/>
                </a:ext>
              </a:extLst>
            </p:cNvPr>
            <p:cNvSpPr txBox="1"/>
            <p:nvPr/>
          </p:nvSpPr>
          <p:spPr>
            <a:xfrm>
              <a:off x="8117536" y="5739279"/>
              <a:ext cx="1206918" cy="230832"/>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9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عقارات للمتاجرة</a:t>
              </a:r>
            </a:p>
          </p:txBody>
        </p:sp>
      </p:grpSp>
      <p:graphicFrame>
        <p:nvGraphicFramePr>
          <p:cNvPr id="39" name="Table 15">
            <a:extLst>
              <a:ext uri="{FF2B5EF4-FFF2-40B4-BE49-F238E27FC236}">
                <a16:creationId xmlns:a16="http://schemas.microsoft.com/office/drawing/2014/main" id="{07A95534-E178-4B46-B404-865C1CD7B3D6}"/>
              </a:ext>
            </a:extLst>
          </p:cNvPr>
          <p:cNvGraphicFramePr>
            <a:graphicFrameLocks noGrp="1"/>
          </p:cNvGraphicFramePr>
          <p:nvPr>
            <p:extLst>
              <p:ext uri="{D42A27DB-BD31-4B8C-83A1-F6EECF244321}">
                <p14:modId xmlns:p14="http://schemas.microsoft.com/office/powerpoint/2010/main" val="1969906996"/>
              </p:ext>
            </p:extLst>
          </p:nvPr>
        </p:nvGraphicFramePr>
        <p:xfrm>
          <a:off x="1035328" y="1882447"/>
          <a:ext cx="4900227" cy="3695305"/>
        </p:xfrm>
        <a:graphic>
          <a:graphicData uri="http://schemas.openxmlformats.org/drawingml/2006/table">
            <a:tbl>
              <a:tblPr>
                <a:tableStyleId>{5C22544A-7EE6-4342-B048-85BDC9FD1C3A}</a:tableStyleId>
              </a:tblPr>
              <a:tblGrid>
                <a:gridCol w="2910661">
                  <a:extLst>
                    <a:ext uri="{9D8B030D-6E8A-4147-A177-3AD203B41FA5}">
                      <a16:colId xmlns:a16="http://schemas.microsoft.com/office/drawing/2014/main" val="3339003147"/>
                    </a:ext>
                  </a:extLst>
                </a:gridCol>
                <a:gridCol w="1989566">
                  <a:extLst>
                    <a:ext uri="{9D8B030D-6E8A-4147-A177-3AD203B41FA5}">
                      <a16:colId xmlns:a16="http://schemas.microsoft.com/office/drawing/2014/main" val="1085029674"/>
                    </a:ext>
                  </a:extLst>
                </a:gridCol>
              </a:tblGrid>
              <a:tr h="343613">
                <a:tc>
                  <a:txBody>
                    <a:bodyPr/>
                    <a:lstStyle/>
                    <a:p>
                      <a:pPr algn="r" rtl="1" fontAlgn="b"/>
                      <a:r>
                        <a:rPr lang="ar-QA"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كما في </a:t>
                      </a:r>
                      <a:r>
                        <a:rPr lang="ar-LB"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31</a:t>
                      </a:r>
                      <a:r>
                        <a:rPr lang="ar-QA"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r>
                        <a:rPr lang="ar-LB"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ديسمبر 2023</a:t>
                      </a:r>
                      <a:endParaRPr lang="en-IN" sz="12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5075"/>
                    </a:solidFill>
                  </a:tcPr>
                </a:tc>
                <a:tc>
                  <a:txBody>
                    <a:bodyPr/>
                    <a:lstStyle/>
                    <a:p>
                      <a:pPr algn="r" rtl="1" fontAlgn="b"/>
                      <a:r>
                        <a:rPr lang="ar-EG" sz="1200" b="1"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مليون ر.ق.</a:t>
                      </a:r>
                      <a:r>
                        <a:rPr lang="ar-QA" sz="1200" b="1"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endParaRPr lang="en-IN" sz="12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5075"/>
                    </a:solidFill>
                  </a:tcPr>
                </a:tc>
                <a:extLst>
                  <a:ext uri="{0D108BD9-81ED-4DB2-BD59-A6C34878D82A}">
                    <a16:rowId xmlns:a16="http://schemas.microsoft.com/office/drawing/2014/main" val="2874205613"/>
                  </a:ext>
                </a:extLst>
              </a:tr>
              <a:tr h="334231">
                <a:tc>
                  <a:txBody>
                    <a:bodyPr/>
                    <a:lstStyle/>
                    <a:p>
                      <a:pPr algn="r" fontAlgn="b"/>
                      <a:r>
                        <a:rPr lang="ar-LB" sz="1400" b="0" i="0" u="none" strike="noStrike" dirty="0">
                          <a:solidFill>
                            <a:schemeClr val="tx1"/>
                          </a:solidFill>
                          <a:effectLst/>
                          <a:latin typeface="MillerText" panose="02000603080000020004" pitchFamily="2" charset="0"/>
                          <a:cs typeface="Times New Roman" panose="02020603050405020304" pitchFamily="18" charset="0"/>
                        </a:rPr>
                        <a:t>13</a:t>
                      </a:r>
                      <a:r>
                        <a:rPr lang="en-IN" sz="1400" b="0" i="0" u="none" strike="noStrike" dirty="0">
                          <a:solidFill>
                            <a:schemeClr val="tx1"/>
                          </a:solidFill>
                          <a:effectLst/>
                          <a:latin typeface="MillerText" panose="02000603080000020004" pitchFamily="2" charset="0"/>
                          <a:cs typeface="Times New Roman" panose="02020603050405020304" pitchFamily="18" charset="0"/>
                        </a:rPr>
                        <a:t>,</a:t>
                      </a:r>
                      <a:r>
                        <a:rPr lang="ar-LB" sz="1400" b="0" i="0" u="none" strike="noStrike" dirty="0">
                          <a:solidFill>
                            <a:schemeClr val="tx1"/>
                          </a:solidFill>
                          <a:effectLst/>
                          <a:latin typeface="MillerText" panose="02000603080000020004" pitchFamily="2" charset="0"/>
                          <a:cs typeface="Times New Roman" panose="02020603050405020304" pitchFamily="18" charset="0"/>
                        </a:rPr>
                        <a:t>615</a:t>
                      </a:r>
                      <a:endParaRPr lang="en-IN" sz="1400" b="0" i="0" u="none" strike="noStrike" dirty="0">
                        <a:solidFill>
                          <a:schemeClr val="tx1"/>
                        </a:solidFill>
                        <a:effectLst/>
                        <a:latin typeface="MillerText" panose="02000603080000020004" pitchFamily="2" charset="0"/>
                        <a:cs typeface="Times New Roman" panose="02020603050405020304" pitchFamily="18" charset="0"/>
                      </a:endParaRPr>
                    </a:p>
                  </a:txBody>
                  <a:tcPr marR="3552" marT="3552"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95000"/>
                      </a:schemeClr>
                    </a:solidFill>
                  </a:tcPr>
                </a:tc>
                <a:tc>
                  <a:txBody>
                    <a:bodyPr/>
                    <a:lstStyle/>
                    <a:p>
                      <a:pPr algn="r" fontAlgn="b"/>
                      <a:r>
                        <a:rPr lang="ar-QA"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الدين</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85582139"/>
                  </a:ext>
                </a:extLst>
              </a:tr>
              <a:tr h="334231">
                <a:tc>
                  <a:txBody>
                    <a:bodyPr/>
                    <a:lstStyle/>
                    <a:p>
                      <a:pPr algn="r" fontAlgn="b"/>
                      <a:r>
                        <a:rPr lang="ar-LB" sz="1400" b="0" i="0" u="none" strike="noStrike" dirty="0">
                          <a:solidFill>
                            <a:schemeClr val="tx1"/>
                          </a:solidFill>
                          <a:effectLst/>
                          <a:latin typeface="MillerText" panose="02000603080000020004" pitchFamily="2" charset="0"/>
                          <a:cs typeface="Times New Roman" panose="02020603050405020304" pitchFamily="18" charset="0"/>
                        </a:rPr>
                        <a:t>1</a:t>
                      </a:r>
                      <a:r>
                        <a:rPr lang="en-US" sz="1400" b="0" i="0" u="none" strike="noStrike" dirty="0">
                          <a:solidFill>
                            <a:schemeClr val="tx1"/>
                          </a:solidFill>
                          <a:effectLst/>
                          <a:latin typeface="MillerText" panose="02000603080000020004" pitchFamily="2" charset="0"/>
                          <a:cs typeface="Times New Roman" panose="02020603050405020304" pitchFamily="18" charset="0"/>
                        </a:rPr>
                        <a:t>,0</a:t>
                      </a:r>
                      <a:r>
                        <a:rPr lang="ar-LB" sz="14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32</a:t>
                      </a:r>
                      <a:endParaRPr lang="en-IN" sz="14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R="3552" marT="3552" marB="0" anchor="ctr">
                    <a:lnL w="12700" cap="flat" cmpd="sng" algn="ctr">
                      <a:noFill/>
                      <a:prstDash val="solid"/>
                      <a:round/>
                      <a:headEnd type="none" w="med" len="med"/>
                      <a:tailEnd type="none" w="med" len="med"/>
                    </a:lnL>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95000"/>
                      </a:schemeClr>
                    </a:solidFill>
                  </a:tcPr>
                </a:tc>
                <a:tc>
                  <a:txBody>
                    <a:bodyPr/>
                    <a:lstStyle/>
                    <a:p>
                      <a:pPr algn="r" fontAlgn="b"/>
                      <a:r>
                        <a:rPr lang="en-IN"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        </a:t>
                      </a:r>
                      <a:r>
                        <a:rPr lang="ar-EG"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النقد</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44622427"/>
                  </a:ext>
                </a:extLst>
              </a:tr>
              <a:tr h="334231">
                <a:tc>
                  <a:txBody>
                    <a:bodyPr/>
                    <a:lstStyle/>
                    <a:p>
                      <a:pPr algn="r" fontAlgn="b"/>
                      <a:r>
                        <a:rPr lang="ar-LB" sz="1400" b="0" i="0" u="none" strike="noStrike" dirty="0">
                          <a:solidFill>
                            <a:schemeClr val="tx1"/>
                          </a:solidFill>
                          <a:effectLst/>
                          <a:latin typeface="MillerText" panose="02000603080000020004" pitchFamily="2" charset="0"/>
                          <a:cs typeface="Times New Roman" panose="02020603050405020304" pitchFamily="18" charset="0"/>
                        </a:rPr>
                        <a:t>12</a:t>
                      </a:r>
                      <a:r>
                        <a:rPr lang="en-US" sz="1400" b="0" i="0" u="none" strike="noStrike" dirty="0">
                          <a:solidFill>
                            <a:schemeClr val="tx1"/>
                          </a:solidFill>
                          <a:effectLst/>
                          <a:latin typeface="MillerText" panose="02000603080000020004" pitchFamily="2" charset="0"/>
                          <a:cs typeface="Times New Roman" panose="02020603050405020304" pitchFamily="18" charset="0"/>
                        </a:rPr>
                        <a:t>,</a:t>
                      </a:r>
                      <a:r>
                        <a:rPr lang="ar-LB" sz="1400" b="0" i="0" u="none" strike="noStrike" dirty="0">
                          <a:solidFill>
                            <a:schemeClr val="tx1"/>
                          </a:solidFill>
                          <a:effectLst/>
                          <a:latin typeface="MillerText" panose="02000603080000020004" pitchFamily="2" charset="0"/>
                          <a:cs typeface="Times New Roman" panose="02020603050405020304" pitchFamily="18" charset="0"/>
                        </a:rPr>
                        <a:t>583</a:t>
                      </a:r>
                      <a:endParaRPr lang="en-IN" sz="1400" b="0" i="0" u="none" strike="noStrike" dirty="0">
                        <a:solidFill>
                          <a:schemeClr val="tx1"/>
                        </a:solidFill>
                        <a:effectLst/>
                        <a:latin typeface="MillerText" panose="02000603080000020004" pitchFamily="2" charset="0"/>
                        <a:cs typeface="Times New Roman" panose="02020603050405020304" pitchFamily="18" charset="0"/>
                      </a:endParaRPr>
                    </a:p>
                  </a:txBody>
                  <a:tcPr marR="3552" marT="3552" marB="0" anchor="ctr">
                    <a:lnL w="12700" cap="flat" cmpd="sng" algn="ctr">
                      <a:noFill/>
                      <a:prstDash val="solid"/>
                      <a:round/>
                      <a:headEnd type="none" w="med" len="med"/>
                      <a:tailEnd type="none" w="med" len="med"/>
                    </a:lnL>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95000"/>
                      </a:schemeClr>
                    </a:solidFill>
                  </a:tcPr>
                </a:tc>
                <a:tc>
                  <a:txBody>
                    <a:bodyPr/>
                    <a:lstStyle/>
                    <a:p>
                      <a:pPr algn="r" fontAlgn="b"/>
                      <a:r>
                        <a:rPr lang="ar-EG"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صافي الدين</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586315"/>
                  </a:ext>
                </a:extLst>
              </a:tr>
              <a:tr h="334231">
                <a:tc>
                  <a:txBody>
                    <a:bodyPr/>
                    <a:lstStyle/>
                    <a:p>
                      <a:pPr algn="r" fontAlgn="b"/>
                      <a:r>
                        <a:rPr lang="en-IN" sz="1400" b="0" i="0" u="none" strike="noStrike" dirty="0">
                          <a:solidFill>
                            <a:schemeClr val="tx1"/>
                          </a:solidFill>
                          <a:effectLst/>
                          <a:latin typeface="MillerText" panose="02000603080000020004" pitchFamily="2" charset="0"/>
                          <a:cs typeface="Times New Roman" panose="02020603050405020304" pitchFamily="18" charset="0"/>
                        </a:rPr>
                        <a:t>21,</a:t>
                      </a:r>
                      <a:r>
                        <a:rPr lang="ar-LB" sz="1400" b="0" i="0" u="none" strike="noStrike" dirty="0">
                          <a:solidFill>
                            <a:schemeClr val="tx1"/>
                          </a:solidFill>
                          <a:effectLst/>
                          <a:latin typeface="MillerText" panose="02000603080000020004" pitchFamily="2" charset="0"/>
                          <a:cs typeface="Times New Roman" panose="02020603050405020304" pitchFamily="18" charset="0"/>
                        </a:rPr>
                        <a:t>982</a:t>
                      </a:r>
                      <a:endParaRPr lang="en-IN" sz="1400" b="0" i="0" u="none" strike="noStrike" dirty="0">
                        <a:solidFill>
                          <a:schemeClr val="tx1"/>
                        </a:solidFill>
                        <a:effectLst/>
                        <a:latin typeface="MillerText" panose="02000603080000020004" pitchFamily="2" charset="0"/>
                        <a:cs typeface="Times New Roman" panose="02020603050405020304" pitchFamily="18" charset="0"/>
                      </a:endParaRPr>
                    </a:p>
                  </a:txBody>
                  <a:tcPr marR="3552" marT="3552" marB="0" anchor="ctr">
                    <a:lnL w="12700" cap="flat" cmpd="sng" algn="ctr">
                      <a:noFill/>
                      <a:prstDash val="solid"/>
                      <a:round/>
                      <a:headEnd type="none" w="med" len="med"/>
                      <a:tailEnd type="none" w="med" len="med"/>
                    </a:lnL>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95000"/>
                      </a:schemeClr>
                    </a:solidFill>
                  </a:tcPr>
                </a:tc>
                <a:tc>
                  <a:txBody>
                    <a:bodyPr/>
                    <a:lstStyle/>
                    <a:p>
                      <a:pPr algn="r" fontAlgn="b"/>
                      <a:r>
                        <a:rPr lang="ar-QA"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اجمالي حقوق الملكية</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24936287"/>
                  </a:ext>
                </a:extLst>
              </a:tr>
              <a:tr h="334231">
                <a:tc>
                  <a:txBody>
                    <a:bodyPr/>
                    <a:lstStyle/>
                    <a:p>
                      <a:pPr algn="r" fontAlgn="b"/>
                      <a:r>
                        <a:rPr lang="ar-LB" sz="1400" b="0" i="0" u="none" strike="noStrike" dirty="0">
                          <a:solidFill>
                            <a:schemeClr val="tx1"/>
                          </a:solidFill>
                          <a:effectLst/>
                          <a:latin typeface="MillerText" panose="02000603080000020004" pitchFamily="2" charset="0"/>
                          <a:cs typeface="Times New Roman" panose="02020603050405020304" pitchFamily="18" charset="0"/>
                        </a:rPr>
                        <a:t>37</a:t>
                      </a:r>
                      <a:r>
                        <a:rPr lang="en-US" sz="1400" b="0" i="0" u="none" strike="noStrike" dirty="0">
                          <a:solidFill>
                            <a:schemeClr val="tx1"/>
                          </a:solidFill>
                          <a:effectLst/>
                          <a:latin typeface="MillerText" panose="02000603080000020004" pitchFamily="2" charset="0"/>
                          <a:cs typeface="Times New Roman" panose="02020603050405020304" pitchFamily="18" charset="0"/>
                        </a:rPr>
                        <a:t>,</a:t>
                      </a:r>
                      <a:r>
                        <a:rPr lang="ar-LB" sz="1400" b="0" i="0" u="none" strike="noStrike" dirty="0">
                          <a:solidFill>
                            <a:schemeClr val="tx1"/>
                          </a:solidFill>
                          <a:effectLst/>
                          <a:latin typeface="MillerText" panose="02000603080000020004" pitchFamily="2" charset="0"/>
                          <a:cs typeface="Times New Roman" panose="02020603050405020304" pitchFamily="18" charset="0"/>
                        </a:rPr>
                        <a:t>540</a:t>
                      </a:r>
                      <a:endParaRPr lang="en-IN" sz="1400" b="0" i="0" u="none" strike="noStrike" dirty="0">
                        <a:solidFill>
                          <a:schemeClr val="tx1"/>
                        </a:solidFill>
                        <a:effectLst/>
                        <a:latin typeface="MillerText" panose="02000603080000020004" pitchFamily="2" charset="0"/>
                        <a:cs typeface="Times New Roman" panose="02020603050405020304" pitchFamily="18" charset="0"/>
                      </a:endParaRPr>
                    </a:p>
                  </a:txBody>
                  <a:tcPr marR="3552" marT="3552" marB="0" anchor="ctr">
                    <a:lnL w="12700" cap="flat" cmpd="sng" algn="ctr">
                      <a:noFill/>
                      <a:prstDash val="solid"/>
                      <a:round/>
                      <a:headEnd type="none" w="med" len="med"/>
                      <a:tailEnd type="none" w="med" len="med"/>
                    </a:lnL>
                    <a:lnT w="6350" cap="flat" cmpd="sng" algn="ctr">
                      <a:solidFill>
                        <a:srgbClr val="00A4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ar-QA"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اجمالي الموجودات</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6350" cap="flat" cmpd="sng" algn="ctr">
                      <a:solidFill>
                        <a:srgbClr val="00A4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19089378"/>
                  </a:ext>
                </a:extLst>
              </a:tr>
              <a:tr h="334231">
                <a:tc>
                  <a:txBody>
                    <a:bodyPr/>
                    <a:lstStyle/>
                    <a:p>
                      <a:pPr algn="r" fontAlgn="b"/>
                      <a:endParaRPr lang="en-IN" sz="1200" b="0" i="0" u="none" strike="noStrike" dirty="0">
                        <a:solidFill>
                          <a:srgbClr val="555F6B"/>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R="3552" marT="3552"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endParaRPr lang="en-IN" sz="1200" b="0" i="0" u="none" strike="noStrike" dirty="0">
                        <a:solidFill>
                          <a:srgbClr val="555F6B"/>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R="3552" marT="3552"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4252746759"/>
                  </a:ext>
                </a:extLst>
              </a:tr>
              <a:tr h="334231">
                <a:tc>
                  <a:txBody>
                    <a:bodyPr/>
                    <a:lstStyle/>
                    <a:p>
                      <a:pPr algn="r" rtl="1" fontAlgn="b"/>
                      <a:r>
                        <a:rPr lang="ar-QA"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كما في </a:t>
                      </a:r>
                      <a:r>
                        <a:rPr lang="ar-LB"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31</a:t>
                      </a:r>
                      <a:r>
                        <a:rPr lang="ar-QA"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r>
                        <a:rPr lang="ar-LB" sz="12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ديسمبر 2023</a:t>
                      </a:r>
                      <a:endParaRPr lang="en-IN" sz="12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1A5075"/>
                    </a:solidFill>
                  </a:tcPr>
                </a:tc>
                <a:tc>
                  <a:txBody>
                    <a:bodyPr/>
                    <a:lstStyle/>
                    <a:p>
                      <a:pPr algn="r" rtl="1" fontAlgn="b"/>
                      <a:r>
                        <a:rPr lang="ar-EG" sz="1200" b="1"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النسب الرئيسية</a:t>
                      </a:r>
                      <a:r>
                        <a:rPr lang="ar-QA" sz="1200" b="1"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endParaRPr lang="en-IN" sz="12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A5075"/>
                    </a:solidFill>
                  </a:tcPr>
                </a:tc>
                <a:extLst>
                  <a:ext uri="{0D108BD9-81ED-4DB2-BD59-A6C34878D82A}">
                    <a16:rowId xmlns:a16="http://schemas.microsoft.com/office/drawing/2014/main" val="741779159"/>
                  </a:ext>
                </a:extLst>
              </a:tr>
              <a:tr h="334231">
                <a:tc>
                  <a:txBody>
                    <a:bodyPr/>
                    <a:lstStyle/>
                    <a:p>
                      <a:pPr marL="0" algn="r" defTabSz="914400" rtl="1" eaLnBrk="1" fontAlgn="b" latinLnBrk="0" hangingPunct="1"/>
                      <a:r>
                        <a:rPr lang="ar-LB" sz="1400" b="0" i="0" u="none" strike="noStrike" kern="1200" dirty="0">
                          <a:solidFill>
                            <a:schemeClr val="tx1"/>
                          </a:solidFill>
                          <a:effectLst/>
                          <a:latin typeface="MillerText" panose="02000603080000020004" pitchFamily="2" charset="0"/>
                          <a:ea typeface="+mn-ea"/>
                          <a:cs typeface="Times New Roman" panose="02020603050405020304" pitchFamily="18" charset="0"/>
                        </a:rPr>
                        <a:t>0.57</a:t>
                      </a:r>
                      <a:endParaRPr lang="en-IN" sz="1400" b="0" i="0" u="none" strike="noStrike" kern="1200" dirty="0">
                        <a:solidFill>
                          <a:schemeClr val="tx1"/>
                        </a:solidFill>
                        <a:effectLst/>
                        <a:latin typeface="MillerText" panose="02000603080000020004" pitchFamily="2" charset="0"/>
                        <a:ea typeface="+mn-ea"/>
                        <a:cs typeface="Times New Roman" panose="02020603050405020304" pitchFamily="18" charset="0"/>
                      </a:endParaRPr>
                    </a:p>
                  </a:txBody>
                  <a:tcPr marR="3552" marT="3552"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95000"/>
                      </a:schemeClr>
                    </a:solidFill>
                  </a:tcPr>
                </a:tc>
                <a:tc>
                  <a:txBody>
                    <a:bodyPr/>
                    <a:lstStyle/>
                    <a:p>
                      <a:pPr marL="0" marR="0" indent="0" algn="r" defTabSz="685800" rtl="0" eaLnBrk="1" fontAlgn="b" latinLnBrk="0" hangingPunct="1">
                        <a:lnSpc>
                          <a:spcPct val="100000"/>
                        </a:lnSpc>
                        <a:spcBef>
                          <a:spcPts val="0"/>
                        </a:spcBef>
                        <a:spcAft>
                          <a:spcPts val="0"/>
                        </a:spcAft>
                        <a:buClrTx/>
                        <a:buSzTx/>
                        <a:buFontTx/>
                        <a:buNone/>
                        <a:tabLst/>
                        <a:defRPr/>
                      </a:pPr>
                      <a:r>
                        <a:rPr lang="ar-EG"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صافى الدين/ </a:t>
                      </a:r>
                      <a:r>
                        <a:rPr lang="ar-QA"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حقوق الملكية</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95799137"/>
                  </a:ext>
                </a:extLst>
              </a:tr>
              <a:tr h="334231">
                <a:tc>
                  <a:txBody>
                    <a:bodyPr/>
                    <a:lstStyle/>
                    <a:p>
                      <a:pPr algn="r" rtl="1" fontAlgn="b"/>
                      <a:r>
                        <a:rPr lang="ar-LB" sz="1400" b="0" i="0" u="none" strike="noStrike" dirty="0">
                          <a:solidFill>
                            <a:schemeClr val="tx1"/>
                          </a:solidFill>
                          <a:effectLst/>
                          <a:latin typeface="MillerText" panose="02000603080000020004" pitchFamily="2" charset="0"/>
                          <a:cs typeface="Times New Roman" panose="02020603050405020304" pitchFamily="18" charset="0"/>
                        </a:rPr>
                        <a:t>0.34</a:t>
                      </a:r>
                      <a:endParaRPr lang="en-IN" sz="1400" b="0" i="0" u="none" strike="noStrike" dirty="0">
                        <a:solidFill>
                          <a:schemeClr val="tx1"/>
                        </a:solidFill>
                        <a:effectLst/>
                        <a:latin typeface="MillerText" panose="02000603080000020004" pitchFamily="2" charset="0"/>
                        <a:cs typeface="Times New Roman" panose="02020603050405020304" pitchFamily="18" charset="0"/>
                      </a:endParaRPr>
                    </a:p>
                  </a:txBody>
                  <a:tcPr marR="3552" marT="3552" marB="0" anchor="ctr">
                    <a:lnL w="12700" cap="flat" cmpd="sng" algn="ctr">
                      <a:noFill/>
                      <a:prstDash val="solid"/>
                      <a:round/>
                      <a:headEnd type="none" w="med" len="med"/>
                      <a:tailEnd type="none" w="med" len="med"/>
                    </a:lnL>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95000"/>
                      </a:schemeClr>
                    </a:solidFill>
                  </a:tcPr>
                </a:tc>
                <a:tc>
                  <a:txBody>
                    <a:bodyPr/>
                    <a:lstStyle/>
                    <a:p>
                      <a:pPr marL="0" marR="0" indent="0" algn="r" defTabSz="685800" rtl="0" eaLnBrk="1" fontAlgn="b" latinLnBrk="0" hangingPunct="1">
                        <a:lnSpc>
                          <a:spcPct val="100000"/>
                        </a:lnSpc>
                        <a:spcBef>
                          <a:spcPts val="0"/>
                        </a:spcBef>
                        <a:spcAft>
                          <a:spcPts val="0"/>
                        </a:spcAft>
                        <a:buClrTx/>
                        <a:buSzTx/>
                        <a:buFontTx/>
                        <a:buNone/>
                        <a:tabLst/>
                        <a:defRPr/>
                      </a:pPr>
                      <a:r>
                        <a:rPr lang="ar-EG"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صافى الدين/ </a:t>
                      </a:r>
                      <a:r>
                        <a:rPr lang="ar-QA"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الموجودات</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6350" cap="flat" cmpd="sng" algn="ctr">
                      <a:solidFill>
                        <a:srgbClr val="00A4E4"/>
                      </a:solidFill>
                      <a:prstDash val="solid"/>
                      <a:round/>
                      <a:headEnd type="none" w="med" len="med"/>
                      <a:tailEnd type="none" w="med" len="med"/>
                    </a:lnT>
                    <a:lnB w="6350" cap="flat" cmpd="sng" algn="ctr">
                      <a:solidFill>
                        <a:srgbClr val="00A4E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42469781"/>
                  </a:ext>
                </a:extLst>
              </a:tr>
              <a:tr h="343613">
                <a:tc>
                  <a:txBody>
                    <a:bodyPr/>
                    <a:lstStyle/>
                    <a:p>
                      <a:pPr algn="r" rtl="1" fontAlgn="b"/>
                      <a:r>
                        <a:rPr lang="en-IN" sz="1400" b="0" i="0" u="none" strike="noStrike" dirty="0">
                          <a:solidFill>
                            <a:schemeClr val="tx1"/>
                          </a:solidFill>
                          <a:effectLst/>
                          <a:latin typeface="MillerText" panose="02000603080000020004" pitchFamily="2" charset="0"/>
                          <a:cs typeface="Times New Roman" panose="02020603050405020304" pitchFamily="18" charset="0"/>
                        </a:rPr>
                        <a:t>1,915</a:t>
                      </a:r>
                    </a:p>
                  </a:txBody>
                  <a:tcPr marR="3552" marT="3552" marB="0" anchor="ctr">
                    <a:lnL w="12700" cap="flat" cmpd="sng" algn="ctr">
                      <a:noFill/>
                      <a:prstDash val="solid"/>
                      <a:round/>
                      <a:headEnd type="none" w="med" len="med"/>
                      <a:tailEnd type="none" w="med" len="med"/>
                    </a:lnL>
                    <a:lnT w="6350" cap="flat" cmpd="sng" algn="ctr">
                      <a:solidFill>
                        <a:srgbClr val="00A4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ar-EG" sz="120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rPr>
                        <a:t>السيولة</a:t>
                      </a:r>
                      <a:endParaRPr lang="en-IN" sz="1200" b="0" i="0" u="none" strike="noStrike" dirty="0">
                        <a:solidFill>
                          <a:srgbClr val="4D5663"/>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4763" marR="182880" marT="4763" marB="0" anchor="ctr">
                    <a:lnR w="12700" cap="flat" cmpd="sng" algn="ctr">
                      <a:noFill/>
                      <a:prstDash val="solid"/>
                      <a:round/>
                      <a:headEnd type="none" w="med" len="med"/>
                      <a:tailEnd type="none" w="med" len="med"/>
                    </a:lnR>
                    <a:lnT w="6350" cap="flat" cmpd="sng" algn="ctr">
                      <a:solidFill>
                        <a:srgbClr val="00A4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6325178"/>
                  </a:ext>
                </a:extLst>
              </a:tr>
            </a:tbl>
          </a:graphicData>
        </a:graphic>
      </p:graphicFrame>
      <p:sp>
        <p:nvSpPr>
          <p:cNvPr id="40" name="TextBox 39">
            <a:extLst>
              <a:ext uri="{FF2B5EF4-FFF2-40B4-BE49-F238E27FC236}">
                <a16:creationId xmlns:a16="http://schemas.microsoft.com/office/drawing/2014/main" id="{B27C4F00-45C7-A640-B1F8-AD3B47CB91FE}"/>
              </a:ext>
            </a:extLst>
          </p:cNvPr>
          <p:cNvSpPr txBox="1"/>
          <p:nvPr/>
        </p:nvSpPr>
        <p:spPr>
          <a:xfrm>
            <a:off x="7031536" y="4541277"/>
            <a:ext cx="3835632" cy="307777"/>
          </a:xfrm>
          <a:prstGeom prst="rect">
            <a:avLst/>
          </a:prstGeom>
          <a:solidFill>
            <a:schemeClr val="tx1">
              <a:lumMod val="65000"/>
              <a:lumOff val="35000"/>
            </a:schemeClr>
          </a:solidFill>
          <a:ln>
            <a:noFill/>
          </a:ln>
          <a:effectLst/>
        </p:spPr>
        <p:txBody>
          <a:bodyPr wrap="square" rtlCol="0">
            <a:spAutoFit/>
          </a:bodyPr>
          <a:lstStyle/>
          <a:p>
            <a:pPr algn="ctr">
              <a:defRPr/>
            </a:pPr>
            <a:r>
              <a:rPr lang="ar-EG"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السيولة – </a:t>
            </a:r>
            <a:r>
              <a:rPr lang="ar-LB"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1</a:t>
            </a:r>
            <a:r>
              <a:rPr lang="ar-EG"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a:t>
            </a:r>
            <a:r>
              <a:rPr lang="ar-LB"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915</a:t>
            </a:r>
            <a:r>
              <a:rPr lang="ar-EG"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مليون ريال قطري (</a:t>
            </a:r>
            <a:r>
              <a:rPr lang="ar-LB"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ديسمبر</a:t>
            </a:r>
            <a:r>
              <a:rPr lang="ar-EG"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 202</a:t>
            </a:r>
            <a:r>
              <a:rPr lang="ar-LB"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3</a:t>
            </a:r>
            <a:r>
              <a:rPr lang="ar-EG" sz="1400" b="1"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a:t>
            </a:r>
          </a:p>
        </p:txBody>
      </p:sp>
      <p:sp>
        <p:nvSpPr>
          <p:cNvPr id="17" name="Rectangle 16">
            <a:extLst>
              <a:ext uri="{FF2B5EF4-FFF2-40B4-BE49-F238E27FC236}">
                <a16:creationId xmlns:a16="http://schemas.microsoft.com/office/drawing/2014/main" id="{5562103A-A6B9-490C-9731-CE25DC023353}"/>
              </a:ext>
            </a:extLst>
          </p:cNvPr>
          <p:cNvSpPr/>
          <p:nvPr/>
        </p:nvSpPr>
        <p:spPr>
          <a:xfrm>
            <a:off x="1113770" y="6374941"/>
            <a:ext cx="10204755" cy="215444"/>
          </a:xfrm>
          <a:prstGeom prst="rect">
            <a:avLst/>
          </a:prstGeom>
          <a:solidFill>
            <a:schemeClr val="bg1"/>
          </a:solidFill>
        </p:spPr>
        <p:txBody>
          <a:bodyPr wrap="square">
            <a:spAutoFit/>
          </a:bodyPr>
          <a:lstStyle/>
          <a:p>
            <a:pPr algn="r"/>
            <a:r>
              <a:rPr lang="ar-LB" sz="800" dirty="0"/>
              <a:t>* تعمل ادارة بروة حاليا على جدولة بعض الديون المستحقة للتمكن من إدارة التدفق النقدي بشكل إيجابي.</a:t>
            </a:r>
            <a:endParaRPr lang="en-IN" sz="800" dirty="0">
              <a:latin typeface="MillerText" panose="02000603080000020004" pitchFamily="2" charset="0"/>
            </a:endParaRPr>
          </a:p>
        </p:txBody>
      </p:sp>
    </p:spTree>
    <p:extLst>
      <p:ext uri="{BB962C8B-B14F-4D97-AF65-F5344CB8AC3E}">
        <p14:creationId xmlns:p14="http://schemas.microsoft.com/office/powerpoint/2010/main" val="390851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CA7795E9-AFAF-E74E-B50E-F1300DAD0367}"/>
              </a:ext>
            </a:extLst>
          </p:cNvPr>
          <p:cNvGraphicFramePr/>
          <p:nvPr>
            <p:extLst>
              <p:ext uri="{D42A27DB-BD31-4B8C-83A1-F6EECF244321}">
                <p14:modId xmlns:p14="http://schemas.microsoft.com/office/powerpoint/2010/main" val="4223137151"/>
              </p:ext>
            </p:extLst>
          </p:nvPr>
        </p:nvGraphicFramePr>
        <p:xfrm>
          <a:off x="823866" y="2167487"/>
          <a:ext cx="3325174" cy="3302657"/>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8A399AAA-33C7-0C45-83FD-2B3EFB432D48}"/>
              </a:ext>
            </a:extLst>
          </p:cNvPr>
          <p:cNvSpPr txBox="1"/>
          <p:nvPr/>
        </p:nvSpPr>
        <p:spPr>
          <a:xfrm>
            <a:off x="1597230" y="5669717"/>
            <a:ext cx="1913477" cy="261610"/>
          </a:xfrm>
          <a:prstGeom prst="rect">
            <a:avLst/>
          </a:prstGeom>
          <a:noFill/>
          <a:effectLst/>
        </p:spPr>
        <p:txBody>
          <a:bodyPr wrap="square" rtlCol="0" anchor="ctr">
            <a:spAutoFit/>
          </a:bodyPr>
          <a:lstStyle/>
          <a:p>
            <a:pPr algn="ctr">
              <a:defRPr/>
            </a:pPr>
            <a:r>
              <a:rPr lang="ar-AE" sz="1080" b="1" dirty="0">
                <a:latin typeface="GE Dinar Two" panose="020A0503020102020204" pitchFamily="18" charset="-78"/>
                <a:ea typeface="GE Dinar Two" panose="020A0503020102020204" pitchFamily="18" charset="-78"/>
                <a:cs typeface="GE Dinar Two" panose="020A0503020102020204" pitchFamily="18" charset="-78"/>
              </a:rPr>
              <a:t>عوائد أرباح مُغرية</a:t>
            </a:r>
            <a:endParaRPr lang="en-IN" sz="1080" b="1"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 name="TextBox 15">
            <a:extLst>
              <a:ext uri="{FF2B5EF4-FFF2-40B4-BE49-F238E27FC236}">
                <a16:creationId xmlns:a16="http://schemas.microsoft.com/office/drawing/2014/main" id="{358FF0A9-2A97-344C-9FB4-BE2C0FC50792}"/>
              </a:ext>
            </a:extLst>
          </p:cNvPr>
          <p:cNvSpPr txBox="1"/>
          <p:nvPr/>
        </p:nvSpPr>
        <p:spPr>
          <a:xfrm>
            <a:off x="4848091" y="5669717"/>
            <a:ext cx="2180001" cy="261610"/>
          </a:xfrm>
          <a:prstGeom prst="rect">
            <a:avLst/>
          </a:prstGeom>
          <a:noFill/>
          <a:effectLst/>
        </p:spPr>
        <p:txBody>
          <a:bodyPr wrap="square" rtlCol="0" anchor="ctr">
            <a:spAutoFit/>
          </a:bodyPr>
          <a:lstStyle/>
          <a:p>
            <a:pPr algn="ctr">
              <a:defRPr/>
            </a:pPr>
            <a:r>
              <a:rPr lang="ar-EG" sz="1080" b="1" dirty="0">
                <a:latin typeface="GE Dinar Two" panose="020A0503020102020204" pitchFamily="18" charset="-78"/>
                <a:ea typeface="GE Dinar Two" panose="020A0503020102020204" pitchFamily="18" charset="-78"/>
                <a:cs typeface="GE Dinar Two" panose="020A0503020102020204" pitchFamily="18" charset="-78"/>
              </a:rPr>
              <a:t>نسبة توزيع </a:t>
            </a:r>
            <a:r>
              <a:rPr lang="ar-QA" sz="1080" b="1" dirty="0">
                <a:latin typeface="GE Dinar Two" panose="020A0503020102020204" pitchFamily="18" charset="-78"/>
                <a:ea typeface="GE Dinar Two" panose="020A0503020102020204" pitchFamily="18" charset="-78"/>
                <a:cs typeface="GE Dinar Two" panose="020A0503020102020204" pitchFamily="18" charset="-78"/>
              </a:rPr>
              <a:t>أ</a:t>
            </a:r>
            <a:r>
              <a:rPr lang="ar-EG" sz="1080" b="1" dirty="0">
                <a:latin typeface="GE Dinar Two" panose="020A0503020102020204" pitchFamily="18" charset="-78"/>
                <a:ea typeface="GE Dinar Two" panose="020A0503020102020204" pitchFamily="18" charset="-78"/>
                <a:cs typeface="GE Dinar Two" panose="020A0503020102020204" pitchFamily="18" charset="-78"/>
              </a:rPr>
              <a:t>رباح</a:t>
            </a:r>
            <a:r>
              <a:rPr lang="ar-QA" sz="1080" b="1" dirty="0">
                <a:latin typeface="GE Dinar Two" panose="020A0503020102020204" pitchFamily="18" charset="-78"/>
                <a:ea typeface="GE Dinar Two" panose="020A0503020102020204" pitchFamily="18" charset="-78"/>
                <a:cs typeface="GE Dinar Two" panose="020A0503020102020204" pitchFamily="18" charset="-78"/>
              </a:rPr>
              <a:t> نقدية</a:t>
            </a:r>
            <a:r>
              <a:rPr lang="ar-EG" sz="1080" b="1" dirty="0">
                <a:latin typeface="GE Dinar Two" panose="020A0503020102020204" pitchFamily="18" charset="-78"/>
                <a:ea typeface="GE Dinar Two" panose="020A0503020102020204" pitchFamily="18" charset="-78"/>
                <a:cs typeface="GE Dinar Two" panose="020A0503020102020204" pitchFamily="18" charset="-78"/>
              </a:rPr>
              <a:t> صحية</a:t>
            </a:r>
            <a:endParaRPr lang="en-IN" sz="1080" b="1"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 name="TextBox 16">
            <a:extLst>
              <a:ext uri="{FF2B5EF4-FFF2-40B4-BE49-F238E27FC236}">
                <a16:creationId xmlns:a16="http://schemas.microsoft.com/office/drawing/2014/main" id="{3DD1021F-5E7C-7D4C-9EF4-91984419A0D2}"/>
              </a:ext>
            </a:extLst>
          </p:cNvPr>
          <p:cNvSpPr txBox="1"/>
          <p:nvPr/>
        </p:nvSpPr>
        <p:spPr>
          <a:xfrm>
            <a:off x="8519008" y="5598545"/>
            <a:ext cx="2372190" cy="570156"/>
          </a:xfrm>
          <a:prstGeom prst="rect">
            <a:avLst/>
          </a:prstGeom>
          <a:noFill/>
          <a:effectLst/>
        </p:spPr>
        <p:txBody>
          <a:bodyPr wrap="square" rtlCol="0" anchor="ctr">
            <a:spAutoFit/>
          </a:bodyPr>
          <a:lstStyle/>
          <a:p>
            <a:pPr algn="ctr">
              <a:lnSpc>
                <a:spcPct val="150000"/>
              </a:lnSpc>
              <a:defRPr/>
            </a:pPr>
            <a:r>
              <a:rPr lang="ar-EG" sz="1080" b="1" dirty="0">
                <a:latin typeface="GE Dinar Two" panose="020A0503020102020204" pitchFamily="18" charset="-78"/>
                <a:ea typeface="GE Dinar Two" panose="020A0503020102020204" pitchFamily="18" charset="-78"/>
                <a:cs typeface="GE Dinar Two" panose="020A0503020102020204" pitchFamily="18" charset="-78"/>
              </a:rPr>
              <a:t>أرباح إجمالية </a:t>
            </a:r>
            <a:r>
              <a:rPr lang="ar-LB" sz="1080" b="1" dirty="0">
                <a:latin typeface="GE Dinar Two" panose="020A0503020102020204" pitchFamily="18" charset="-78"/>
                <a:ea typeface="GE Dinar Two" panose="020A0503020102020204" pitchFamily="18" charset="-78"/>
                <a:cs typeface="GE Dinar Two" panose="020A0503020102020204" pitchFamily="18" charset="-78"/>
              </a:rPr>
              <a:t>7,3</a:t>
            </a:r>
            <a:r>
              <a:rPr lang="ar-EG" sz="1080" b="1" dirty="0">
                <a:latin typeface="GE Dinar Two" panose="020A0503020102020204" pitchFamily="18" charset="-78"/>
                <a:ea typeface="GE Dinar Two" panose="020A0503020102020204" pitchFamily="18" charset="-78"/>
                <a:cs typeface="GE Dinar Two" panose="020A0503020102020204" pitchFamily="18" charset="-78"/>
              </a:rPr>
              <a:t> مليار ريال قطري تم الإعلان عنها خلال الفترة </a:t>
            </a:r>
            <a:r>
              <a:rPr lang="ar-LB" sz="1080" b="1" dirty="0">
                <a:latin typeface="GE Dinar Two" panose="020A0503020102020204" pitchFamily="18" charset="-78"/>
                <a:ea typeface="GE Dinar Two" panose="020A0503020102020204" pitchFamily="18" charset="-78"/>
                <a:cs typeface="GE Dinar Two" panose="020A0503020102020204" pitchFamily="18" charset="-78"/>
              </a:rPr>
              <a:t>2014 - 2022</a:t>
            </a:r>
            <a:endParaRPr lang="ar-EG" sz="1080" b="1"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 name="TextBox 96">
            <a:extLst>
              <a:ext uri="{FF2B5EF4-FFF2-40B4-BE49-F238E27FC236}">
                <a16:creationId xmlns:a16="http://schemas.microsoft.com/office/drawing/2014/main" id="{1B246765-9413-584E-9AA1-F96423BCFC09}"/>
              </a:ext>
            </a:extLst>
          </p:cNvPr>
          <p:cNvSpPr txBox="1"/>
          <p:nvPr/>
        </p:nvSpPr>
        <p:spPr>
          <a:xfrm>
            <a:off x="805547" y="614414"/>
            <a:ext cx="10292427" cy="433965"/>
          </a:xfrm>
          <a:prstGeom prst="rect">
            <a:avLst/>
          </a:prstGeom>
          <a:noFill/>
        </p:spPr>
        <p:txBody>
          <a:bodyPr wrap="square">
            <a:spAutoFit/>
          </a:bodyPr>
          <a:lstStyle/>
          <a:p>
            <a:pPr algn="ctr">
              <a:lnSpc>
                <a:spcPct val="90000"/>
              </a:lnSpc>
              <a:spcBef>
                <a:spcPct val="0"/>
              </a:spcBef>
              <a:defRPr/>
            </a:pP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a:t>
            </a:r>
            <a:r>
              <a:rPr lang="ar-EG"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تحسين القيمة للم</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س</a:t>
            </a:r>
            <a:r>
              <a:rPr lang="ar-EG"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اهمين</a:t>
            </a:r>
            <a:endParaRPr lang="en-IN"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 name="TextBox 18">
            <a:extLst>
              <a:ext uri="{FF2B5EF4-FFF2-40B4-BE49-F238E27FC236}">
                <a16:creationId xmlns:a16="http://schemas.microsoft.com/office/drawing/2014/main" id="{6C2BBEAB-B5A0-A84E-8A7C-0D8E9978276A}"/>
              </a:ext>
            </a:extLst>
          </p:cNvPr>
          <p:cNvSpPr txBox="1"/>
          <p:nvPr/>
        </p:nvSpPr>
        <p:spPr>
          <a:xfrm>
            <a:off x="10362735" y="2563992"/>
            <a:ext cx="1115367"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1100" b="1" i="0" u="none" strike="noStrike" kern="1200" cap="none" spc="0" normalizeH="0" baseline="0" noProof="0" dirty="0">
                <a:ln>
                  <a:noFill/>
                </a:ln>
                <a:effectLst/>
                <a:uLnTx/>
                <a:uFillTx/>
                <a:latin typeface="GE Dinar Two" panose="020A0503020102020204" pitchFamily="18" charset="-78"/>
                <a:ea typeface="GE Dinar Two" panose="020A0503020102020204" pitchFamily="18" charset="-78"/>
                <a:cs typeface="GE Dinar Two" panose="020A0503020102020204" pitchFamily="18" charset="-78"/>
              </a:rPr>
              <a:t>مليار ريال قطري</a:t>
            </a:r>
            <a:endParaRPr kumimoji="0" lang="en-IN" sz="1100" b="1" i="0" u="none" strike="noStrike" kern="1200" cap="none" spc="0" normalizeH="0" baseline="0" noProof="0" dirty="0">
              <a:ln>
                <a:noFill/>
              </a:ln>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13" name="Chart 12">
            <a:extLst>
              <a:ext uri="{FF2B5EF4-FFF2-40B4-BE49-F238E27FC236}">
                <a16:creationId xmlns:a16="http://schemas.microsoft.com/office/drawing/2014/main" id="{1CE28BEC-A3C7-E849-9D18-71076FF40B96}"/>
              </a:ext>
            </a:extLst>
          </p:cNvPr>
          <p:cNvGraphicFramePr/>
          <p:nvPr>
            <p:extLst>
              <p:ext uri="{D42A27DB-BD31-4B8C-83A1-F6EECF244321}">
                <p14:modId xmlns:p14="http://schemas.microsoft.com/office/powerpoint/2010/main" val="2103379485"/>
              </p:ext>
            </p:extLst>
          </p:nvPr>
        </p:nvGraphicFramePr>
        <p:xfrm>
          <a:off x="4431075" y="2143683"/>
          <a:ext cx="3067447" cy="33264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192F7551-260C-FB43-ACC3-2FCC476B89CE}"/>
              </a:ext>
            </a:extLst>
          </p:cNvPr>
          <p:cNvGraphicFramePr/>
          <p:nvPr>
            <p:extLst>
              <p:ext uri="{D42A27DB-BD31-4B8C-83A1-F6EECF244321}">
                <p14:modId xmlns:p14="http://schemas.microsoft.com/office/powerpoint/2010/main" val="1861663461"/>
              </p:ext>
            </p:extLst>
          </p:nvPr>
        </p:nvGraphicFramePr>
        <p:xfrm>
          <a:off x="8011758" y="2399225"/>
          <a:ext cx="3235603" cy="30874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538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96">
            <a:extLst>
              <a:ext uri="{FF2B5EF4-FFF2-40B4-BE49-F238E27FC236}">
                <a16:creationId xmlns:a16="http://schemas.microsoft.com/office/drawing/2014/main" id="{D22B5DC7-7CDB-0C42-933B-E308455A508F}"/>
              </a:ext>
            </a:extLst>
          </p:cNvPr>
          <p:cNvSpPr txBox="1"/>
          <p:nvPr/>
        </p:nvSpPr>
        <p:spPr>
          <a:xfrm>
            <a:off x="1429319" y="740691"/>
            <a:ext cx="9402150" cy="433965"/>
          </a:xfrm>
          <a:prstGeom prst="rect">
            <a:avLst/>
          </a:prstGeom>
          <a:noFill/>
        </p:spPr>
        <p:txBody>
          <a:bodyPr wrap="square">
            <a:spAutoFit/>
          </a:bodyPr>
          <a:lstStyle/>
          <a:p>
            <a:pPr algn="ctr">
              <a:lnSpc>
                <a:spcPct val="90000"/>
              </a:lnSpc>
              <a:spcBef>
                <a:spcPct val="0"/>
              </a:spcBef>
              <a:defRPr/>
            </a:pP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تعزيز</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محفظة الأصول</a:t>
            </a:r>
            <a:endParaRPr lang="en-IN"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3" name="Freeform: Shape 9">
            <a:extLst>
              <a:ext uri="{FF2B5EF4-FFF2-40B4-BE49-F238E27FC236}">
                <a16:creationId xmlns:a16="http://schemas.microsoft.com/office/drawing/2014/main" id="{F64DA4E5-E8EF-8C4C-A43E-0A8EA9D74B77}"/>
              </a:ext>
            </a:extLst>
          </p:cNvPr>
          <p:cNvSpPr/>
          <p:nvPr/>
        </p:nvSpPr>
        <p:spPr>
          <a:xfrm>
            <a:off x="8616632" y="1827023"/>
            <a:ext cx="2240343" cy="2466022"/>
          </a:xfrm>
          <a:custGeom>
            <a:avLst/>
            <a:gdLst>
              <a:gd name="connsiteX0" fmla="*/ 0 w 2240343"/>
              <a:gd name="connsiteY0" fmla="*/ 0 h 2466022"/>
              <a:gd name="connsiteX1" fmla="*/ 2240344 w 2240343"/>
              <a:gd name="connsiteY1" fmla="*/ 0 h 2466022"/>
              <a:gd name="connsiteX2" fmla="*/ 2240344 w 2240343"/>
              <a:gd name="connsiteY2" fmla="*/ 2466023 h 2466022"/>
              <a:gd name="connsiteX3" fmla="*/ 0 w 2240343"/>
              <a:gd name="connsiteY3" fmla="*/ 2466023 h 2466022"/>
            </a:gdLst>
            <a:ahLst/>
            <a:cxnLst>
              <a:cxn ang="0">
                <a:pos x="connsiteX0" y="connsiteY0"/>
              </a:cxn>
              <a:cxn ang="0">
                <a:pos x="connsiteX1" y="connsiteY1"/>
              </a:cxn>
              <a:cxn ang="0">
                <a:pos x="connsiteX2" y="connsiteY2"/>
              </a:cxn>
              <a:cxn ang="0">
                <a:pos x="connsiteX3" y="connsiteY3"/>
              </a:cxn>
            </a:cxnLst>
            <a:rect l="l" t="t" r="r" b="b"/>
            <a:pathLst>
              <a:path w="2240343" h="2466022">
                <a:moveTo>
                  <a:pt x="0" y="0"/>
                </a:moveTo>
                <a:lnTo>
                  <a:pt x="2240344" y="0"/>
                </a:lnTo>
                <a:lnTo>
                  <a:pt x="2240344" y="2466023"/>
                </a:lnTo>
                <a:lnTo>
                  <a:pt x="0" y="2466023"/>
                </a:lnTo>
                <a:close/>
              </a:path>
            </a:pathLst>
          </a:custGeom>
          <a:solidFill>
            <a:srgbClr val="000000"/>
          </a:solidFill>
          <a:ln w="6350" cap="flat">
            <a:noFill/>
            <a:prstDash val="solid"/>
            <a:miter/>
          </a:ln>
        </p:spPr>
        <p:txBody>
          <a:bodyPr rtlCol="0" anchor="ctr"/>
          <a:lstStyle/>
          <a:p>
            <a:pPr algn="ctr" rtl="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4" name="Freeform: Shape 10">
            <a:extLst>
              <a:ext uri="{FF2B5EF4-FFF2-40B4-BE49-F238E27FC236}">
                <a16:creationId xmlns:a16="http://schemas.microsoft.com/office/drawing/2014/main" id="{ABB3AC5C-82FD-0647-9040-0551B77BB7CB}"/>
              </a:ext>
            </a:extLst>
          </p:cNvPr>
          <p:cNvSpPr/>
          <p:nvPr/>
        </p:nvSpPr>
        <p:spPr>
          <a:xfrm>
            <a:off x="6211506" y="1827023"/>
            <a:ext cx="2240343" cy="2466022"/>
          </a:xfrm>
          <a:custGeom>
            <a:avLst/>
            <a:gdLst>
              <a:gd name="connsiteX0" fmla="*/ 0 w 2240343"/>
              <a:gd name="connsiteY0" fmla="*/ 0 h 2466022"/>
              <a:gd name="connsiteX1" fmla="*/ 2240344 w 2240343"/>
              <a:gd name="connsiteY1" fmla="*/ 0 h 2466022"/>
              <a:gd name="connsiteX2" fmla="*/ 2240344 w 2240343"/>
              <a:gd name="connsiteY2" fmla="*/ 2466023 h 2466022"/>
              <a:gd name="connsiteX3" fmla="*/ 0 w 2240343"/>
              <a:gd name="connsiteY3" fmla="*/ 2466023 h 2466022"/>
            </a:gdLst>
            <a:ahLst/>
            <a:cxnLst>
              <a:cxn ang="0">
                <a:pos x="connsiteX0" y="connsiteY0"/>
              </a:cxn>
              <a:cxn ang="0">
                <a:pos x="connsiteX1" y="connsiteY1"/>
              </a:cxn>
              <a:cxn ang="0">
                <a:pos x="connsiteX2" y="connsiteY2"/>
              </a:cxn>
              <a:cxn ang="0">
                <a:pos x="connsiteX3" y="connsiteY3"/>
              </a:cxn>
            </a:cxnLst>
            <a:rect l="l" t="t" r="r" b="b"/>
            <a:pathLst>
              <a:path w="2240343" h="2466022">
                <a:moveTo>
                  <a:pt x="0" y="0"/>
                </a:moveTo>
                <a:lnTo>
                  <a:pt x="2240344" y="0"/>
                </a:lnTo>
                <a:lnTo>
                  <a:pt x="2240344" y="2466023"/>
                </a:lnTo>
                <a:lnTo>
                  <a:pt x="0" y="2466023"/>
                </a:lnTo>
                <a:close/>
              </a:path>
            </a:pathLst>
          </a:custGeom>
          <a:solidFill>
            <a:srgbClr val="000000"/>
          </a:solidFill>
          <a:ln w="6350" cap="flat">
            <a:noFill/>
            <a:prstDash val="solid"/>
            <a:miter/>
          </a:ln>
        </p:spPr>
        <p:txBody>
          <a:bodyPr rtlCol="0" anchor="ctr"/>
          <a:lstStyle/>
          <a:p>
            <a:pPr algn="ctr" rtl="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5" name="Freeform: Shape 11">
            <a:extLst>
              <a:ext uri="{FF2B5EF4-FFF2-40B4-BE49-F238E27FC236}">
                <a16:creationId xmlns:a16="http://schemas.microsoft.com/office/drawing/2014/main" id="{FC41A27C-81F0-3E4C-93E9-F102C5A29CD2}"/>
              </a:ext>
            </a:extLst>
          </p:cNvPr>
          <p:cNvSpPr/>
          <p:nvPr/>
        </p:nvSpPr>
        <p:spPr>
          <a:xfrm>
            <a:off x="1401318" y="1827023"/>
            <a:ext cx="2240343" cy="2466022"/>
          </a:xfrm>
          <a:custGeom>
            <a:avLst/>
            <a:gdLst>
              <a:gd name="connsiteX0" fmla="*/ 0 w 2240343"/>
              <a:gd name="connsiteY0" fmla="*/ 0 h 2466022"/>
              <a:gd name="connsiteX1" fmla="*/ 2240344 w 2240343"/>
              <a:gd name="connsiteY1" fmla="*/ 0 h 2466022"/>
              <a:gd name="connsiteX2" fmla="*/ 2240344 w 2240343"/>
              <a:gd name="connsiteY2" fmla="*/ 2466023 h 2466022"/>
              <a:gd name="connsiteX3" fmla="*/ 0 w 2240343"/>
              <a:gd name="connsiteY3" fmla="*/ 2466023 h 2466022"/>
            </a:gdLst>
            <a:ahLst/>
            <a:cxnLst>
              <a:cxn ang="0">
                <a:pos x="connsiteX0" y="connsiteY0"/>
              </a:cxn>
              <a:cxn ang="0">
                <a:pos x="connsiteX1" y="connsiteY1"/>
              </a:cxn>
              <a:cxn ang="0">
                <a:pos x="connsiteX2" y="connsiteY2"/>
              </a:cxn>
              <a:cxn ang="0">
                <a:pos x="connsiteX3" y="connsiteY3"/>
              </a:cxn>
            </a:cxnLst>
            <a:rect l="l" t="t" r="r" b="b"/>
            <a:pathLst>
              <a:path w="2240343" h="2466022">
                <a:moveTo>
                  <a:pt x="0" y="0"/>
                </a:moveTo>
                <a:lnTo>
                  <a:pt x="2240344" y="0"/>
                </a:lnTo>
                <a:lnTo>
                  <a:pt x="2240344" y="2466023"/>
                </a:lnTo>
                <a:lnTo>
                  <a:pt x="0" y="2466023"/>
                </a:lnTo>
                <a:close/>
              </a:path>
            </a:pathLst>
          </a:custGeom>
          <a:solidFill>
            <a:srgbClr val="000000"/>
          </a:solidFill>
          <a:ln w="6350" cap="flat">
            <a:noFill/>
            <a:prstDash val="solid"/>
            <a:miter/>
          </a:ln>
        </p:spPr>
        <p:txBody>
          <a:bodyPr rtlCol="0" anchor="ctr"/>
          <a:lstStyle/>
          <a:p>
            <a:pPr algn="ctr" rtl="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6" name="Freeform: Shape 12">
            <a:extLst>
              <a:ext uri="{FF2B5EF4-FFF2-40B4-BE49-F238E27FC236}">
                <a16:creationId xmlns:a16="http://schemas.microsoft.com/office/drawing/2014/main" id="{A68D72DF-4347-7B48-98B9-CDD5A1588DD9}"/>
              </a:ext>
            </a:extLst>
          </p:cNvPr>
          <p:cNvSpPr/>
          <p:nvPr/>
        </p:nvSpPr>
        <p:spPr>
          <a:xfrm>
            <a:off x="3806380" y="1827023"/>
            <a:ext cx="2240343" cy="2466022"/>
          </a:xfrm>
          <a:custGeom>
            <a:avLst/>
            <a:gdLst>
              <a:gd name="connsiteX0" fmla="*/ 0 w 2240343"/>
              <a:gd name="connsiteY0" fmla="*/ 0 h 2466022"/>
              <a:gd name="connsiteX1" fmla="*/ 2240344 w 2240343"/>
              <a:gd name="connsiteY1" fmla="*/ 0 h 2466022"/>
              <a:gd name="connsiteX2" fmla="*/ 2240344 w 2240343"/>
              <a:gd name="connsiteY2" fmla="*/ 2466023 h 2466022"/>
              <a:gd name="connsiteX3" fmla="*/ 0 w 2240343"/>
              <a:gd name="connsiteY3" fmla="*/ 2466023 h 2466022"/>
            </a:gdLst>
            <a:ahLst/>
            <a:cxnLst>
              <a:cxn ang="0">
                <a:pos x="connsiteX0" y="connsiteY0"/>
              </a:cxn>
              <a:cxn ang="0">
                <a:pos x="connsiteX1" y="connsiteY1"/>
              </a:cxn>
              <a:cxn ang="0">
                <a:pos x="connsiteX2" y="connsiteY2"/>
              </a:cxn>
              <a:cxn ang="0">
                <a:pos x="connsiteX3" y="connsiteY3"/>
              </a:cxn>
            </a:cxnLst>
            <a:rect l="l" t="t" r="r" b="b"/>
            <a:pathLst>
              <a:path w="2240343" h="2466022">
                <a:moveTo>
                  <a:pt x="0" y="0"/>
                </a:moveTo>
                <a:lnTo>
                  <a:pt x="2240344" y="0"/>
                </a:lnTo>
                <a:lnTo>
                  <a:pt x="2240344" y="2466023"/>
                </a:lnTo>
                <a:lnTo>
                  <a:pt x="0" y="2466023"/>
                </a:lnTo>
                <a:close/>
              </a:path>
            </a:pathLst>
          </a:custGeom>
          <a:solidFill>
            <a:srgbClr val="000000"/>
          </a:solidFill>
          <a:ln w="6350" cap="flat">
            <a:noFill/>
            <a:prstDash val="solid"/>
            <a:miter/>
          </a:ln>
        </p:spPr>
        <p:txBody>
          <a:bodyPr rtlCol="0" anchor="ctr"/>
          <a:lstStyle/>
          <a:p>
            <a:pPr algn="ctr" rtl="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28" name="Graphic 7">
            <a:extLst>
              <a:ext uri="{FF2B5EF4-FFF2-40B4-BE49-F238E27FC236}">
                <a16:creationId xmlns:a16="http://schemas.microsoft.com/office/drawing/2014/main" id="{403DBB1A-5BA2-694F-9306-7241CFEA4526}"/>
              </a:ext>
            </a:extLst>
          </p:cNvPr>
          <p:cNvGrpSpPr/>
          <p:nvPr/>
        </p:nvGrpSpPr>
        <p:grpSpPr>
          <a:xfrm>
            <a:off x="1391234" y="1827003"/>
            <a:ext cx="7068010" cy="2466327"/>
            <a:chOff x="1391234" y="2441416"/>
            <a:chExt cx="7068010" cy="2466327"/>
          </a:xfrm>
          <a:solidFill>
            <a:srgbClr val="0086C9"/>
          </a:solidFill>
        </p:grpSpPr>
        <p:pic>
          <p:nvPicPr>
            <p:cNvPr id="30" name="Picture 29">
              <a:extLst>
                <a:ext uri="{FF2B5EF4-FFF2-40B4-BE49-F238E27FC236}">
                  <a16:creationId xmlns:a16="http://schemas.microsoft.com/office/drawing/2014/main" id="{0FF0AF4F-36CB-A748-810A-8E3F9E1A79A2}"/>
                </a:ext>
              </a:extLst>
            </p:cNvPr>
            <p:cNvPicPr>
              <a:picLocks noChangeAspect="1"/>
            </p:cNvPicPr>
            <p:nvPr/>
          </p:nvPicPr>
          <p:blipFill>
            <a:blip r:embed="rId2">
              <a:duotone>
                <a:prstClr val="black"/>
                <a:schemeClr val="tx2">
                  <a:tint val="45000"/>
                  <a:satMod val="400000"/>
                </a:schemeClr>
              </a:duotone>
            </a:blip>
            <a:stretch>
              <a:fillRect/>
            </a:stretch>
          </p:blipFill>
          <p:spPr>
            <a:xfrm>
              <a:off x="6204204" y="2441416"/>
              <a:ext cx="2255040" cy="2466022"/>
            </a:xfrm>
            <a:custGeom>
              <a:avLst/>
              <a:gdLst>
                <a:gd name="connsiteX0" fmla="*/ 743 w 2255040"/>
                <a:gd name="connsiteY0" fmla="*/ 32 h 2466022"/>
                <a:gd name="connsiteX1" fmla="*/ 2255784 w 2255040"/>
                <a:gd name="connsiteY1" fmla="*/ 32 h 2466022"/>
                <a:gd name="connsiteX2" fmla="*/ 2255784 w 2255040"/>
                <a:gd name="connsiteY2" fmla="*/ 2466055 h 2466022"/>
                <a:gd name="connsiteX3" fmla="*/ 743 w 2255040"/>
                <a:gd name="connsiteY3" fmla="*/ 2466055 h 2466022"/>
              </a:gdLst>
              <a:ahLst/>
              <a:cxnLst>
                <a:cxn ang="0">
                  <a:pos x="connsiteX0" y="connsiteY0"/>
                </a:cxn>
                <a:cxn ang="0">
                  <a:pos x="connsiteX1" y="connsiteY1"/>
                </a:cxn>
                <a:cxn ang="0">
                  <a:pos x="connsiteX2" y="connsiteY2"/>
                </a:cxn>
                <a:cxn ang="0">
                  <a:pos x="connsiteX3" y="connsiteY3"/>
                </a:cxn>
              </a:cxnLst>
              <a:rect l="l" t="t" r="r" b="b"/>
              <a:pathLst>
                <a:path w="2255040" h="2466022">
                  <a:moveTo>
                    <a:pt x="743" y="32"/>
                  </a:moveTo>
                  <a:lnTo>
                    <a:pt x="2255784" y="32"/>
                  </a:lnTo>
                  <a:lnTo>
                    <a:pt x="2255784" y="2466055"/>
                  </a:lnTo>
                  <a:lnTo>
                    <a:pt x="743" y="2466055"/>
                  </a:lnTo>
                  <a:close/>
                </a:path>
              </a:pathLst>
            </a:custGeom>
          </p:spPr>
        </p:pic>
        <p:pic>
          <p:nvPicPr>
            <p:cNvPr id="31" name="Picture 30">
              <a:extLst>
                <a:ext uri="{FF2B5EF4-FFF2-40B4-BE49-F238E27FC236}">
                  <a16:creationId xmlns:a16="http://schemas.microsoft.com/office/drawing/2014/main" id="{D50ADF6F-F160-2945-A4AE-BB3465DC678B}"/>
                </a:ext>
              </a:extLst>
            </p:cNvPr>
            <p:cNvPicPr>
              <a:picLocks noChangeAspect="1"/>
            </p:cNvPicPr>
            <p:nvPr/>
          </p:nvPicPr>
          <p:blipFill>
            <a:blip r:embed="rId3">
              <a:duotone>
                <a:prstClr val="black"/>
                <a:schemeClr val="tx2">
                  <a:tint val="45000"/>
                  <a:satMod val="400000"/>
                </a:schemeClr>
              </a:duotone>
            </a:blip>
            <a:stretch>
              <a:fillRect/>
            </a:stretch>
          </p:blipFill>
          <p:spPr>
            <a:xfrm>
              <a:off x="1391234" y="2441416"/>
              <a:ext cx="2260415" cy="2465908"/>
            </a:xfrm>
            <a:custGeom>
              <a:avLst/>
              <a:gdLst>
                <a:gd name="connsiteX0" fmla="*/ 232 w 2260415"/>
                <a:gd name="connsiteY0" fmla="*/ 302 h 2465908"/>
                <a:gd name="connsiteX1" fmla="*/ 2260648 w 2260415"/>
                <a:gd name="connsiteY1" fmla="*/ 302 h 2465908"/>
                <a:gd name="connsiteX2" fmla="*/ 2260648 w 2260415"/>
                <a:gd name="connsiteY2" fmla="*/ 2466210 h 2465908"/>
                <a:gd name="connsiteX3" fmla="*/ 232 w 2260415"/>
                <a:gd name="connsiteY3" fmla="*/ 2466210 h 2465908"/>
              </a:gdLst>
              <a:ahLst/>
              <a:cxnLst>
                <a:cxn ang="0">
                  <a:pos x="connsiteX0" y="connsiteY0"/>
                </a:cxn>
                <a:cxn ang="0">
                  <a:pos x="connsiteX1" y="connsiteY1"/>
                </a:cxn>
                <a:cxn ang="0">
                  <a:pos x="connsiteX2" y="connsiteY2"/>
                </a:cxn>
                <a:cxn ang="0">
                  <a:pos x="connsiteX3" y="connsiteY3"/>
                </a:cxn>
              </a:cxnLst>
              <a:rect l="l" t="t" r="r" b="b"/>
              <a:pathLst>
                <a:path w="2260415" h="2465908">
                  <a:moveTo>
                    <a:pt x="232" y="302"/>
                  </a:moveTo>
                  <a:lnTo>
                    <a:pt x="2260648" y="302"/>
                  </a:lnTo>
                  <a:lnTo>
                    <a:pt x="2260648" y="2466210"/>
                  </a:lnTo>
                  <a:lnTo>
                    <a:pt x="232" y="2466210"/>
                  </a:lnTo>
                  <a:close/>
                </a:path>
              </a:pathLst>
            </a:custGeom>
          </p:spPr>
        </p:pic>
        <p:pic>
          <p:nvPicPr>
            <p:cNvPr id="32" name="Picture 31">
              <a:extLst>
                <a:ext uri="{FF2B5EF4-FFF2-40B4-BE49-F238E27FC236}">
                  <a16:creationId xmlns:a16="http://schemas.microsoft.com/office/drawing/2014/main" id="{A3770908-A7AA-A547-A248-1CA070AF9CAC}"/>
                </a:ext>
              </a:extLst>
            </p:cNvPr>
            <p:cNvPicPr>
              <a:picLocks noChangeAspect="1"/>
            </p:cNvPicPr>
            <p:nvPr/>
          </p:nvPicPr>
          <p:blipFill>
            <a:blip r:embed="rId4">
              <a:duotone>
                <a:prstClr val="black"/>
                <a:schemeClr val="tx2">
                  <a:tint val="45000"/>
                  <a:satMod val="400000"/>
                </a:schemeClr>
              </a:duotone>
            </a:blip>
            <a:stretch>
              <a:fillRect/>
            </a:stretch>
          </p:blipFill>
          <p:spPr>
            <a:xfrm>
              <a:off x="3799795" y="2441416"/>
              <a:ext cx="2253996" cy="2466327"/>
            </a:xfrm>
            <a:custGeom>
              <a:avLst/>
              <a:gdLst>
                <a:gd name="connsiteX0" fmla="*/ 36 w 2253996"/>
                <a:gd name="connsiteY0" fmla="*/ -328 h 2466327"/>
                <a:gd name="connsiteX1" fmla="*/ 2254032 w 2253996"/>
                <a:gd name="connsiteY1" fmla="*/ -328 h 2466327"/>
                <a:gd name="connsiteX2" fmla="*/ 2254032 w 2253996"/>
                <a:gd name="connsiteY2" fmla="*/ 2466000 h 2466327"/>
                <a:gd name="connsiteX3" fmla="*/ 36 w 2253996"/>
                <a:gd name="connsiteY3" fmla="*/ 2466000 h 2466327"/>
              </a:gdLst>
              <a:ahLst/>
              <a:cxnLst>
                <a:cxn ang="0">
                  <a:pos x="connsiteX0" y="connsiteY0"/>
                </a:cxn>
                <a:cxn ang="0">
                  <a:pos x="connsiteX1" y="connsiteY1"/>
                </a:cxn>
                <a:cxn ang="0">
                  <a:pos x="connsiteX2" y="connsiteY2"/>
                </a:cxn>
                <a:cxn ang="0">
                  <a:pos x="connsiteX3" y="connsiteY3"/>
                </a:cxn>
              </a:cxnLst>
              <a:rect l="l" t="t" r="r" b="b"/>
              <a:pathLst>
                <a:path w="2253996" h="2466327">
                  <a:moveTo>
                    <a:pt x="36" y="-328"/>
                  </a:moveTo>
                  <a:lnTo>
                    <a:pt x="2254032" y="-328"/>
                  </a:lnTo>
                  <a:lnTo>
                    <a:pt x="2254032" y="2466000"/>
                  </a:lnTo>
                  <a:lnTo>
                    <a:pt x="36" y="2466000"/>
                  </a:lnTo>
                  <a:close/>
                </a:path>
              </a:pathLst>
            </a:custGeom>
          </p:spPr>
        </p:pic>
      </p:grpSp>
      <p:sp>
        <p:nvSpPr>
          <p:cNvPr id="34" name="Freeform: Shape 914">
            <a:extLst>
              <a:ext uri="{FF2B5EF4-FFF2-40B4-BE49-F238E27FC236}">
                <a16:creationId xmlns:a16="http://schemas.microsoft.com/office/drawing/2014/main" id="{34544412-F1FC-5342-B213-6DF2E58C99B8}"/>
              </a:ext>
            </a:extLst>
          </p:cNvPr>
          <p:cNvSpPr/>
          <p:nvPr/>
        </p:nvSpPr>
        <p:spPr>
          <a:xfrm>
            <a:off x="1401318" y="1530033"/>
            <a:ext cx="4645469" cy="296989"/>
          </a:xfrm>
          <a:custGeom>
            <a:avLst/>
            <a:gdLst>
              <a:gd name="connsiteX0" fmla="*/ 0 w 4645469"/>
              <a:gd name="connsiteY0" fmla="*/ 0 h 296989"/>
              <a:gd name="connsiteX1" fmla="*/ 4645470 w 4645469"/>
              <a:gd name="connsiteY1" fmla="*/ 0 h 296989"/>
              <a:gd name="connsiteX2" fmla="*/ 4645470 w 4645469"/>
              <a:gd name="connsiteY2" fmla="*/ 296990 h 296989"/>
              <a:gd name="connsiteX3" fmla="*/ 0 w 4645469"/>
              <a:gd name="connsiteY3" fmla="*/ 296990 h 296989"/>
            </a:gdLst>
            <a:ahLst/>
            <a:cxnLst>
              <a:cxn ang="0">
                <a:pos x="connsiteX0" y="connsiteY0"/>
              </a:cxn>
              <a:cxn ang="0">
                <a:pos x="connsiteX1" y="connsiteY1"/>
              </a:cxn>
              <a:cxn ang="0">
                <a:pos x="connsiteX2" y="connsiteY2"/>
              </a:cxn>
              <a:cxn ang="0">
                <a:pos x="connsiteX3" y="connsiteY3"/>
              </a:cxn>
            </a:cxnLst>
            <a:rect l="l" t="t" r="r" b="b"/>
            <a:pathLst>
              <a:path w="4645469" h="296989">
                <a:moveTo>
                  <a:pt x="0" y="0"/>
                </a:moveTo>
                <a:lnTo>
                  <a:pt x="4645470" y="0"/>
                </a:lnTo>
                <a:lnTo>
                  <a:pt x="4645470" y="296990"/>
                </a:lnTo>
                <a:lnTo>
                  <a:pt x="0" y="296990"/>
                </a:lnTo>
                <a:close/>
              </a:path>
            </a:pathLst>
          </a:custGeom>
          <a:solidFill>
            <a:srgbClr val="1A5075"/>
          </a:solidFill>
          <a:ln w="6350" cap="flat">
            <a:noFill/>
            <a:prstDash val="solid"/>
            <a:miter/>
          </a:ln>
        </p:spPr>
        <p:txBody>
          <a:bodyPr rtlCol="0" anchor="ctr"/>
          <a:lstStyle/>
          <a:p>
            <a:pPr algn="ctr" rtl="1"/>
            <a:r>
              <a:rPr lang="ar-EG"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التأسيس</a:t>
            </a:r>
            <a:r>
              <a:rPr lang="ar-AE"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الجيد</a:t>
            </a:r>
            <a:endParaRPr lang="en-IN"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5" name="Freeform: Shape 915">
            <a:extLst>
              <a:ext uri="{FF2B5EF4-FFF2-40B4-BE49-F238E27FC236}">
                <a16:creationId xmlns:a16="http://schemas.microsoft.com/office/drawing/2014/main" id="{68D0DA53-25B4-384D-9F52-D71575E8BE17}"/>
              </a:ext>
            </a:extLst>
          </p:cNvPr>
          <p:cNvSpPr/>
          <p:nvPr/>
        </p:nvSpPr>
        <p:spPr>
          <a:xfrm>
            <a:off x="6211506" y="1530033"/>
            <a:ext cx="4645469" cy="296989"/>
          </a:xfrm>
          <a:custGeom>
            <a:avLst/>
            <a:gdLst>
              <a:gd name="connsiteX0" fmla="*/ 0 w 4645469"/>
              <a:gd name="connsiteY0" fmla="*/ 0 h 296989"/>
              <a:gd name="connsiteX1" fmla="*/ 4645470 w 4645469"/>
              <a:gd name="connsiteY1" fmla="*/ 0 h 296989"/>
              <a:gd name="connsiteX2" fmla="*/ 4645470 w 4645469"/>
              <a:gd name="connsiteY2" fmla="*/ 296990 h 296989"/>
              <a:gd name="connsiteX3" fmla="*/ 0 w 4645469"/>
              <a:gd name="connsiteY3" fmla="*/ 296990 h 296989"/>
            </a:gdLst>
            <a:ahLst/>
            <a:cxnLst>
              <a:cxn ang="0">
                <a:pos x="connsiteX0" y="connsiteY0"/>
              </a:cxn>
              <a:cxn ang="0">
                <a:pos x="connsiteX1" y="connsiteY1"/>
              </a:cxn>
              <a:cxn ang="0">
                <a:pos x="connsiteX2" y="connsiteY2"/>
              </a:cxn>
              <a:cxn ang="0">
                <a:pos x="connsiteX3" y="connsiteY3"/>
              </a:cxn>
            </a:cxnLst>
            <a:rect l="l" t="t" r="r" b="b"/>
            <a:pathLst>
              <a:path w="4645469" h="296989">
                <a:moveTo>
                  <a:pt x="0" y="0"/>
                </a:moveTo>
                <a:lnTo>
                  <a:pt x="4645470" y="0"/>
                </a:lnTo>
                <a:lnTo>
                  <a:pt x="4645470" y="296990"/>
                </a:lnTo>
                <a:lnTo>
                  <a:pt x="0" y="296990"/>
                </a:lnTo>
                <a:close/>
              </a:path>
            </a:pathLst>
          </a:custGeom>
          <a:solidFill>
            <a:srgbClr val="1A5075"/>
          </a:solidFill>
          <a:ln w="6350" cap="flat">
            <a:noFill/>
            <a:prstDash val="solid"/>
            <a:miter/>
          </a:ln>
        </p:spPr>
        <p:txBody>
          <a:bodyPr rtlCol="0" anchor="ctr"/>
          <a:lstStyle/>
          <a:p>
            <a:pPr algn="ctr" rtl="1"/>
            <a:r>
              <a:rPr lang="ar-AE"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إضافة التنوع</a:t>
            </a:r>
            <a:endParaRPr lang="en-IN" sz="16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6" name="TextBox 35">
            <a:extLst>
              <a:ext uri="{FF2B5EF4-FFF2-40B4-BE49-F238E27FC236}">
                <a16:creationId xmlns:a16="http://schemas.microsoft.com/office/drawing/2014/main" id="{A202988C-FCF5-484B-BBF9-0FD714551564}"/>
              </a:ext>
            </a:extLst>
          </p:cNvPr>
          <p:cNvSpPr txBox="1"/>
          <p:nvPr/>
        </p:nvSpPr>
        <p:spPr>
          <a:xfrm>
            <a:off x="1429319" y="4446041"/>
            <a:ext cx="2222330" cy="276999"/>
          </a:xfrm>
          <a:prstGeom prst="rect">
            <a:avLst/>
          </a:prstGeom>
          <a:noFill/>
        </p:spPr>
        <p:txBody>
          <a:bodyPr wrap="square" rtlCol="0" anchor="ctr">
            <a:spAutoFit/>
          </a:bodyPr>
          <a:lstStyle/>
          <a:p>
            <a:pPr algn="ctr" rtl="1"/>
            <a:r>
              <a:rPr lang="ar-EG"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سكن</a:t>
            </a:r>
            <a:r>
              <a:rPr lang="ar-QA"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ي</a:t>
            </a:r>
            <a:r>
              <a:rPr lang="ar-EG"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AE"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و</a:t>
            </a:r>
            <a:r>
              <a:rPr lang="ar-EG"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تجاري</a:t>
            </a:r>
            <a:endParaRPr lang="en-IN"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7" name="TextBox 36">
            <a:extLst>
              <a:ext uri="{FF2B5EF4-FFF2-40B4-BE49-F238E27FC236}">
                <a16:creationId xmlns:a16="http://schemas.microsoft.com/office/drawing/2014/main" id="{21E45532-577B-6E47-9FFC-BC2FA87249DF}"/>
              </a:ext>
            </a:extLst>
          </p:cNvPr>
          <p:cNvSpPr txBox="1"/>
          <p:nvPr/>
        </p:nvSpPr>
        <p:spPr>
          <a:xfrm>
            <a:off x="1429319" y="4870021"/>
            <a:ext cx="1972452" cy="1323439"/>
          </a:xfrm>
          <a:prstGeom prst="rect">
            <a:avLst/>
          </a:prstGeom>
          <a:noFill/>
        </p:spPr>
        <p:txBody>
          <a:bodyPr wrap="square">
            <a:spAutoFit/>
          </a:bodyPr>
          <a:lstStyle/>
          <a:p>
            <a:pPr marL="171450" indent="-171450" algn="justLow" rtl="1">
              <a:buFont typeface="Wingdings" panose="05000000000000000000" pitchFamily="2"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الفهم المتعمق </a:t>
            </a:r>
            <a:r>
              <a:rPr lang="ar-EG" sz="1000" dirty="0">
                <a:latin typeface="GE Dinar Two" panose="020A0503020102020204" pitchFamily="18" charset="-78"/>
                <a:ea typeface="GE Dinar Two" panose="020A0503020102020204" pitchFamily="18" charset="-78"/>
                <a:cs typeface="GE Dinar Two" panose="020A0503020102020204" pitchFamily="18" charset="-78"/>
              </a:rPr>
              <a:t>للقطاع </a:t>
            </a:r>
            <a:r>
              <a:rPr lang="ar-QA" sz="1000" dirty="0">
                <a:latin typeface="GE Dinar Two" panose="020A0503020102020204" pitchFamily="18" charset="-78"/>
                <a:ea typeface="GE Dinar Two" panose="020A0503020102020204" pitchFamily="18" charset="-78"/>
                <a:cs typeface="GE Dinar Two" panose="020A0503020102020204" pitchFamily="18" charset="-78"/>
              </a:rPr>
              <a:t>لمعرفة وقياس</a:t>
            </a:r>
            <a:r>
              <a:rPr lang="ar-EG" sz="1000" dirty="0">
                <a:latin typeface="GE Dinar Two" panose="020A0503020102020204" pitchFamily="18" charset="-78"/>
                <a:ea typeface="GE Dinar Two" panose="020A0503020102020204" pitchFamily="18" charset="-78"/>
                <a:cs typeface="GE Dinar Two" panose="020A0503020102020204" pitchFamily="18" charset="-78"/>
              </a:rPr>
              <a:t> الطلب الملموس وتسليم الأصول التي تشمل الوحدات السكنية و</a:t>
            </a:r>
            <a:r>
              <a:rPr lang="ar-QA" sz="1000" dirty="0">
                <a:latin typeface="GE Dinar Two" panose="020A0503020102020204" pitchFamily="18" charset="-78"/>
                <a:ea typeface="GE Dinar Two" panose="020A0503020102020204" pitchFamily="18" charset="-78"/>
                <a:cs typeface="GE Dinar Two" panose="020A0503020102020204" pitchFamily="18" charset="-78"/>
              </a:rPr>
              <a:t> التجارية</a:t>
            </a:r>
            <a:r>
              <a:rPr lang="ar-EG" sz="1000" dirty="0">
                <a:latin typeface="GE Dinar Two" panose="020A0503020102020204" pitchFamily="18" charset="-78"/>
                <a:ea typeface="GE Dinar Two" panose="020A0503020102020204" pitchFamily="18" charset="-78"/>
                <a:cs typeface="GE Dinar Two" panose="020A0503020102020204" pitchFamily="18" charset="-78"/>
              </a:rPr>
              <a:t> </a:t>
            </a:r>
            <a:r>
              <a:rPr lang="ar-QA" sz="1000" dirty="0">
                <a:latin typeface="GE Dinar Two" panose="020A0503020102020204" pitchFamily="18" charset="-78"/>
                <a:ea typeface="GE Dinar Two" panose="020A0503020102020204" pitchFamily="18" charset="-78"/>
                <a:cs typeface="GE Dinar Two" panose="020A0503020102020204" pitchFamily="18" charset="-78"/>
              </a:rPr>
              <a:t>و</a:t>
            </a:r>
            <a:r>
              <a:rPr lang="ar-EG" sz="1000" dirty="0">
                <a:latin typeface="GE Dinar Two" panose="020A0503020102020204" pitchFamily="18" charset="-78"/>
                <a:ea typeface="GE Dinar Two" panose="020A0503020102020204" pitchFamily="18" charset="-78"/>
                <a:cs typeface="GE Dinar Two" panose="020A0503020102020204" pitchFamily="18" charset="-78"/>
              </a:rPr>
              <a:t>الفنادق فئة  3-4 نجوم.</a:t>
            </a:r>
            <a:endParaRPr lang="ar-QA"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buFont typeface="Wingdings" panose="05000000000000000000" pitchFamily="2" charset="2"/>
              <a:buChar char="§"/>
            </a:pPr>
            <a:endParaRPr lang="ar-EG"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buFont typeface="Wingdings" panose="05000000000000000000" pitchFamily="2" charset="2"/>
              <a:buChar char="§"/>
            </a:pPr>
            <a:r>
              <a:rPr lang="ar-EG" sz="1000" dirty="0">
                <a:latin typeface="GE Dinar Two" panose="020A0503020102020204" pitchFamily="18" charset="-78"/>
                <a:ea typeface="GE Dinar Two" panose="020A0503020102020204" pitchFamily="18" charset="-78"/>
                <a:cs typeface="GE Dinar Two" panose="020A0503020102020204" pitchFamily="18" charset="-78"/>
              </a:rPr>
              <a:t>اختيار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الاستخدام الأمثل للتطوير </a:t>
            </a:r>
            <a:r>
              <a:rPr lang="ar-EG" sz="1000" dirty="0">
                <a:latin typeface="GE Dinar Two" panose="020A0503020102020204" pitchFamily="18" charset="-78"/>
                <a:ea typeface="GE Dinar Two" panose="020A0503020102020204" pitchFamily="18" charset="-78"/>
                <a:cs typeface="GE Dinar Two" panose="020A0503020102020204" pitchFamily="18" charset="-78"/>
              </a:rPr>
              <a:t>بما يتماشى مع </a:t>
            </a:r>
            <a:r>
              <a:rPr lang="ar-QA" sz="1000" dirty="0">
                <a:latin typeface="GE Dinar Two" panose="020A0503020102020204" pitchFamily="18" charset="-78"/>
                <a:ea typeface="GE Dinar Two" panose="020A0503020102020204" pitchFamily="18" charset="-78"/>
                <a:cs typeface="GE Dinar Two" panose="020A0503020102020204" pitchFamily="18" charset="-78"/>
              </a:rPr>
              <a:t>ديناميكية</a:t>
            </a:r>
            <a:r>
              <a:rPr lang="ar-EG" sz="1000" dirty="0">
                <a:latin typeface="GE Dinar Two" panose="020A0503020102020204" pitchFamily="18" charset="-78"/>
                <a:ea typeface="GE Dinar Two" panose="020A0503020102020204" pitchFamily="18" charset="-78"/>
                <a:cs typeface="GE Dinar Two" panose="020A0503020102020204" pitchFamily="18" charset="-78"/>
              </a:rPr>
              <a:t> السوق</a:t>
            </a: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8" name="TextBox 37">
            <a:extLst>
              <a:ext uri="{FF2B5EF4-FFF2-40B4-BE49-F238E27FC236}">
                <a16:creationId xmlns:a16="http://schemas.microsoft.com/office/drawing/2014/main" id="{877D7509-A0CF-FD4E-AB2C-AA48C5B89007}"/>
              </a:ext>
            </a:extLst>
          </p:cNvPr>
          <p:cNvSpPr txBox="1"/>
          <p:nvPr/>
        </p:nvSpPr>
        <p:spPr>
          <a:xfrm>
            <a:off x="3844864" y="4446041"/>
            <a:ext cx="2222330" cy="276999"/>
          </a:xfrm>
          <a:prstGeom prst="rect">
            <a:avLst/>
          </a:prstGeom>
          <a:noFill/>
        </p:spPr>
        <p:txBody>
          <a:bodyPr wrap="square" rtlCol="0" anchor="ctr">
            <a:spAutoFit/>
          </a:bodyPr>
          <a:lstStyle/>
          <a:p>
            <a:pPr algn="ctr" rtl="1"/>
            <a:r>
              <a:rPr lang="ar-EG"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سكن عمال </a:t>
            </a:r>
            <a:r>
              <a:rPr lang="ar-AE"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و</a:t>
            </a:r>
            <a:r>
              <a:rPr lang="ar-EG"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لوجستيات</a:t>
            </a:r>
            <a:endParaRPr lang="en-IN"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9" name="TextBox 38">
            <a:extLst>
              <a:ext uri="{FF2B5EF4-FFF2-40B4-BE49-F238E27FC236}">
                <a16:creationId xmlns:a16="http://schemas.microsoft.com/office/drawing/2014/main" id="{7DEB77A4-E16A-5641-AF7A-6E0BFE9B5D27}"/>
              </a:ext>
            </a:extLst>
          </p:cNvPr>
          <p:cNvSpPr txBox="1"/>
          <p:nvPr/>
        </p:nvSpPr>
        <p:spPr>
          <a:xfrm>
            <a:off x="3844864" y="4870021"/>
            <a:ext cx="1972452" cy="1631216"/>
          </a:xfrm>
          <a:prstGeom prst="rect">
            <a:avLst/>
          </a:prstGeom>
          <a:noFill/>
        </p:spPr>
        <p:txBody>
          <a:bodyPr wrap="square">
            <a:spAutoFit/>
          </a:bodyPr>
          <a:lstStyle/>
          <a:p>
            <a:pPr marL="171450" indent="-171450" algn="justLow" rtl="1">
              <a:buFont typeface="Wingdings" panose="05000000000000000000" pitchFamily="2"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تم تنفيذ قانون </a:t>
            </a:r>
            <a:r>
              <a:rPr lang="ar-AE" sz="1000" dirty="0">
                <a:latin typeface="GE Dinar Two" panose="020A0503020102020204" pitchFamily="18" charset="-78"/>
                <a:ea typeface="GE Dinar Two" panose="020A0503020102020204" pitchFamily="18" charset="-78"/>
                <a:cs typeface="GE Dinar Two" panose="020A0503020102020204" pitchFamily="18" charset="-78"/>
              </a:rPr>
              <a:t>حظر الإسكان</a:t>
            </a:r>
            <a:r>
              <a:rPr lang="ar-QA" sz="1000" dirty="0">
                <a:latin typeface="GE Dinar Two" panose="020A0503020102020204" pitchFamily="18" charset="-78"/>
                <a:ea typeface="GE Dinar Two" panose="020A0503020102020204" pitchFamily="18" charset="-78"/>
                <a:cs typeface="GE Dinar Two" panose="020A0503020102020204" pitchFamily="18" charset="-78"/>
              </a:rPr>
              <a:t> الغير منظم للعمال، الذي بدوره سيزيد </a:t>
            </a:r>
            <a:r>
              <a:rPr lang="ar-AE" sz="1000" dirty="0">
                <a:latin typeface="GE Dinar Two" panose="020A0503020102020204" pitchFamily="18" charset="-78"/>
                <a:ea typeface="GE Dinar Two" panose="020A0503020102020204" pitchFamily="18" charset="-78"/>
                <a:cs typeface="GE Dinar Two" panose="020A0503020102020204" pitchFamily="18" charset="-78"/>
              </a:rPr>
              <a:t>الطلب على </a:t>
            </a:r>
            <a:r>
              <a:rPr lang="ar-QA" sz="1000" dirty="0">
                <a:latin typeface="GE Dinar Two" panose="020A0503020102020204" pitchFamily="18" charset="-78"/>
                <a:ea typeface="GE Dinar Two" panose="020A0503020102020204" pitchFamily="18" charset="-78"/>
                <a:cs typeface="GE Dinar Two" panose="020A0503020102020204" pitchFamily="18" charset="-78"/>
              </a:rPr>
              <a:t>مساكن</a:t>
            </a:r>
            <a:r>
              <a:rPr lang="ar-AE" sz="1000" dirty="0">
                <a:latin typeface="GE Dinar Two" panose="020A0503020102020204" pitchFamily="18" charset="-78"/>
                <a:ea typeface="GE Dinar Two" panose="020A0503020102020204" pitchFamily="18" charset="-78"/>
                <a:cs typeface="GE Dinar Two" panose="020A0503020102020204" pitchFamily="18" charset="-78"/>
              </a:rPr>
              <a:t> جديدة ذات نوعية أفضل لسكن العُمال</a:t>
            </a:r>
            <a:r>
              <a:rPr lang="ar-QA" sz="1000" dirty="0">
                <a:latin typeface="GE Dinar Two" panose="020A0503020102020204" pitchFamily="18" charset="-78"/>
                <a:ea typeface="GE Dinar Two" panose="020A0503020102020204" pitchFamily="18" charset="-78"/>
                <a:cs typeface="GE Dinar Two" panose="020A0503020102020204" pitchFamily="18" charset="-78"/>
              </a:rPr>
              <a:t>.</a:t>
            </a:r>
          </a:p>
          <a:p>
            <a:pPr marL="171450" indent="-171450" algn="justLow" rtl="1">
              <a:buFont typeface="Wingdings" panose="05000000000000000000" pitchFamily="2" charset="2"/>
              <a:buChar char="§"/>
            </a:pPr>
            <a:endParaRPr lang="ar-AE"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buFont typeface="Wingdings" panose="05000000000000000000" pitchFamily="2"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تطوير </a:t>
            </a:r>
            <a:r>
              <a:rPr lang="ar-EG" sz="1000" dirty="0">
                <a:latin typeface="GE Dinar Two" panose="020A0503020102020204" pitchFamily="18" charset="-78"/>
                <a:ea typeface="GE Dinar Two" panose="020A0503020102020204" pitchFamily="18" charset="-78"/>
                <a:cs typeface="GE Dinar Two" panose="020A0503020102020204" pitchFamily="18" charset="-78"/>
              </a:rPr>
              <a:t>قطاعات إسكان العمال والخدمات اللوجستية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(المخازن) بشكل</a:t>
            </a:r>
            <a:r>
              <a:rPr lang="ar-EG" sz="1000" dirty="0">
                <a:latin typeface="GE Dinar Two" panose="020A0503020102020204" pitchFamily="18" charset="-78"/>
                <a:ea typeface="GE Dinar Two" panose="020A0503020102020204" pitchFamily="18" charset="-78"/>
                <a:cs typeface="GE Dinar Two" panose="020A0503020102020204" pitchFamily="18" charset="-78"/>
              </a:rPr>
              <a:t> يتماشى مع متطلبات السوق.</a:t>
            </a:r>
          </a:p>
          <a:p>
            <a:pPr marL="171450" indent="-171450" algn="justLow" rtl="1">
              <a:buFont typeface="Wingdings" panose="05000000000000000000" pitchFamily="2" charset="2"/>
              <a:buChar char="§"/>
            </a:pPr>
            <a:endParaRPr lang="ar-EG"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5" name="TextBox 44">
            <a:extLst>
              <a:ext uri="{FF2B5EF4-FFF2-40B4-BE49-F238E27FC236}">
                <a16:creationId xmlns:a16="http://schemas.microsoft.com/office/drawing/2014/main" id="{4193DF11-17FC-2945-80A5-0EF8397E8B64}"/>
              </a:ext>
            </a:extLst>
          </p:cNvPr>
          <p:cNvSpPr txBox="1"/>
          <p:nvPr/>
        </p:nvSpPr>
        <p:spPr>
          <a:xfrm>
            <a:off x="6290982" y="4446041"/>
            <a:ext cx="2222330" cy="276999"/>
          </a:xfrm>
          <a:prstGeom prst="rect">
            <a:avLst/>
          </a:prstGeom>
          <a:noFill/>
        </p:spPr>
        <p:txBody>
          <a:bodyPr wrap="square" rtlCol="0" anchor="ctr">
            <a:spAutoFit/>
          </a:bodyPr>
          <a:lstStyle/>
          <a:p>
            <a:pPr algn="ctr" rtl="1"/>
            <a:r>
              <a:rPr lang="ar-AE"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قطاع التعليم</a:t>
            </a:r>
            <a:endParaRPr lang="en-IN" sz="12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6" name="TextBox 45">
            <a:extLst>
              <a:ext uri="{FF2B5EF4-FFF2-40B4-BE49-F238E27FC236}">
                <a16:creationId xmlns:a16="http://schemas.microsoft.com/office/drawing/2014/main" id="{33D9CD5D-F792-F242-B3C3-F2AB66A0BFC0}"/>
              </a:ext>
            </a:extLst>
          </p:cNvPr>
          <p:cNvSpPr txBox="1"/>
          <p:nvPr/>
        </p:nvSpPr>
        <p:spPr>
          <a:xfrm>
            <a:off x="6290982" y="4870021"/>
            <a:ext cx="1972452" cy="1785104"/>
          </a:xfrm>
          <a:prstGeom prst="rect">
            <a:avLst/>
          </a:prstGeom>
          <a:noFill/>
        </p:spPr>
        <p:txBody>
          <a:bodyPr wrap="square">
            <a:spAutoFit/>
          </a:bodyPr>
          <a:lstStyle/>
          <a:p>
            <a:pPr marL="171450" indent="-171450" algn="justLow" rtl="1">
              <a:buFont typeface="Wingdings" panose="05000000000000000000" pitchFamily="2" charset="2"/>
              <a:buChar char="§"/>
            </a:pPr>
            <a:r>
              <a:rPr lang="ar-EG" sz="1000" dirty="0">
                <a:latin typeface="GE Dinar Two" panose="020A0503020102020204" pitchFamily="18" charset="-78"/>
                <a:ea typeface="GE Dinar Two" panose="020A0503020102020204" pitchFamily="18" charset="-78"/>
                <a:cs typeface="GE Dinar Two" panose="020A0503020102020204" pitchFamily="18" charset="-78"/>
              </a:rPr>
              <a:t>خصصت</a:t>
            </a:r>
            <a:r>
              <a:rPr lang="ar-AE" sz="1000" dirty="0">
                <a:latin typeface="GE Dinar Two" panose="020A0503020102020204" pitchFamily="18" charset="-78"/>
                <a:ea typeface="GE Dinar Two" panose="020A0503020102020204" pitchFamily="18" charset="-78"/>
                <a:cs typeface="GE Dinar Two" panose="020A0503020102020204" pitchFamily="18" charset="-78"/>
              </a:rPr>
              <a:t> </a:t>
            </a:r>
            <a:r>
              <a:rPr lang="ar-EG" sz="1000" dirty="0">
                <a:latin typeface="GE Dinar Two" panose="020A0503020102020204" pitchFamily="18" charset="-78"/>
                <a:ea typeface="GE Dinar Two" panose="020A0503020102020204" pitchFamily="18" charset="-78"/>
                <a:cs typeface="GE Dinar Two" panose="020A0503020102020204" pitchFamily="18" charset="-78"/>
              </a:rPr>
              <a:t>الحكومة 19.2 مليار ريال قطري في عام 2019 (9.3 ٪ من إجمالي الميزانية) لقطاع التعليم؛ </a:t>
            </a:r>
            <a:r>
              <a:rPr lang="ar-QA" sz="1000" dirty="0">
                <a:latin typeface="GE Dinar Two" panose="020A0503020102020204" pitchFamily="18" charset="-78"/>
                <a:ea typeface="GE Dinar Two" panose="020A0503020102020204" pitchFamily="18" charset="-78"/>
                <a:cs typeface="GE Dinar Two" panose="020A0503020102020204" pitchFamily="18" charset="-78"/>
              </a:rPr>
              <a:t>وتم تخصيص</a:t>
            </a:r>
            <a:r>
              <a:rPr lang="ar-EG" sz="1000" dirty="0">
                <a:latin typeface="GE Dinar Two" panose="020A0503020102020204" pitchFamily="18" charset="-78"/>
                <a:ea typeface="GE Dinar Two" panose="020A0503020102020204" pitchFamily="18" charset="-78"/>
                <a:cs typeface="GE Dinar Two" panose="020A0503020102020204" pitchFamily="18" charset="-78"/>
              </a:rPr>
              <a:t> 6.8 مليار ريال قطري </a:t>
            </a:r>
            <a:r>
              <a:rPr lang="ar-QA" sz="1000" dirty="0">
                <a:latin typeface="GE Dinar Two" panose="020A0503020102020204" pitchFamily="18" charset="-78"/>
                <a:ea typeface="GE Dinar Two" panose="020A0503020102020204" pitchFamily="18" charset="-78"/>
                <a:cs typeface="GE Dinar Two" panose="020A0503020102020204" pitchFamily="18" charset="-78"/>
              </a:rPr>
              <a:t>منها ل</a:t>
            </a:r>
            <a:r>
              <a:rPr lang="ar-EG" sz="1000" dirty="0">
                <a:latin typeface="GE Dinar Two" panose="020A0503020102020204" pitchFamily="18" charset="-78"/>
                <a:ea typeface="GE Dinar Two" panose="020A0503020102020204" pitchFamily="18" charset="-78"/>
                <a:cs typeface="GE Dinar Two" panose="020A0503020102020204" pitchFamily="18" charset="-78"/>
              </a:rPr>
              <a:t>بناء مدارس جديدة على مد</a:t>
            </a:r>
            <a:r>
              <a:rPr lang="ar-QA" sz="1000" dirty="0">
                <a:latin typeface="GE Dinar Two" panose="020A0503020102020204" pitchFamily="18" charset="-78"/>
                <a:ea typeface="GE Dinar Two" panose="020A0503020102020204" pitchFamily="18" charset="-78"/>
                <a:cs typeface="GE Dinar Two" panose="020A0503020102020204" pitchFamily="18" charset="-78"/>
              </a:rPr>
              <a:t>ى</a:t>
            </a:r>
            <a:r>
              <a:rPr lang="ar-EG" sz="1000" dirty="0">
                <a:latin typeface="GE Dinar Two" panose="020A0503020102020204" pitchFamily="18" charset="-78"/>
                <a:ea typeface="GE Dinar Two" panose="020A0503020102020204" pitchFamily="18" charset="-78"/>
                <a:cs typeface="GE Dinar Two" panose="020A0503020102020204" pitchFamily="18" charset="-78"/>
              </a:rPr>
              <a:t> 5 سنوات</a:t>
            </a:r>
            <a:endParaRPr lang="ar-QA"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buFont typeface="Wingdings" panose="05000000000000000000" pitchFamily="2" charset="2"/>
              <a:buChar char="§"/>
            </a:pPr>
            <a:endParaRPr lang="ar-AE"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buFont typeface="Wingdings" panose="05000000000000000000" pitchFamily="2"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الشراكة مع اشغال ووزارة التربية والتعليم العالي لبناء 8 مدارس من خلال الشراكة بين القطاعين العام والخاص </a:t>
            </a:r>
            <a:endParaRPr lang="ar-EG"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7" name="TextBox 957">
            <a:extLst>
              <a:ext uri="{FF2B5EF4-FFF2-40B4-BE49-F238E27FC236}">
                <a16:creationId xmlns:a16="http://schemas.microsoft.com/office/drawing/2014/main" id="{9865B9C8-F639-4AC4-EA4D-F0CA0104FFD3}"/>
              </a:ext>
            </a:extLst>
          </p:cNvPr>
          <p:cNvSpPr txBox="1"/>
          <p:nvPr/>
        </p:nvSpPr>
        <p:spPr>
          <a:xfrm>
            <a:off x="8451849" y="4381032"/>
            <a:ext cx="2529660" cy="276999"/>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QA" sz="1200" b="1" dirty="0">
                <a:solidFill>
                  <a:srgbClr val="16709E"/>
                </a:solidFill>
                <a:cs typeface="GE Dinar Two" panose="020A0503020102020204" pitchFamily="18" charset="-78"/>
              </a:rPr>
              <a:t>الشراكة بين القطاعين العام والخاص</a:t>
            </a:r>
            <a:endParaRPr lang="en-IN" sz="1200" b="1" dirty="0">
              <a:solidFill>
                <a:srgbClr val="16709E"/>
              </a:solidFill>
              <a:cs typeface="GE Dinar Two" panose="020A0503020102020204" pitchFamily="18" charset="-78"/>
            </a:endParaRPr>
          </a:p>
        </p:txBody>
      </p:sp>
      <p:sp>
        <p:nvSpPr>
          <p:cNvPr id="33" name="TextBox 958">
            <a:extLst>
              <a:ext uri="{FF2B5EF4-FFF2-40B4-BE49-F238E27FC236}">
                <a16:creationId xmlns:a16="http://schemas.microsoft.com/office/drawing/2014/main" id="{A6E276B4-1DC5-7062-4ABA-573F48658D63}"/>
              </a:ext>
            </a:extLst>
          </p:cNvPr>
          <p:cNvSpPr txBox="1"/>
          <p:nvPr/>
        </p:nvSpPr>
        <p:spPr>
          <a:xfrm>
            <a:off x="8859017" y="4877169"/>
            <a:ext cx="1972452" cy="86177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Low" rtl="1">
              <a:buFont typeface="Wingdings" panose="05000000000000000000" pitchFamily="2" charset="2"/>
              <a:buChar char="§"/>
            </a:pPr>
            <a:r>
              <a:rPr lang="ar-EG" sz="1000" dirty="0">
                <a:cs typeface="GE Dinar Two" panose="020A0503020102020204" pitchFamily="18" charset="-78"/>
              </a:rPr>
              <a:t>التركيز على </a:t>
            </a:r>
            <a:r>
              <a:rPr lang="ar-QA" sz="1000" dirty="0">
                <a:cs typeface="GE Dinar Two" panose="020A0503020102020204" pitchFamily="18" charset="-78"/>
              </a:rPr>
              <a:t>نظام</a:t>
            </a:r>
            <a:r>
              <a:rPr lang="ar-EG" sz="1000" dirty="0">
                <a:cs typeface="GE Dinar Two" panose="020A0503020102020204" pitchFamily="18" charset="-78"/>
              </a:rPr>
              <a:t> الشراكة بين القطاعين العام والخاص </a:t>
            </a:r>
            <a:r>
              <a:rPr lang="ar-QA" sz="1000" dirty="0">
                <a:cs typeface="GE Dinar Two" panose="020A0503020102020204" pitchFamily="18" charset="-78"/>
              </a:rPr>
              <a:t>يساهم في </a:t>
            </a:r>
            <a:r>
              <a:rPr lang="ar-EG" sz="1000" dirty="0">
                <a:cs typeface="GE Dinar Two" panose="020A0503020102020204" pitchFamily="18" charset="-78"/>
              </a:rPr>
              <a:t>تقليل مخاطر السوق في مختلف القطاعات</a:t>
            </a:r>
            <a:r>
              <a:rPr lang="ar-QA" sz="1000" dirty="0">
                <a:cs typeface="GE Dinar Two" panose="020A0503020102020204" pitchFamily="18" charset="-78"/>
              </a:rPr>
              <a:t>،</a:t>
            </a:r>
            <a:r>
              <a:rPr lang="ar-EG" sz="1000" dirty="0">
                <a:cs typeface="GE Dinar Two" panose="020A0503020102020204" pitchFamily="18" charset="-78"/>
              </a:rPr>
              <a:t> بما في ذلك القطاع السكني والرعاية الصحية والترفيه</a:t>
            </a:r>
            <a:r>
              <a:rPr lang="ar-QA" sz="1000" dirty="0">
                <a:solidFill>
                  <a:srgbClr val="FF0000"/>
                </a:solidFill>
                <a:latin typeface="GE Dinar Two" panose="020A0503020102020204" pitchFamily="18" charset="-78"/>
                <a:ea typeface="GE Dinar Two" panose="020A0503020102020204" pitchFamily="18" charset="-78"/>
                <a:cs typeface="GE Dinar Two" panose="020A0503020102020204" pitchFamily="18" charset="-78"/>
              </a:rPr>
              <a:t>.</a:t>
            </a:r>
            <a:endParaRPr lang="en-IN" sz="1000" dirty="0">
              <a:solidFill>
                <a:srgbClr val="FF0000"/>
              </a:solidFill>
              <a:latin typeface="GE Dinar Two" panose="020A0503020102020204" pitchFamily="18" charset="-78"/>
              <a:ea typeface="GE Dinar Two" panose="020A0503020102020204" pitchFamily="18" charset="-78"/>
              <a:cs typeface="GE Dinar Two" panose="020A0503020102020204" pitchFamily="18" charset="-78"/>
            </a:endParaRPr>
          </a:p>
        </p:txBody>
      </p:sp>
      <p:pic>
        <p:nvPicPr>
          <p:cNvPr id="3" name="Picture 2" descr="A close-up of people shaking hands&#10;&#10;Description automatically generated">
            <a:extLst>
              <a:ext uri="{FF2B5EF4-FFF2-40B4-BE49-F238E27FC236}">
                <a16:creationId xmlns:a16="http://schemas.microsoft.com/office/drawing/2014/main" id="{270DC675-07BA-40FA-99D1-F6DC1D9C475D}"/>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605935" y="1800912"/>
            <a:ext cx="2255040" cy="2491999"/>
          </a:xfrm>
          <a:prstGeom prst="rect">
            <a:avLst/>
          </a:prstGeom>
        </p:spPr>
      </p:pic>
    </p:spTree>
    <p:extLst>
      <p:ext uri="{BB962C8B-B14F-4D97-AF65-F5344CB8AC3E}">
        <p14:creationId xmlns:p14="http://schemas.microsoft.com/office/powerpoint/2010/main" val="593106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96">
            <a:extLst>
              <a:ext uri="{FF2B5EF4-FFF2-40B4-BE49-F238E27FC236}">
                <a16:creationId xmlns:a16="http://schemas.microsoft.com/office/drawing/2014/main" id="{3C9AB466-D652-5946-9A3A-D22F10BEF85F}"/>
              </a:ext>
            </a:extLst>
          </p:cNvPr>
          <p:cNvSpPr txBox="1"/>
          <p:nvPr/>
        </p:nvSpPr>
        <p:spPr>
          <a:xfrm>
            <a:off x="1480457" y="614414"/>
            <a:ext cx="10041019" cy="515526"/>
          </a:xfrm>
          <a:prstGeom prst="rect">
            <a:avLst/>
          </a:prstGeom>
          <a:noFill/>
        </p:spPr>
        <p:txBody>
          <a:bodyPr wrap="square">
            <a:spAutoFit/>
          </a:bodyPr>
          <a:lstStyle/>
          <a:p>
            <a:pPr algn="ctr">
              <a:lnSpc>
                <a:spcPct val="150000"/>
              </a:lnSpc>
              <a:spcBef>
                <a:spcPct val="0"/>
              </a:spcBef>
              <a:defRPr/>
            </a:pPr>
            <a:r>
              <a:rPr lang="ar-QA"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التفوق للدفع نحو</a:t>
            </a:r>
            <a:r>
              <a:rPr lang="ar-AE"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النمو المُستدام </a:t>
            </a:r>
            <a:r>
              <a:rPr lang="ar-QA"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وتحقيق ربحية أكبر</a:t>
            </a:r>
            <a:endParaRPr lang="en-IN"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pic>
        <p:nvPicPr>
          <p:cNvPr id="65" name="Picture 64">
            <a:extLst>
              <a:ext uri="{FF2B5EF4-FFF2-40B4-BE49-F238E27FC236}">
                <a16:creationId xmlns:a16="http://schemas.microsoft.com/office/drawing/2014/main" id="{B2D6A11B-70B1-5C4F-848C-7CA466FBE9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02807" y="2751459"/>
            <a:ext cx="1696150" cy="1949676"/>
          </a:xfrm>
          <a:prstGeom prst="rect">
            <a:avLst/>
          </a:prstGeom>
        </p:spPr>
      </p:pic>
      <p:pic>
        <p:nvPicPr>
          <p:cNvPr id="66" name="Picture 65">
            <a:extLst>
              <a:ext uri="{FF2B5EF4-FFF2-40B4-BE49-F238E27FC236}">
                <a16:creationId xmlns:a16="http://schemas.microsoft.com/office/drawing/2014/main" id="{1B7E5375-26D3-AC47-9AF8-5679E47F6C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76240" y="2764904"/>
            <a:ext cx="1759962" cy="1949676"/>
          </a:xfrm>
          <a:prstGeom prst="rect">
            <a:avLst/>
          </a:prstGeom>
        </p:spPr>
      </p:pic>
      <p:graphicFrame>
        <p:nvGraphicFramePr>
          <p:cNvPr id="67" name="Table 66">
            <a:extLst>
              <a:ext uri="{FF2B5EF4-FFF2-40B4-BE49-F238E27FC236}">
                <a16:creationId xmlns:a16="http://schemas.microsoft.com/office/drawing/2014/main" id="{44CD162D-8516-5240-94E6-F20F444CDD02}"/>
              </a:ext>
            </a:extLst>
          </p:cNvPr>
          <p:cNvGraphicFramePr>
            <a:graphicFrameLocks noGrp="1"/>
          </p:cNvGraphicFramePr>
          <p:nvPr/>
        </p:nvGraphicFramePr>
        <p:xfrm>
          <a:off x="5884288" y="2533903"/>
          <a:ext cx="1253700" cy="2099903"/>
        </p:xfrm>
        <a:graphic>
          <a:graphicData uri="http://schemas.openxmlformats.org/drawingml/2006/table">
            <a:tbl>
              <a:tblPr>
                <a:tableStyleId>{5C22544A-7EE6-4342-B048-85BDC9FD1C3A}</a:tableStyleId>
              </a:tblPr>
              <a:tblGrid>
                <a:gridCol w="1253700">
                  <a:extLst>
                    <a:ext uri="{9D8B030D-6E8A-4147-A177-3AD203B41FA5}">
                      <a16:colId xmlns:a16="http://schemas.microsoft.com/office/drawing/2014/main" val="289380526"/>
                    </a:ext>
                  </a:extLst>
                </a:gridCol>
              </a:tblGrid>
              <a:tr h="246667">
                <a:tc>
                  <a:txBody>
                    <a:bodyPr/>
                    <a:lstStyle/>
                    <a:p>
                      <a:pPr algn="l" fontAlgn="b"/>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5457464"/>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الخليج الغربي</a:t>
                      </a:r>
                      <a:r>
                        <a:rPr lang="ar-AE"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 (القطيفة)</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6782966"/>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اللؤلؤة - قطر</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9361614"/>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منتجع الخور</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4069735"/>
                  </a:ext>
                </a:extLst>
              </a:tr>
              <a:tr h="250408">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روضة الجنة</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7010660"/>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القص</a:t>
                      </a:r>
                      <a:r>
                        <a:rPr lang="ar-QA"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a:t>
                      </a:r>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ر</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1605298"/>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الدفنة</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7880538"/>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العنيزة</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03599"/>
                  </a:ext>
                </a:extLst>
              </a:tr>
              <a:tr h="178092">
                <a:tc>
                  <a:txBody>
                    <a:bodyPr/>
                    <a:lstStyle/>
                    <a:p>
                      <a:pPr algn="ctr" rtl="1" fontAlgn="b"/>
                      <a:r>
                        <a:rPr lang="ar-EG" sz="900" b="1"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لوسيل</a:t>
                      </a:r>
                      <a:endParaRPr lang="en-IN" sz="9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C0059"/>
                    </a:solidFill>
                  </a:tcPr>
                </a:tc>
                <a:extLst>
                  <a:ext uri="{0D108BD9-81ED-4DB2-BD59-A6C34878D82A}">
                    <a16:rowId xmlns:a16="http://schemas.microsoft.com/office/drawing/2014/main" val="1084000024"/>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الخرايج</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9968349"/>
                  </a:ext>
                </a:extLst>
              </a:tr>
              <a:tr h="178092">
                <a:tc>
                  <a:txBody>
                    <a:bodyPr/>
                    <a:lstStyle/>
                    <a:p>
                      <a:pPr algn="ctr" rtl="1" fontAlgn="b"/>
                      <a:r>
                        <a:rPr lang="ar-EG"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جبل </a:t>
                      </a:r>
                      <a:r>
                        <a:rPr lang="ar-QA" sz="9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ثعيلب</a:t>
                      </a:r>
                      <a:endParaRPr lang="en-IN" sz="9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3929" marR="3929" marT="32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3000740"/>
                  </a:ext>
                </a:extLst>
              </a:tr>
            </a:tbl>
          </a:graphicData>
        </a:graphic>
      </p:graphicFrame>
      <p:sp>
        <p:nvSpPr>
          <p:cNvPr id="68" name="TextBox 67">
            <a:extLst>
              <a:ext uri="{FF2B5EF4-FFF2-40B4-BE49-F238E27FC236}">
                <a16:creationId xmlns:a16="http://schemas.microsoft.com/office/drawing/2014/main" id="{90067ACF-7EB2-C44B-AA2D-C15CFB6B3CB9}"/>
              </a:ext>
            </a:extLst>
          </p:cNvPr>
          <p:cNvSpPr txBox="1"/>
          <p:nvPr/>
        </p:nvSpPr>
        <p:spPr>
          <a:xfrm>
            <a:off x="7741207" y="2045593"/>
            <a:ext cx="3390677" cy="307777"/>
          </a:xfrm>
          <a:prstGeom prst="rect">
            <a:avLst/>
          </a:prstGeom>
          <a:noFill/>
        </p:spPr>
        <p:txBody>
          <a:bodyPr wrap="square" rtlCol="0">
            <a:spAutoFit/>
          </a:bodyPr>
          <a:lstStyle/>
          <a:p>
            <a:pPr algn="r"/>
            <a:r>
              <a:rPr lang="ar-AE" sz="14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توسيع مناطق التملك الحُر</a:t>
            </a:r>
            <a:endParaRPr lang="en-IN" sz="14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9" name="TextBox 68">
            <a:extLst>
              <a:ext uri="{FF2B5EF4-FFF2-40B4-BE49-F238E27FC236}">
                <a16:creationId xmlns:a16="http://schemas.microsoft.com/office/drawing/2014/main" id="{21C9851C-58D9-E84E-89E3-F68AC6AF0F0A}"/>
              </a:ext>
            </a:extLst>
          </p:cNvPr>
          <p:cNvSpPr txBox="1"/>
          <p:nvPr/>
        </p:nvSpPr>
        <p:spPr>
          <a:xfrm>
            <a:off x="7549986" y="2396330"/>
            <a:ext cx="1761497" cy="276999"/>
          </a:xfrm>
          <a:prstGeom prst="rect">
            <a:avLst/>
          </a:prstGeom>
          <a:noFill/>
        </p:spPr>
        <p:txBody>
          <a:bodyPr wrap="square" rtlCol="0">
            <a:spAutoFit/>
          </a:bodyPr>
          <a:lstStyle/>
          <a:p>
            <a:pPr algn="ctr"/>
            <a:r>
              <a:rPr lang="ar-AE" sz="1200" b="1" dirty="0">
                <a:latin typeface="GE Dinar Two" panose="020A0503020102020204" pitchFamily="18" charset="-78"/>
                <a:ea typeface="GE Dinar Two" panose="020A0503020102020204" pitchFamily="18" charset="-78"/>
                <a:cs typeface="GE Dinar Two" panose="020A0503020102020204" pitchFamily="18" charset="-78"/>
              </a:rPr>
              <a:t>2004</a:t>
            </a:r>
            <a:r>
              <a:rPr lang="ar-QA" sz="1200" b="1" dirty="0">
                <a:latin typeface="GE Dinar Two" panose="020A0503020102020204" pitchFamily="18" charset="-78"/>
                <a:ea typeface="GE Dinar Two" panose="020A0503020102020204" pitchFamily="18" charset="-78"/>
                <a:cs typeface="GE Dinar Two" panose="020A0503020102020204" pitchFamily="18" charset="-78"/>
              </a:rPr>
              <a:t> </a:t>
            </a:r>
            <a:r>
              <a:rPr lang="ar-AE" sz="1200" b="1" dirty="0">
                <a:latin typeface="GE Dinar Two" panose="020A0503020102020204" pitchFamily="18" charset="-78"/>
                <a:ea typeface="GE Dinar Two" panose="020A0503020102020204" pitchFamily="18" charset="-78"/>
                <a:cs typeface="GE Dinar Two" panose="020A0503020102020204" pitchFamily="18" charset="-78"/>
              </a:rPr>
              <a:t>(</a:t>
            </a:r>
            <a:r>
              <a:rPr lang="ar-QA" sz="1200" b="1" dirty="0">
                <a:latin typeface="GE Dinar Two" panose="020A0503020102020204" pitchFamily="18" charset="-78"/>
                <a:ea typeface="GE Dinar Two" panose="020A0503020102020204" pitchFamily="18" charset="-78"/>
                <a:cs typeface="GE Dinar Two" panose="020A0503020102020204" pitchFamily="18" charset="-78"/>
              </a:rPr>
              <a:t>3</a:t>
            </a:r>
            <a:r>
              <a:rPr lang="ar-AE" sz="1200" b="1" dirty="0">
                <a:latin typeface="GE Dinar Two" panose="020A0503020102020204" pitchFamily="18" charset="-78"/>
                <a:ea typeface="GE Dinar Two" panose="020A0503020102020204" pitchFamily="18" charset="-78"/>
                <a:cs typeface="GE Dinar Two" panose="020A0503020102020204" pitchFamily="18" charset="-78"/>
              </a:rPr>
              <a:t> مناطق)</a:t>
            </a:r>
            <a:endParaRPr lang="en-IN" sz="1200" b="1"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0" name="TextBox 69">
            <a:extLst>
              <a:ext uri="{FF2B5EF4-FFF2-40B4-BE49-F238E27FC236}">
                <a16:creationId xmlns:a16="http://schemas.microsoft.com/office/drawing/2014/main" id="{9F9CBC18-BAC2-D741-A075-FB70BA2123FA}"/>
              </a:ext>
            </a:extLst>
          </p:cNvPr>
          <p:cNvSpPr txBox="1"/>
          <p:nvPr/>
        </p:nvSpPr>
        <p:spPr>
          <a:xfrm>
            <a:off x="9624744" y="2412735"/>
            <a:ext cx="1706754" cy="276999"/>
          </a:xfrm>
          <a:prstGeom prst="rect">
            <a:avLst/>
          </a:prstGeom>
          <a:noFill/>
        </p:spPr>
        <p:txBody>
          <a:bodyPr wrap="square" rtlCol="0">
            <a:spAutoFit/>
          </a:bodyPr>
          <a:lstStyle/>
          <a:p>
            <a:pPr algn="ctr"/>
            <a:r>
              <a:rPr lang="ar-AE" sz="1200" b="1" dirty="0">
                <a:latin typeface="GE Dinar Two" panose="020A0503020102020204" pitchFamily="18" charset="-78"/>
                <a:ea typeface="GE Dinar Two" panose="020A0503020102020204" pitchFamily="18" charset="-78"/>
                <a:cs typeface="GE Dinar Two" panose="020A0503020102020204" pitchFamily="18" charset="-78"/>
              </a:rPr>
              <a:t>2019 (10 مناطق)</a:t>
            </a:r>
            <a:endParaRPr lang="en-IN" sz="1200" b="1"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1" name="TextBox 70">
            <a:extLst>
              <a:ext uri="{FF2B5EF4-FFF2-40B4-BE49-F238E27FC236}">
                <a16:creationId xmlns:a16="http://schemas.microsoft.com/office/drawing/2014/main" id="{DF8F0D9B-C59C-C144-BC35-79310EB7EFAF}"/>
              </a:ext>
            </a:extLst>
          </p:cNvPr>
          <p:cNvSpPr txBox="1"/>
          <p:nvPr/>
        </p:nvSpPr>
        <p:spPr>
          <a:xfrm>
            <a:off x="7599170" y="4992551"/>
            <a:ext cx="3542887" cy="553998"/>
          </a:xfrm>
          <a:prstGeom prst="rect">
            <a:avLst/>
          </a:prstGeom>
          <a:noFill/>
          <a:ln>
            <a:noFill/>
          </a:ln>
        </p:spPr>
        <p:txBody>
          <a:bodyPr wrap="square" rtlCol="0">
            <a:spAutoFit/>
          </a:bodyPr>
          <a:lstStyle/>
          <a:p>
            <a:pPr algn="r"/>
            <a:r>
              <a:rPr lang="ar-AE" sz="1000" dirty="0">
                <a:latin typeface="GE Dinar Two" panose="020A0503020102020204" pitchFamily="18" charset="-78"/>
                <a:ea typeface="GE Dinar Two" panose="020A0503020102020204" pitchFamily="18" charset="-78"/>
                <a:cs typeface="GE Dinar Two" panose="020A0503020102020204" pitchFamily="18" charset="-78"/>
              </a:rPr>
              <a:t>في عام 2004، </a:t>
            </a:r>
            <a:r>
              <a:rPr lang="ar-QA" sz="1000" dirty="0">
                <a:latin typeface="GE Dinar Two" panose="020A0503020102020204" pitchFamily="18" charset="-78"/>
                <a:ea typeface="GE Dinar Two" panose="020A0503020102020204" pitchFamily="18" charset="-78"/>
                <a:cs typeface="GE Dinar Two" panose="020A0503020102020204" pitchFamily="18" charset="-78"/>
              </a:rPr>
              <a:t>صادقت</a:t>
            </a:r>
            <a:r>
              <a:rPr lang="ar-AE" sz="1000" dirty="0">
                <a:latin typeface="GE Dinar Two" panose="020A0503020102020204" pitchFamily="18" charset="-78"/>
                <a:ea typeface="GE Dinar Two" panose="020A0503020102020204" pitchFamily="18" charset="-78"/>
                <a:cs typeface="GE Dinar Two" panose="020A0503020102020204" pitchFamily="18" charset="-78"/>
              </a:rPr>
              <a:t> قطر علي القانون رقم 17 الذي يسمح للوافدين بشراء العقارات في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a:t>
            </a:r>
            <a:r>
              <a:rPr lang="ar-AE" sz="1000" dirty="0">
                <a:latin typeface="GE Dinar Two" panose="020A0503020102020204" pitchFamily="18" charset="-78"/>
                <a:ea typeface="GE Dinar Two" panose="020A0503020102020204" pitchFamily="18" charset="-78"/>
                <a:cs typeface="GE Dinar Two" panose="020A0503020102020204" pitchFamily="18" charset="-78"/>
              </a:rPr>
              <a:t>مناطق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المخصصة ل</a:t>
            </a:r>
            <a:r>
              <a:rPr lang="ar-AE" sz="1000" dirty="0">
                <a:latin typeface="GE Dinar Two" panose="020A0503020102020204" pitchFamily="18" charset="-78"/>
                <a:ea typeface="GE Dinar Two" panose="020A0503020102020204" pitchFamily="18" charset="-78"/>
                <a:cs typeface="GE Dinar Two" panose="020A0503020102020204" pitchFamily="18" charset="-78"/>
              </a:rPr>
              <a:t>لتملك الحر، وهو ما يُعطي المُشتري الحق في ملكيه الأرض وكذلك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المباني والمنشاءات القائمة.</a:t>
            </a: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2" name="TextBox 71">
            <a:extLst>
              <a:ext uri="{FF2B5EF4-FFF2-40B4-BE49-F238E27FC236}">
                <a16:creationId xmlns:a16="http://schemas.microsoft.com/office/drawing/2014/main" id="{206D3CCC-BFB7-A248-85FE-630ABE727A8E}"/>
              </a:ext>
            </a:extLst>
          </p:cNvPr>
          <p:cNvSpPr txBox="1"/>
          <p:nvPr/>
        </p:nvSpPr>
        <p:spPr>
          <a:xfrm>
            <a:off x="7910701" y="5682459"/>
            <a:ext cx="3231356" cy="246221"/>
          </a:xfrm>
          <a:prstGeom prst="rect">
            <a:avLst/>
          </a:prstGeom>
          <a:noFill/>
          <a:ln>
            <a:noFill/>
          </a:ln>
        </p:spPr>
        <p:txBody>
          <a:bodyPr wrap="square" rtlCol="0">
            <a:spAutoFit/>
          </a:bodyPr>
          <a:lstStyle/>
          <a:p>
            <a:pPr algn="r"/>
            <a:r>
              <a:rPr lang="ar-EG" sz="1000" dirty="0">
                <a:latin typeface="GE Dinar Two" panose="020A0503020102020204" pitchFamily="18" charset="-78"/>
                <a:ea typeface="GE Dinar Two" panose="020A0503020102020204" pitchFamily="18" charset="-78"/>
                <a:cs typeface="GE Dinar Two" panose="020A0503020102020204" pitchFamily="18" charset="-78"/>
              </a:rPr>
              <a:t>بحلول مارس 2019، زاد عدد مناطق التملك الحر من 3 إلى 10</a:t>
            </a:r>
            <a:r>
              <a:rPr lang="ar-QA" sz="1000" dirty="0">
                <a:latin typeface="GE Dinar Two" panose="020A0503020102020204" pitchFamily="18" charset="-78"/>
                <a:ea typeface="GE Dinar Two" panose="020A0503020102020204" pitchFamily="18" charset="-78"/>
                <a:cs typeface="GE Dinar Two" panose="020A0503020102020204" pitchFamily="18" charset="-78"/>
              </a:rPr>
              <a:t>.</a:t>
            </a: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3" name="TextBox 72">
            <a:extLst>
              <a:ext uri="{FF2B5EF4-FFF2-40B4-BE49-F238E27FC236}">
                <a16:creationId xmlns:a16="http://schemas.microsoft.com/office/drawing/2014/main" id="{85B8480D-55E0-2B41-A3F3-B133601E302D}"/>
              </a:ext>
            </a:extLst>
          </p:cNvPr>
          <p:cNvSpPr txBox="1"/>
          <p:nvPr/>
        </p:nvSpPr>
        <p:spPr>
          <a:xfrm>
            <a:off x="622917" y="4992551"/>
            <a:ext cx="6104046" cy="1015663"/>
          </a:xfrm>
          <a:prstGeom prst="rect">
            <a:avLst/>
          </a:prstGeom>
          <a:noFill/>
          <a:ln>
            <a:noFill/>
          </a:ln>
        </p:spPr>
        <p:txBody>
          <a:bodyPr wrap="square" rtlCol="0">
            <a:spAutoFit/>
          </a:bodyPr>
          <a:lstStyle/>
          <a:p>
            <a:pPr algn="r"/>
            <a:r>
              <a:rPr lang="ar-AE" sz="1000" dirty="0">
                <a:latin typeface="GE Dinar Two" panose="020A0503020102020204" pitchFamily="18" charset="-78"/>
                <a:ea typeface="GE Dinar Two" panose="020A0503020102020204" pitchFamily="18" charset="-78"/>
                <a:cs typeface="GE Dinar Two" panose="020A0503020102020204" pitchFamily="18" charset="-78"/>
              </a:rPr>
              <a:t>حتى الآن كان هناك ت</a:t>
            </a:r>
            <a:r>
              <a:rPr lang="ar-QA" sz="1000" dirty="0">
                <a:latin typeface="GE Dinar Two" panose="020A0503020102020204" pitchFamily="18" charset="-78"/>
                <a:ea typeface="GE Dinar Two" panose="020A0503020102020204" pitchFamily="18" charset="-78"/>
                <a:cs typeface="GE Dinar Two" panose="020A0503020102020204" pitchFamily="18" charset="-78"/>
              </a:rPr>
              <a:t>أ</a:t>
            </a:r>
            <a:r>
              <a:rPr lang="ar-AE" sz="1000" dirty="0">
                <a:latin typeface="GE Dinar Two" panose="020A0503020102020204" pitchFamily="18" charset="-78"/>
                <a:ea typeface="GE Dinar Two" panose="020A0503020102020204" pitchFamily="18" charset="-78"/>
                <a:cs typeface="GE Dinar Two" panose="020A0503020102020204" pitchFamily="18" charset="-78"/>
              </a:rPr>
              <a:t>ثير محدود</a:t>
            </a:r>
            <a:r>
              <a:rPr lang="ar-QA" sz="1000" dirty="0">
                <a:latin typeface="GE Dinar Two" panose="020A0503020102020204" pitchFamily="18" charset="-78"/>
                <a:ea typeface="GE Dinar Two" panose="020A0503020102020204" pitchFamily="18" charset="-78"/>
                <a:cs typeface="GE Dinar Two" panose="020A0503020102020204" pitchFamily="18" charset="-78"/>
              </a:rPr>
              <a:t>، وذلك نظراً لأوضاع السوق،</a:t>
            </a:r>
            <a:r>
              <a:rPr lang="ar-AE" sz="1000" dirty="0">
                <a:latin typeface="GE Dinar Two" panose="020A0503020102020204" pitchFamily="18" charset="-78"/>
                <a:ea typeface="GE Dinar Two" panose="020A0503020102020204" pitchFamily="18" charset="-78"/>
                <a:cs typeface="GE Dinar Two" panose="020A0503020102020204" pitchFamily="18" charset="-78"/>
              </a:rPr>
              <a:t> </a:t>
            </a:r>
            <a:r>
              <a:rPr lang="ar-QA" sz="1000" dirty="0">
                <a:latin typeface="GE Dinar Two" panose="020A0503020102020204" pitchFamily="18" charset="-78"/>
                <a:ea typeface="GE Dinar Two" panose="020A0503020102020204" pitchFamily="18" charset="-78"/>
                <a:cs typeface="GE Dinar Two" panose="020A0503020102020204" pitchFamily="18" charset="-78"/>
              </a:rPr>
              <a:t> ومن المتوقع أن تنفيذ الإقامة الدائمة في الربع الثالث من سنة 2020 تأثير في </a:t>
            </a:r>
            <a:r>
              <a:rPr lang="ar-AE" sz="1000" dirty="0">
                <a:latin typeface="GE Dinar Two" panose="020A0503020102020204" pitchFamily="18" charset="-78"/>
                <a:ea typeface="GE Dinar Two" panose="020A0503020102020204" pitchFamily="18" charset="-78"/>
                <a:cs typeface="GE Dinar Two" panose="020A0503020102020204" pitchFamily="18" charset="-78"/>
              </a:rPr>
              <a:t>:</a:t>
            </a:r>
          </a:p>
          <a:p>
            <a:pPr algn="r"/>
            <a:endParaRPr lang="ar-AE"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buFont typeface="Arial" panose="020B0604020202020204" pitchFamily="34" charset="0"/>
              <a:buChar char="•"/>
            </a:pPr>
            <a:r>
              <a:rPr lang="ar-AE" sz="1000" dirty="0">
                <a:latin typeface="GE Dinar Two" panose="020A0503020102020204" pitchFamily="18" charset="-78"/>
                <a:ea typeface="GE Dinar Two" panose="020A0503020102020204" pitchFamily="18" charset="-78"/>
                <a:cs typeface="GE Dinar Two" panose="020A0503020102020204" pitchFamily="18" charset="-78"/>
              </a:rPr>
              <a:t>خلق المزيد من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الحوافز</a:t>
            </a:r>
            <a:r>
              <a:rPr lang="ar-AE" sz="1000" dirty="0">
                <a:latin typeface="GE Dinar Two" panose="020A0503020102020204" pitchFamily="18" charset="-78"/>
                <a:ea typeface="GE Dinar Two" panose="020A0503020102020204" pitchFamily="18" charset="-78"/>
                <a:cs typeface="GE Dinar Two" panose="020A0503020102020204" pitchFamily="18" charset="-78"/>
              </a:rPr>
              <a:t> للمُستثمرين </a:t>
            </a:r>
            <a:r>
              <a:rPr lang="ar-QA" sz="1000" dirty="0">
                <a:latin typeface="GE Dinar Two" panose="020A0503020102020204" pitchFamily="18" charset="-78"/>
                <a:ea typeface="GE Dinar Two" panose="020A0503020102020204" pitchFamily="18" charset="-78"/>
                <a:cs typeface="GE Dinar Two" panose="020A0503020102020204" pitchFamily="18" charset="-78"/>
              </a:rPr>
              <a:t>ومُلّاك العقارات الساكنين فيها</a:t>
            </a:r>
            <a:r>
              <a:rPr lang="ar-AE" sz="1000" dirty="0">
                <a:latin typeface="GE Dinar Two" panose="020A0503020102020204" pitchFamily="18" charset="-78"/>
                <a:ea typeface="GE Dinar Two" panose="020A0503020102020204" pitchFamily="18" charset="-78"/>
                <a:cs typeface="GE Dinar Two" panose="020A0503020102020204" pitchFamily="18" charset="-78"/>
              </a:rPr>
              <a:t> لشراء العقارات في قطر</a:t>
            </a:r>
          </a:p>
          <a:p>
            <a:pPr marL="171450" indent="-171450" algn="r" rtl="1">
              <a:buFont typeface="Arial" panose="020B0604020202020204" pitchFamily="34" charset="0"/>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تنظيم </a:t>
            </a:r>
            <a:r>
              <a:rPr lang="ar-AE" sz="1000" dirty="0">
                <a:latin typeface="GE Dinar Two" panose="020A0503020102020204" pitchFamily="18" charset="-78"/>
                <a:ea typeface="GE Dinar Two" panose="020A0503020102020204" pitchFamily="18" charset="-78"/>
                <a:cs typeface="GE Dinar Two" panose="020A0503020102020204" pitchFamily="18" charset="-78"/>
              </a:rPr>
              <a:t>سوق استثماري</a:t>
            </a:r>
            <a:r>
              <a:rPr lang="ar-QA" sz="1000" dirty="0">
                <a:latin typeface="GE Dinar Two" panose="020A0503020102020204" pitchFamily="18" charset="-78"/>
                <a:ea typeface="GE Dinar Two" panose="020A0503020102020204" pitchFamily="18" charset="-78"/>
                <a:cs typeface="GE Dinar Two" panose="020A0503020102020204" pitchFamily="18" charset="-78"/>
              </a:rPr>
              <a:t> </a:t>
            </a:r>
            <a:r>
              <a:rPr lang="ar-AE" sz="1000" dirty="0">
                <a:latin typeface="GE Dinar Two" panose="020A0503020102020204" pitchFamily="18" charset="-78"/>
                <a:ea typeface="GE Dinar Two" panose="020A0503020102020204" pitchFamily="18" charset="-78"/>
                <a:cs typeface="GE Dinar Two" panose="020A0503020102020204" pitchFamily="18" charset="-78"/>
              </a:rPr>
              <a:t>أكثر نضجاً، </a:t>
            </a:r>
            <a:r>
              <a:rPr lang="ar-QA" sz="1000" dirty="0">
                <a:latin typeface="GE Dinar Two" panose="020A0503020102020204" pitchFamily="18" charset="-78"/>
                <a:ea typeface="GE Dinar Two" panose="020A0503020102020204" pitchFamily="18" charset="-78"/>
                <a:cs typeface="GE Dinar Two" panose="020A0503020102020204" pitchFamily="18" charset="-78"/>
              </a:rPr>
              <a:t>والذي</a:t>
            </a:r>
            <a:r>
              <a:rPr lang="ar-AE" sz="1000" dirty="0">
                <a:latin typeface="GE Dinar Two" panose="020A0503020102020204" pitchFamily="18" charset="-78"/>
                <a:ea typeface="GE Dinar Two" panose="020A0503020102020204" pitchFamily="18" charset="-78"/>
                <a:cs typeface="GE Dinar Two" panose="020A0503020102020204" pitchFamily="18" charset="-78"/>
              </a:rPr>
              <a:t> سوف </a:t>
            </a:r>
            <a:r>
              <a:rPr lang="ar-QA" sz="1000" dirty="0">
                <a:latin typeface="GE Dinar Two" panose="020A0503020102020204" pitchFamily="18" charset="-78"/>
                <a:ea typeface="GE Dinar Two" panose="020A0503020102020204" pitchFamily="18" charset="-78"/>
                <a:cs typeface="GE Dinar Two" panose="020A0503020102020204" pitchFamily="18" charset="-78"/>
              </a:rPr>
              <a:t>يتطور</a:t>
            </a:r>
            <a:r>
              <a:rPr lang="ar-AE" sz="1000" dirty="0">
                <a:latin typeface="GE Dinar Two" panose="020A0503020102020204" pitchFamily="18" charset="-78"/>
                <a:ea typeface="GE Dinar Two" panose="020A0503020102020204" pitchFamily="18" charset="-78"/>
                <a:cs typeface="GE Dinar Two" panose="020A0503020102020204" pitchFamily="18" charset="-78"/>
              </a:rPr>
              <a:t> مع مرور الوقت</a:t>
            </a:r>
          </a:p>
          <a:p>
            <a:pPr marL="171450" indent="-171450" algn="r" rtl="1">
              <a:buFont typeface="Arial" panose="020B0604020202020204" pitchFamily="34" charset="0"/>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التنويع</a:t>
            </a:r>
            <a:r>
              <a:rPr lang="ar-AE" sz="1000" dirty="0">
                <a:latin typeface="GE Dinar Two" panose="020A0503020102020204" pitchFamily="18" charset="-78"/>
                <a:ea typeface="GE Dinar Two" panose="020A0503020102020204" pitchFamily="18" charset="-78"/>
                <a:cs typeface="GE Dinar Two" panose="020A0503020102020204" pitchFamily="18" charset="-78"/>
              </a:rPr>
              <a:t> في ا</a:t>
            </a:r>
            <a:r>
              <a:rPr lang="ar-QA" sz="1000" dirty="0">
                <a:latin typeface="GE Dinar Two" panose="020A0503020102020204" pitchFamily="18" charset="-78"/>
                <a:ea typeface="GE Dinar Two" panose="020A0503020102020204" pitchFamily="18" charset="-78"/>
                <a:cs typeface="GE Dinar Two" panose="020A0503020102020204" pitchFamily="18" charset="-78"/>
              </a:rPr>
              <a:t>لا</a:t>
            </a:r>
            <a:r>
              <a:rPr lang="ar-AE" sz="1000" dirty="0">
                <a:latin typeface="GE Dinar Two" panose="020A0503020102020204" pitchFamily="18" charset="-78"/>
                <a:ea typeface="GE Dinar Two" panose="020A0503020102020204" pitchFamily="18" charset="-78"/>
                <a:cs typeface="GE Dinar Two" panose="020A0503020102020204" pitchFamily="18" charset="-78"/>
              </a:rPr>
              <a:t>ختيار</a:t>
            </a:r>
            <a:r>
              <a:rPr lang="ar-QA" sz="1000" dirty="0">
                <a:latin typeface="GE Dinar Two" panose="020A0503020102020204" pitchFamily="18" charset="-78"/>
                <a:ea typeface="GE Dinar Two" panose="020A0503020102020204" pitchFamily="18" charset="-78"/>
                <a:cs typeface="GE Dinar Two" panose="020A0503020102020204" pitchFamily="18" charset="-78"/>
              </a:rPr>
              <a:t>ات المتاحة</a:t>
            </a:r>
            <a:r>
              <a:rPr lang="ar-AE" sz="1000" dirty="0">
                <a:latin typeface="GE Dinar Two" panose="020A0503020102020204" pitchFamily="18" charset="-78"/>
                <a:ea typeface="GE Dinar Two" panose="020A0503020102020204" pitchFamily="18" charset="-78"/>
                <a:cs typeface="GE Dinar Two" panose="020A0503020102020204" pitchFamily="18" charset="-78"/>
              </a:rPr>
              <a:t> </a:t>
            </a:r>
            <a:r>
              <a:rPr lang="ar-QA" sz="1000" dirty="0">
                <a:latin typeface="GE Dinar Two" panose="020A0503020102020204" pitchFamily="18" charset="-78"/>
                <a:ea typeface="GE Dinar Two" panose="020A0503020102020204" pitchFamily="18" charset="-78"/>
                <a:cs typeface="GE Dinar Two" panose="020A0503020102020204" pitchFamily="18" charset="-78"/>
              </a:rPr>
              <a:t>في السوق العقاري</a:t>
            </a:r>
            <a:r>
              <a:rPr lang="ar-AE" sz="1000" dirty="0">
                <a:latin typeface="GE Dinar Two" panose="020A0503020102020204" pitchFamily="18" charset="-78"/>
                <a:ea typeface="GE Dinar Two" panose="020A0503020102020204" pitchFamily="18" charset="-78"/>
                <a:cs typeface="GE Dinar Two" panose="020A0503020102020204" pitchFamily="18" charset="-78"/>
              </a:rPr>
              <a:t> و</a:t>
            </a:r>
            <a:r>
              <a:rPr lang="ar-QA" sz="1000" dirty="0">
                <a:latin typeface="GE Dinar Two" panose="020A0503020102020204" pitchFamily="18" charset="-78"/>
                <a:ea typeface="GE Dinar Two" panose="020A0503020102020204" pitchFamily="18" charset="-78"/>
                <a:cs typeface="GE Dinar Two" panose="020A0503020102020204" pitchFamily="18" charset="-78"/>
              </a:rPr>
              <a:t>زيادة </a:t>
            </a:r>
            <a:r>
              <a:rPr lang="ar-AE" sz="1000" dirty="0">
                <a:latin typeface="GE Dinar Two" panose="020A0503020102020204" pitchFamily="18" charset="-78"/>
                <a:ea typeface="GE Dinar Two" panose="020A0503020102020204" pitchFamily="18" charset="-78"/>
                <a:cs typeface="GE Dinar Two" panose="020A0503020102020204" pitchFamily="18" charset="-78"/>
              </a:rPr>
              <a:t>نطاق الأسعار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المطروحة.</a:t>
            </a:r>
            <a:endParaRPr lang="en-GB"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4" name="Rectangle 73">
            <a:extLst>
              <a:ext uri="{FF2B5EF4-FFF2-40B4-BE49-F238E27FC236}">
                <a16:creationId xmlns:a16="http://schemas.microsoft.com/office/drawing/2014/main" id="{81D88864-DAAD-904F-A1E2-963495215263}"/>
              </a:ext>
            </a:extLst>
          </p:cNvPr>
          <p:cNvSpPr/>
          <p:nvPr/>
        </p:nvSpPr>
        <p:spPr>
          <a:xfrm>
            <a:off x="9663768" y="6549866"/>
            <a:ext cx="1478289" cy="261610"/>
          </a:xfrm>
          <a:prstGeom prst="rect">
            <a:avLst/>
          </a:prstGeom>
        </p:spPr>
        <p:txBody>
          <a:bodyPr wrap="none">
            <a:spAutoFit/>
          </a:bodyPr>
          <a:lstStyle/>
          <a:p>
            <a:pPr algn="r" rtl="1"/>
            <a:r>
              <a:rPr lang="ar-AE" sz="1100" b="1" dirty="0">
                <a:latin typeface="+mj-lt"/>
                <a:ea typeface="GE Dinar Two" panose="020A0503020102020204" pitchFamily="18" charset="-78"/>
                <a:cs typeface="GE Dinar Two" panose="020A0503020102020204" pitchFamily="18" charset="-78"/>
              </a:rPr>
              <a:t>المصدر : </a:t>
            </a:r>
            <a:r>
              <a:rPr lang="en-IN" sz="1100" b="1" dirty="0">
                <a:latin typeface="+mj-lt"/>
                <a:ea typeface="GE Dinar Two" panose="020A0503020102020204" pitchFamily="18" charset="-78"/>
                <a:cs typeface="GE Dinar Two" panose="020A0503020102020204" pitchFamily="18" charset="-78"/>
              </a:rPr>
              <a:t>DTZ Research </a:t>
            </a:r>
          </a:p>
        </p:txBody>
      </p:sp>
      <p:cxnSp>
        <p:nvCxnSpPr>
          <p:cNvPr id="76" name="Straight Connector 75">
            <a:extLst>
              <a:ext uri="{FF2B5EF4-FFF2-40B4-BE49-F238E27FC236}">
                <a16:creationId xmlns:a16="http://schemas.microsoft.com/office/drawing/2014/main" id="{EB86080B-8F77-4B40-AEA4-88DCA929F2D6}"/>
              </a:ext>
            </a:extLst>
          </p:cNvPr>
          <p:cNvCxnSpPr>
            <a:cxnSpLocks/>
          </p:cNvCxnSpPr>
          <p:nvPr/>
        </p:nvCxnSpPr>
        <p:spPr>
          <a:xfrm>
            <a:off x="5278358" y="2533903"/>
            <a:ext cx="0" cy="21806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AEEE641-9DEE-A941-9C37-0E93B93E7824}"/>
              </a:ext>
            </a:extLst>
          </p:cNvPr>
          <p:cNvSpPr txBox="1"/>
          <p:nvPr/>
        </p:nvSpPr>
        <p:spPr>
          <a:xfrm>
            <a:off x="1060116" y="2045593"/>
            <a:ext cx="3390677" cy="307777"/>
          </a:xfrm>
          <a:prstGeom prst="rect">
            <a:avLst/>
          </a:prstGeom>
          <a:noFill/>
        </p:spPr>
        <p:txBody>
          <a:bodyPr wrap="square" rtlCol="0">
            <a:spAutoFit/>
          </a:bodyPr>
          <a:lstStyle/>
          <a:p>
            <a:pPr algn="r"/>
            <a:r>
              <a:rPr lang="ar-QA" sz="14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كيف تستفيد بروة من ذلك؟</a:t>
            </a:r>
            <a:endParaRPr lang="en-IN" sz="14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9" name="TextBox 78">
            <a:extLst>
              <a:ext uri="{FF2B5EF4-FFF2-40B4-BE49-F238E27FC236}">
                <a16:creationId xmlns:a16="http://schemas.microsoft.com/office/drawing/2014/main" id="{23FB76D0-AD39-2847-87A5-4B30405FC9F5}"/>
              </a:ext>
            </a:extLst>
          </p:cNvPr>
          <p:cNvSpPr txBox="1"/>
          <p:nvPr/>
        </p:nvSpPr>
        <p:spPr>
          <a:xfrm>
            <a:off x="6034453" y="2412735"/>
            <a:ext cx="1706754" cy="276999"/>
          </a:xfrm>
          <a:prstGeom prst="rect">
            <a:avLst/>
          </a:prstGeom>
          <a:noFill/>
        </p:spPr>
        <p:txBody>
          <a:bodyPr wrap="square" rtlCol="0">
            <a:spAutoFit/>
          </a:bodyPr>
          <a:lstStyle/>
          <a:p>
            <a:pPr fontAlgn="b"/>
            <a:r>
              <a:rPr lang="ar-AE" sz="1200" b="1" dirty="0">
                <a:latin typeface="GE Dinar Two" panose="020A0503020102020204" pitchFamily="18" charset="-78"/>
                <a:ea typeface="GE Dinar Two" panose="020A0503020102020204" pitchFamily="18" charset="-78"/>
                <a:cs typeface="GE Dinar Two" panose="020A0503020102020204" pitchFamily="18" charset="-78"/>
              </a:rPr>
              <a:t>المنطقة</a:t>
            </a:r>
            <a:endParaRPr lang="en-IN" sz="1200" b="1" dirty="0">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80" name="Group 79">
            <a:extLst>
              <a:ext uri="{FF2B5EF4-FFF2-40B4-BE49-F238E27FC236}">
                <a16:creationId xmlns:a16="http://schemas.microsoft.com/office/drawing/2014/main" id="{1C6BCA37-856F-924E-8FC1-DB6C80F8A4FE}"/>
              </a:ext>
            </a:extLst>
          </p:cNvPr>
          <p:cNvGrpSpPr/>
          <p:nvPr/>
        </p:nvGrpSpPr>
        <p:grpSpPr>
          <a:xfrm>
            <a:off x="2518282" y="2617328"/>
            <a:ext cx="1932511" cy="1138641"/>
            <a:chOff x="7337349" y="2617328"/>
            <a:chExt cx="6104046" cy="1138641"/>
          </a:xfrm>
        </p:grpSpPr>
        <p:sp>
          <p:nvSpPr>
            <p:cNvPr id="81" name="TextBox 80">
              <a:extLst>
                <a:ext uri="{FF2B5EF4-FFF2-40B4-BE49-F238E27FC236}">
                  <a16:creationId xmlns:a16="http://schemas.microsoft.com/office/drawing/2014/main" id="{F594DD20-6315-4446-8AB0-5D5F5F66F98A}"/>
                </a:ext>
              </a:extLst>
            </p:cNvPr>
            <p:cNvSpPr txBox="1"/>
            <p:nvPr/>
          </p:nvSpPr>
          <p:spPr>
            <a:xfrm>
              <a:off x="7337349" y="2617328"/>
              <a:ext cx="6104046" cy="492443"/>
            </a:xfrm>
            <a:prstGeom prst="rect">
              <a:avLst/>
            </a:prstGeom>
            <a:noFill/>
            <a:ln>
              <a:noFill/>
            </a:ln>
          </p:spPr>
          <p:txBody>
            <a:bodyPr wrap="square" rtlCol="0">
              <a:spAutoFit/>
            </a:bodyPr>
            <a:lstStyle/>
            <a:p>
              <a:pPr algn="r"/>
              <a:r>
                <a:rPr lang="ar-LB" sz="1600" b="1" dirty="0">
                  <a:latin typeface="+mj-lt"/>
                  <a:ea typeface="GE Dinar Two" panose="020A0503020102020204" pitchFamily="18" charset="-78"/>
                  <a:cs typeface="GE Dinar Two" panose="020A0503020102020204" pitchFamily="18" charset="-78"/>
                </a:rPr>
                <a:t>2</a:t>
              </a:r>
              <a:r>
                <a:rPr lang="ar-QA" sz="1600" b="1" dirty="0">
                  <a:latin typeface="+mj-lt"/>
                  <a:ea typeface="GE Dinar Two" panose="020A0503020102020204" pitchFamily="18" charset="-78"/>
                  <a:cs typeface="GE Dinar Two" panose="020A0503020102020204" pitchFamily="18" charset="-78"/>
                </a:rPr>
                <a:t> مليون متر مُربع</a:t>
              </a:r>
              <a:r>
                <a:rPr lang="en-GB" sz="1600" b="1" dirty="0">
                  <a:latin typeface="+mj-lt"/>
                  <a:ea typeface="GE Dinar Two" panose="020A0503020102020204" pitchFamily="18" charset="-78"/>
                  <a:cs typeface="GE Dinar Two" panose="020A0503020102020204" pitchFamily="18" charset="-78"/>
                </a:rPr>
                <a:t>.</a:t>
              </a:r>
              <a:r>
                <a:rPr lang="ar-LB" sz="1600" b="1" dirty="0">
                  <a:latin typeface="+mj-lt"/>
                  <a:ea typeface="GE Dinar Two" panose="020A0503020102020204" pitchFamily="18" charset="-78"/>
                  <a:cs typeface="GE Dinar Two" panose="020A0503020102020204" pitchFamily="18" charset="-78"/>
                </a:rPr>
                <a:t>02</a:t>
              </a:r>
              <a:r>
                <a:rPr lang="en-GB" sz="1600" b="1" dirty="0">
                  <a:latin typeface="+mj-lt"/>
                  <a:ea typeface="GE Dinar Two" panose="020A0503020102020204" pitchFamily="18" charset="-78"/>
                  <a:cs typeface="GE Dinar Two" panose="020A0503020102020204" pitchFamily="18" charset="-78"/>
                </a:rPr>
                <a:t> </a:t>
              </a:r>
            </a:p>
            <a:p>
              <a:pPr algn="r"/>
              <a:r>
                <a:rPr lang="ar-QA" sz="1000" dirty="0">
                  <a:latin typeface="GE Dinar Two" panose="020A0503020102020204" pitchFamily="18" charset="-78"/>
                  <a:ea typeface="GE Dinar Two" panose="020A0503020102020204" pitchFamily="18" charset="-78"/>
                  <a:cs typeface="GE Dinar Two" panose="020A0503020102020204" pitchFamily="18" charset="-78"/>
                </a:rPr>
                <a:t>مخزون الأراضي الفضاء</a:t>
              </a:r>
              <a:r>
                <a:rPr lang="ar-LB" sz="1000" baseline="30000" dirty="0">
                  <a:latin typeface="GE Dinar Two" panose="020A0503020102020204" pitchFamily="18" charset="-78"/>
                  <a:ea typeface="GE Dinar Two" panose="020A0503020102020204" pitchFamily="18" charset="-78"/>
                  <a:cs typeface="GE Dinar Two" panose="020A0503020102020204" pitchFamily="18" charset="-78"/>
                </a:rPr>
                <a:t>*</a:t>
              </a:r>
              <a:endParaRPr lang="en-GB" sz="1000" baseline="30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2" name="TextBox 81">
              <a:extLst>
                <a:ext uri="{FF2B5EF4-FFF2-40B4-BE49-F238E27FC236}">
                  <a16:creationId xmlns:a16="http://schemas.microsoft.com/office/drawing/2014/main" id="{8EDF5BEA-E6DD-9C4D-9D53-84D0288A3D1B}"/>
                </a:ext>
              </a:extLst>
            </p:cNvPr>
            <p:cNvSpPr txBox="1"/>
            <p:nvPr/>
          </p:nvSpPr>
          <p:spPr>
            <a:xfrm>
              <a:off x="7337349" y="3263526"/>
              <a:ext cx="6104046" cy="492443"/>
            </a:xfrm>
            <a:prstGeom prst="rect">
              <a:avLst/>
            </a:prstGeom>
            <a:noFill/>
            <a:ln>
              <a:noFill/>
            </a:ln>
          </p:spPr>
          <p:txBody>
            <a:bodyPr wrap="square" rtlCol="0">
              <a:spAutoFit/>
            </a:bodyPr>
            <a:lstStyle/>
            <a:p>
              <a:pPr algn="r"/>
              <a:r>
                <a:rPr lang="ar-QA" sz="1600" b="1" dirty="0">
                  <a:latin typeface="+mj-lt"/>
                  <a:ea typeface="GE Dinar Two" panose="020A0503020102020204" pitchFamily="18" charset="-78"/>
                  <a:cs typeface="GE Dinar Two" panose="020A0503020102020204" pitchFamily="18" charset="-78"/>
                </a:rPr>
                <a:t>1 مليون متر مُربع</a:t>
              </a:r>
              <a:r>
                <a:rPr lang="en-GB" sz="1600" b="1" dirty="0">
                  <a:latin typeface="+mj-lt"/>
                  <a:ea typeface="GE Dinar Two" panose="020A0503020102020204" pitchFamily="18" charset="-78"/>
                  <a:cs typeface="GE Dinar Two" panose="020A0503020102020204" pitchFamily="18" charset="-78"/>
                </a:rPr>
                <a:t>.</a:t>
              </a:r>
              <a:r>
                <a:rPr lang="ar-LB" sz="1600" b="1">
                  <a:latin typeface="+mj-lt"/>
                  <a:ea typeface="GE Dinar Two" panose="020A0503020102020204" pitchFamily="18" charset="-78"/>
                  <a:cs typeface="GE Dinar Two" panose="020A0503020102020204" pitchFamily="18" charset="-78"/>
                </a:rPr>
                <a:t>95</a:t>
              </a:r>
              <a:r>
                <a:rPr lang="en-GB" sz="1600" b="1">
                  <a:latin typeface="+mj-lt"/>
                  <a:ea typeface="GE Dinar Two" panose="020A0503020102020204" pitchFamily="18" charset="-78"/>
                  <a:cs typeface="GE Dinar Two" panose="020A0503020102020204" pitchFamily="18" charset="-78"/>
                </a:rPr>
                <a:t> </a:t>
              </a:r>
              <a:endParaRPr lang="en-GB" sz="1600" b="1" dirty="0">
                <a:latin typeface="+mj-lt"/>
                <a:ea typeface="GE Dinar Two" panose="020A0503020102020204" pitchFamily="18" charset="-78"/>
                <a:cs typeface="GE Dinar Two" panose="020A0503020102020204" pitchFamily="18" charset="-78"/>
              </a:endParaRPr>
            </a:p>
            <a:p>
              <a:pPr algn="r"/>
              <a:r>
                <a:rPr lang="ar-QA" sz="1000" dirty="0">
                  <a:latin typeface="GE Dinar Two" panose="020A0503020102020204" pitchFamily="18" charset="-78"/>
                  <a:ea typeface="GE Dinar Two" panose="020A0503020102020204" pitchFamily="18" charset="-78"/>
                  <a:cs typeface="GE Dinar Two" panose="020A0503020102020204" pitchFamily="18" charset="-78"/>
                </a:rPr>
                <a:t>مخزون الأراضي الفضاء داخل قطر</a:t>
              </a:r>
              <a:endParaRPr lang="en-GB" sz="1000" dirty="0">
                <a:latin typeface="GE Dinar Two" panose="020A0503020102020204" pitchFamily="18" charset="-78"/>
                <a:ea typeface="GE Dinar Two" panose="020A0503020102020204" pitchFamily="18" charset="-78"/>
                <a:cs typeface="GE Dinar Two" panose="020A0503020102020204" pitchFamily="18" charset="-78"/>
              </a:endParaRPr>
            </a:p>
          </p:txBody>
        </p:sp>
      </p:grpSp>
      <p:grpSp>
        <p:nvGrpSpPr>
          <p:cNvPr id="84" name="Group 83">
            <a:extLst>
              <a:ext uri="{FF2B5EF4-FFF2-40B4-BE49-F238E27FC236}">
                <a16:creationId xmlns:a16="http://schemas.microsoft.com/office/drawing/2014/main" id="{16AF7A04-1B8C-A743-94B6-AD2EDA862A08}"/>
              </a:ext>
            </a:extLst>
          </p:cNvPr>
          <p:cNvGrpSpPr/>
          <p:nvPr/>
        </p:nvGrpSpPr>
        <p:grpSpPr>
          <a:xfrm>
            <a:off x="622917" y="2533903"/>
            <a:ext cx="1932511" cy="1868264"/>
            <a:chOff x="9429750" y="2533903"/>
            <a:chExt cx="1932511" cy="1868264"/>
          </a:xfrm>
        </p:grpSpPr>
        <p:sp>
          <p:nvSpPr>
            <p:cNvPr id="85" name="Rectangle 84">
              <a:extLst>
                <a:ext uri="{FF2B5EF4-FFF2-40B4-BE49-F238E27FC236}">
                  <a16:creationId xmlns:a16="http://schemas.microsoft.com/office/drawing/2014/main" id="{1976E32B-C057-984E-B009-941BBAC15DC6}"/>
                </a:ext>
              </a:extLst>
            </p:cNvPr>
            <p:cNvSpPr/>
            <p:nvPr/>
          </p:nvSpPr>
          <p:spPr>
            <a:xfrm>
              <a:off x="9429750" y="2533903"/>
              <a:ext cx="1932511" cy="1868264"/>
            </a:xfrm>
            <a:prstGeom prst="rect">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6" name="TextBox 85">
              <a:extLst>
                <a:ext uri="{FF2B5EF4-FFF2-40B4-BE49-F238E27FC236}">
                  <a16:creationId xmlns:a16="http://schemas.microsoft.com/office/drawing/2014/main" id="{E3FBF913-479A-7F41-B6A4-80AC6823AB80}"/>
                </a:ext>
              </a:extLst>
            </p:cNvPr>
            <p:cNvSpPr txBox="1"/>
            <p:nvPr/>
          </p:nvSpPr>
          <p:spPr>
            <a:xfrm>
              <a:off x="9492956" y="2583947"/>
              <a:ext cx="1806097" cy="1708160"/>
            </a:xfrm>
            <a:prstGeom prst="rect">
              <a:avLst/>
            </a:prstGeom>
            <a:noFill/>
          </p:spPr>
          <p:txBody>
            <a:bodyPr wrap="square" rtlCol="0">
              <a:spAutoFit/>
            </a:bodyPr>
            <a:lstStyle/>
            <a:p>
              <a:pPr algn="r" rtl="1"/>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الفرص المتاحة</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a:t>
              </a:r>
            </a:p>
            <a:p>
              <a:pPr algn="r" rtl="1"/>
              <a:endPar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buFont typeface="Arial" panose="020B0604020202020204" pitchFamily="34" charset="0"/>
                <a:buChar char="•"/>
              </a:pP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إنشاء </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وحدات سكنية </a:t>
              </a: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مثل دارة (أ) في لوسيل والتي تحتوي على وحدات سكنية </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متوسط</a:t>
              </a: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ة</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وفوق </a:t>
              </a: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متوسطة</a:t>
              </a: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للبيع</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a:t>
              </a:r>
              <a:endPar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buFont typeface="Arial" panose="020B0604020202020204" pitchFamily="34" charset="0"/>
                <a:buChar char="•"/>
              </a:pPr>
              <a:endPar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buFont typeface="Arial" panose="020B0604020202020204" pitchFamily="34" charset="0"/>
                <a:buChar char="•"/>
              </a:pP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بيع مباشر</a:t>
              </a: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لمخزون الأراضي</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العقار</a:t>
              </a: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ية</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QA"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للمستثمرين </a:t>
              </a:r>
              <a:r>
                <a:rPr lang="ar-AE" sz="105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a:t>
              </a:r>
            </a:p>
          </p:txBody>
        </p:sp>
      </p:grpSp>
    </p:spTree>
    <p:extLst>
      <p:ext uri="{BB962C8B-B14F-4D97-AF65-F5344CB8AC3E}">
        <p14:creationId xmlns:p14="http://schemas.microsoft.com/office/powerpoint/2010/main" val="3903888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6709E"/>
        </a:solidFill>
        <a:effectLst/>
      </p:bgPr>
    </p:bg>
    <p:spTree>
      <p:nvGrpSpPr>
        <p:cNvPr id="1" name=""/>
        <p:cNvGrpSpPr/>
        <p:nvPr/>
      </p:nvGrpSpPr>
      <p:grpSpPr>
        <a:xfrm>
          <a:off x="0" y="0"/>
          <a:ext cx="0" cy="0"/>
          <a:chOff x="0" y="0"/>
          <a:chExt cx="0" cy="0"/>
        </a:xfrm>
      </p:grpSpPr>
      <p:pic>
        <p:nvPicPr>
          <p:cNvPr id="8" name="Graphic 140">
            <a:extLst>
              <a:ext uri="{FF2B5EF4-FFF2-40B4-BE49-F238E27FC236}">
                <a16:creationId xmlns:a16="http://schemas.microsoft.com/office/drawing/2014/main" id="{D1E0FA97-3BF9-719D-D7F8-942C3DA82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90" y="0"/>
            <a:ext cx="1279453" cy="791655"/>
          </a:xfrm>
          <a:prstGeom prst="rect">
            <a:avLst/>
          </a:prstGeom>
        </p:spPr>
      </p:pic>
      <p:pic>
        <p:nvPicPr>
          <p:cNvPr id="13" name="Picture 12">
            <a:extLst>
              <a:ext uri="{FF2B5EF4-FFF2-40B4-BE49-F238E27FC236}">
                <a16:creationId xmlns:a16="http://schemas.microsoft.com/office/drawing/2014/main" id="{1BE6A6A3-60A2-EF49-8BD3-29CFCF11CF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798" y="5666550"/>
            <a:ext cx="10553700" cy="762918"/>
          </a:xfrm>
          <a:prstGeom prst="rect">
            <a:avLst/>
          </a:prstGeom>
        </p:spPr>
      </p:pic>
      <p:sp>
        <p:nvSpPr>
          <p:cNvPr id="5" name="TextBox 4">
            <a:extLst>
              <a:ext uri="{FF2B5EF4-FFF2-40B4-BE49-F238E27FC236}">
                <a16:creationId xmlns:a16="http://schemas.microsoft.com/office/drawing/2014/main" id="{0922EDB4-6200-C943-8069-3D18C2DA6F78}"/>
              </a:ext>
            </a:extLst>
          </p:cNvPr>
          <p:cNvSpPr txBox="1"/>
          <p:nvPr/>
        </p:nvSpPr>
        <p:spPr>
          <a:xfrm flipH="1">
            <a:off x="2610602" y="2106066"/>
            <a:ext cx="4629150" cy="1887312"/>
          </a:xfrm>
          <a:prstGeom prst="rect">
            <a:avLst/>
          </a:prstGeom>
          <a:noFill/>
        </p:spPr>
        <p:txBody>
          <a:bodyPr wrap="square">
            <a:spAutoFit/>
          </a:bodyPr>
          <a:lstStyle/>
          <a:p>
            <a:pPr algn="r">
              <a:lnSpc>
                <a:spcPct val="108000"/>
              </a:lnSpc>
              <a:spcBef>
                <a:spcPts val="600"/>
              </a:spcBef>
            </a:pPr>
            <a:r>
              <a:rPr lang="ar-QA"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الاقتصاد القطري </a:t>
            </a:r>
            <a:endParaRPr lang="en-GB"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223501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8">
            <a:extLst>
              <a:ext uri="{FF2B5EF4-FFF2-40B4-BE49-F238E27FC236}">
                <a16:creationId xmlns:a16="http://schemas.microsoft.com/office/drawing/2014/main" id="{30EEEB04-4C34-3548-8107-8D07F36692B0}"/>
              </a:ext>
            </a:extLst>
          </p:cNvPr>
          <p:cNvSpPr/>
          <p:nvPr/>
        </p:nvSpPr>
        <p:spPr>
          <a:xfrm>
            <a:off x="1241484" y="2072090"/>
            <a:ext cx="2867201" cy="4426132"/>
          </a:xfrm>
          <a:prstGeom prst="roundRect">
            <a:avLst>
              <a:gd name="adj" fmla="val 8439"/>
            </a:avLst>
          </a:prstGeom>
          <a:noFill/>
          <a:ln w="44450">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 name="Rectangle: Rounded Corners 9">
            <a:extLst>
              <a:ext uri="{FF2B5EF4-FFF2-40B4-BE49-F238E27FC236}">
                <a16:creationId xmlns:a16="http://schemas.microsoft.com/office/drawing/2014/main" id="{D3E3E8E7-27FA-8F4A-A4D7-51320453600B}"/>
              </a:ext>
            </a:extLst>
          </p:cNvPr>
          <p:cNvSpPr/>
          <p:nvPr/>
        </p:nvSpPr>
        <p:spPr>
          <a:xfrm>
            <a:off x="4662399" y="2072090"/>
            <a:ext cx="2867201" cy="4426132"/>
          </a:xfrm>
          <a:prstGeom prst="roundRect">
            <a:avLst>
              <a:gd name="adj" fmla="val 8439"/>
            </a:avLst>
          </a:prstGeom>
          <a:noFill/>
          <a:ln w="44450">
            <a:solidFill>
              <a:srgbClr val="003B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1" name="Rectangle: Rounded Corners 10">
            <a:extLst>
              <a:ext uri="{FF2B5EF4-FFF2-40B4-BE49-F238E27FC236}">
                <a16:creationId xmlns:a16="http://schemas.microsoft.com/office/drawing/2014/main" id="{6BAFEFDF-2F6B-494C-9DEA-38C04E1410DE}"/>
              </a:ext>
            </a:extLst>
          </p:cNvPr>
          <p:cNvSpPr/>
          <p:nvPr/>
        </p:nvSpPr>
        <p:spPr>
          <a:xfrm>
            <a:off x="8083315" y="2072090"/>
            <a:ext cx="2867201" cy="4426132"/>
          </a:xfrm>
          <a:prstGeom prst="roundRect">
            <a:avLst>
              <a:gd name="adj" fmla="val 8439"/>
            </a:avLst>
          </a:prstGeom>
          <a:noFill/>
          <a:ln w="44450">
            <a:solidFill>
              <a:srgbClr val="555F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2" name="Rectangle: Rounded Corners 13">
            <a:extLst>
              <a:ext uri="{FF2B5EF4-FFF2-40B4-BE49-F238E27FC236}">
                <a16:creationId xmlns:a16="http://schemas.microsoft.com/office/drawing/2014/main" id="{3287DB5F-C714-4B4D-BE90-5F5F5E3D2A4E}"/>
              </a:ext>
            </a:extLst>
          </p:cNvPr>
          <p:cNvSpPr/>
          <p:nvPr/>
        </p:nvSpPr>
        <p:spPr>
          <a:xfrm>
            <a:off x="1363755" y="2253425"/>
            <a:ext cx="2622658" cy="4048628"/>
          </a:xfrm>
          <a:prstGeom prst="roundRect">
            <a:avLst>
              <a:gd name="adj" fmla="val 8439"/>
            </a:avLst>
          </a:prstGeom>
          <a:solidFill>
            <a:schemeClr val="bg1">
              <a:lumMod val="95000"/>
            </a:schemeClr>
          </a:solidFill>
          <a:ln w="44450">
            <a:noFill/>
          </a:ln>
          <a:effectLst>
            <a:outerShdw blurRad="1651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4" name="Rectangle: Rounded Corners 14">
            <a:extLst>
              <a:ext uri="{FF2B5EF4-FFF2-40B4-BE49-F238E27FC236}">
                <a16:creationId xmlns:a16="http://schemas.microsoft.com/office/drawing/2014/main" id="{2309B4F8-2F52-6145-89C9-755EE26F94DE}"/>
              </a:ext>
            </a:extLst>
          </p:cNvPr>
          <p:cNvSpPr/>
          <p:nvPr/>
        </p:nvSpPr>
        <p:spPr>
          <a:xfrm>
            <a:off x="4784671" y="2253425"/>
            <a:ext cx="2622658" cy="4048628"/>
          </a:xfrm>
          <a:prstGeom prst="roundRect">
            <a:avLst>
              <a:gd name="adj" fmla="val 8439"/>
            </a:avLst>
          </a:prstGeom>
          <a:solidFill>
            <a:schemeClr val="bg1">
              <a:lumMod val="95000"/>
            </a:schemeClr>
          </a:solidFill>
          <a:ln w="44450">
            <a:noFill/>
          </a:ln>
          <a:effectLst>
            <a:outerShdw blurRad="1651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8" name="Rectangle: Rounded Corners 15">
            <a:extLst>
              <a:ext uri="{FF2B5EF4-FFF2-40B4-BE49-F238E27FC236}">
                <a16:creationId xmlns:a16="http://schemas.microsoft.com/office/drawing/2014/main" id="{396D55E4-50B8-0F49-9278-BFFD8701882B}"/>
              </a:ext>
            </a:extLst>
          </p:cNvPr>
          <p:cNvSpPr/>
          <p:nvPr/>
        </p:nvSpPr>
        <p:spPr>
          <a:xfrm>
            <a:off x="8205586" y="2253425"/>
            <a:ext cx="2622658" cy="4048628"/>
          </a:xfrm>
          <a:prstGeom prst="roundRect">
            <a:avLst>
              <a:gd name="adj" fmla="val 8439"/>
            </a:avLst>
          </a:prstGeom>
          <a:solidFill>
            <a:schemeClr val="bg1">
              <a:lumMod val="95000"/>
            </a:schemeClr>
          </a:solidFill>
          <a:ln w="44450">
            <a:noFill/>
          </a:ln>
          <a:effectLst>
            <a:outerShdw blurRad="1651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9" name="TextBox 28">
            <a:extLst>
              <a:ext uri="{FF2B5EF4-FFF2-40B4-BE49-F238E27FC236}">
                <a16:creationId xmlns:a16="http://schemas.microsoft.com/office/drawing/2014/main" id="{2A63E1A8-1F5A-F84D-AFE4-B9AE0B310F74}"/>
              </a:ext>
            </a:extLst>
          </p:cNvPr>
          <p:cNvSpPr txBox="1"/>
          <p:nvPr/>
        </p:nvSpPr>
        <p:spPr>
          <a:xfrm>
            <a:off x="1568110" y="3181712"/>
            <a:ext cx="2143128" cy="276999"/>
          </a:xfrm>
          <a:prstGeom prst="rect">
            <a:avLst/>
          </a:prstGeom>
          <a:noFill/>
        </p:spPr>
        <p:txBody>
          <a:bodyPr wrap="square" rtlCol="0">
            <a:spAutoFit/>
          </a:bodyPr>
          <a:lstStyle/>
          <a:p>
            <a:pPr lvl="0" algn="ctr">
              <a:spcAft>
                <a:spcPts val="600"/>
              </a:spcAft>
              <a:defRPr/>
            </a:pP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لمحة سريعة</a:t>
            </a:r>
            <a:endParaRPr kumimoji="0" lang="en-GB" sz="1200" b="0" i="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0" name="TextBox 29">
            <a:extLst>
              <a:ext uri="{FF2B5EF4-FFF2-40B4-BE49-F238E27FC236}">
                <a16:creationId xmlns:a16="http://schemas.microsoft.com/office/drawing/2014/main" id="{87C7D4F3-BA61-2C4C-96D5-5B11A0E85072}"/>
              </a:ext>
            </a:extLst>
          </p:cNvPr>
          <p:cNvSpPr txBox="1"/>
          <p:nvPr/>
        </p:nvSpPr>
        <p:spPr>
          <a:xfrm>
            <a:off x="1477142" y="3535761"/>
            <a:ext cx="2395885" cy="2301656"/>
          </a:xfrm>
          <a:prstGeom prst="rect">
            <a:avLst/>
          </a:prstGeom>
          <a:noFill/>
        </p:spPr>
        <p:txBody>
          <a:bodyPr wrap="square" rtlCol="0">
            <a:spAutoFit/>
          </a:bodyPr>
          <a:lstStyle/>
          <a:p>
            <a:pPr marL="171450" marR="0" lvl="0" indent="-171450" algn="r" rtl="1">
              <a:lnSpc>
                <a:spcPct val="107000"/>
              </a:lnSpc>
              <a:spcBef>
                <a:spcPts val="0"/>
              </a:spcBef>
              <a:spcAft>
                <a:spcPts val="800"/>
              </a:spcAft>
              <a:buFont typeface="Arial" panose="020B0604020202020204" pitchFamily="34" charset="0"/>
              <a:buChar char="•"/>
              <a:tabLst>
                <a:tab pos="457200" algn="l"/>
              </a:tabLst>
            </a:pP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عدد السكان: 3,05 مليون نسمة حتى شهر سبتمبر 2023 (المصدر: جهاز التخطيط والإحصاء)</a:t>
            </a:r>
          </a:p>
          <a:p>
            <a:pPr marL="171450" marR="0" lvl="0" indent="-171450" algn="r" rtl="1">
              <a:lnSpc>
                <a:spcPct val="107000"/>
              </a:lnSpc>
              <a:spcBef>
                <a:spcPts val="0"/>
              </a:spcBef>
              <a:spcAft>
                <a:spcPts val="800"/>
              </a:spcAft>
              <a:buFont typeface="Arial" panose="020B0604020202020204" pitchFamily="34" charset="0"/>
              <a:buChar char="•"/>
              <a:tabLst>
                <a:tab pos="457200" algn="l"/>
              </a:tabLst>
            </a:pP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الناتج المحلي الإجمالي (2023): 235,5 مليار دولار أمريكي (صندوق النقد الدولي, أكتوبر 2023)</a:t>
            </a:r>
          </a:p>
          <a:p>
            <a:pPr marL="171450" marR="0" lvl="0" indent="-171450" algn="r" rtl="1">
              <a:lnSpc>
                <a:spcPct val="107000"/>
              </a:lnSpc>
              <a:spcBef>
                <a:spcPts val="0"/>
              </a:spcBef>
              <a:spcAft>
                <a:spcPts val="800"/>
              </a:spcAft>
              <a:buFont typeface="Arial" panose="020B0604020202020204" pitchFamily="34" charset="0"/>
              <a:buChar char="•"/>
              <a:tabLst>
                <a:tab pos="457200" algn="l"/>
              </a:tabLst>
            </a:pP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الناتج المحلي الإجمالي/ للفرد الواحد 81,968 دولار أمريكي (تعادل القوة الشرائية، صندوق النقد الدولي أكتوبر 2023)</a:t>
            </a:r>
          </a:p>
          <a:p>
            <a:pPr marL="171450" marR="0" lvl="0" indent="-171450" algn="r" rtl="1">
              <a:lnSpc>
                <a:spcPct val="107000"/>
              </a:lnSpc>
              <a:spcBef>
                <a:spcPts val="0"/>
              </a:spcBef>
              <a:spcAft>
                <a:spcPts val="800"/>
              </a:spcAft>
              <a:buFont typeface="Arial" panose="020B0604020202020204" pitchFamily="34" charset="0"/>
              <a:buChar char="•"/>
              <a:tabLst>
                <a:tab pos="457200" algn="l"/>
              </a:tabLst>
            </a:pPr>
            <a:endPar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1" name="TextBox 30">
            <a:extLst>
              <a:ext uri="{FF2B5EF4-FFF2-40B4-BE49-F238E27FC236}">
                <a16:creationId xmlns:a16="http://schemas.microsoft.com/office/drawing/2014/main" id="{A816D76F-2A51-674D-84C0-20C8896982D2}"/>
              </a:ext>
            </a:extLst>
          </p:cNvPr>
          <p:cNvSpPr txBox="1"/>
          <p:nvPr/>
        </p:nvSpPr>
        <p:spPr>
          <a:xfrm>
            <a:off x="4784671" y="3535761"/>
            <a:ext cx="2622658" cy="2716128"/>
          </a:xfrm>
          <a:prstGeom prst="rect">
            <a:avLst/>
          </a:prstGeom>
          <a:noFill/>
        </p:spPr>
        <p:txBody>
          <a:bodyPr wrap="square" rtlCol="0">
            <a:spAutoFit/>
          </a:bodyPr>
          <a:lstStyle/>
          <a:p>
            <a:pPr marL="171450" lvl="0" indent="-171450" algn="r" rtl="1">
              <a:spcAft>
                <a:spcPts val="600"/>
              </a:spcAft>
              <a:buFont typeface="Arial" panose="020B0604020202020204" pitchFamily="34" charset="0"/>
              <a:buChar char="•"/>
              <a:defRPr/>
            </a:pP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موارد الغاز الطبيعي في قطر هي المُحرك الاقتصادي الرئيسي في البلاد وتحتوي علي حوالي 14 ٪ من جميع احتياطيات الغاز الطبيعي المعروفة </a:t>
            </a:r>
          </a:p>
          <a:p>
            <a:pPr marL="171450" lvl="0" indent="-171450" algn="r" rtl="1">
              <a:spcAft>
                <a:spcPts val="600"/>
              </a:spcAft>
              <a:buFont typeface="Arial" panose="020B0604020202020204" pitchFamily="34" charset="0"/>
              <a:buChar char="•"/>
              <a:defRPr/>
            </a:pP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شهدت قطر في السنوات الأخيرة مساهمة أعلى من القطاعات غير النفطية والغازية مثل العقارات والبنية التحتية والصناعة و الخدمات المالية كجزء من الناتج المحلي الإجمالي </a:t>
            </a:r>
          </a:p>
          <a:p>
            <a:pPr marL="171450" lvl="0" indent="-171450" algn="r" rtl="1">
              <a:spcAft>
                <a:spcPts val="600"/>
              </a:spcAft>
              <a:buFont typeface="Arial" panose="020B0604020202020204" pitchFamily="34" charset="0"/>
              <a:buChar char="•"/>
              <a:defRPr/>
            </a:pP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يتوقع صندوق النقد الدولي</a:t>
            </a:r>
            <a:r>
              <a:rPr lang="ar-LB"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3,10</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معدل نمو سنوي مركب</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لل</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ناتج المحلي الإجمالي لقطر </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في الفترة </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20</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21</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-202</a:t>
            </a:r>
            <a:r>
              <a:rPr lang="ar-LB"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8</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(أسعار ثابتة</a:t>
            </a:r>
            <a:r>
              <a:rPr lang="en-US"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a:t>
            </a:r>
          </a:p>
          <a:p>
            <a:pPr marL="171450" indent="-171450" algn="r" rtl="1">
              <a:spcAft>
                <a:spcPts val="600"/>
              </a:spcAft>
              <a:buFont typeface="Arial" panose="020B0604020202020204" pitchFamily="34" charset="0"/>
              <a:buChar char="•"/>
              <a:defRPr/>
            </a:pP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ومن المُتوقع ان يصل عدد السكان إلى </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2,</a:t>
            </a:r>
            <a:r>
              <a:rPr lang="ar-LB"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49</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مليون</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بحلول</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عام</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202</a:t>
            </a:r>
            <a:r>
              <a:rPr lang="ar-LB"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8</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ب</a:t>
            </a:r>
            <a:r>
              <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حسب </a:t>
            </a:r>
            <a:r>
              <a:rPr lang="ar-QA"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صندوق النقد الدولي</a:t>
            </a:r>
            <a:endParaRPr lang="ar-AE" sz="10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a:p>
            <a:pPr marL="171450" lvl="0" indent="-171450" algn="r" rtl="1">
              <a:spcAft>
                <a:spcPts val="600"/>
              </a:spcAft>
              <a:buFont typeface="Arial" panose="020B0604020202020204" pitchFamily="34" charset="0"/>
              <a:buChar char="•"/>
              <a:defRPr/>
            </a:pPr>
            <a:endParaRPr lang="en-GB"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2" name="TextBox 31">
            <a:extLst>
              <a:ext uri="{FF2B5EF4-FFF2-40B4-BE49-F238E27FC236}">
                <a16:creationId xmlns:a16="http://schemas.microsoft.com/office/drawing/2014/main" id="{D2412EA5-C99A-BA45-932F-7D106D536A9C}"/>
              </a:ext>
            </a:extLst>
          </p:cNvPr>
          <p:cNvSpPr txBox="1"/>
          <p:nvPr/>
        </p:nvSpPr>
        <p:spPr>
          <a:xfrm>
            <a:off x="8318972" y="3535761"/>
            <a:ext cx="2395886" cy="977191"/>
          </a:xfrm>
          <a:prstGeom prst="rect">
            <a:avLst/>
          </a:prstGeom>
          <a:noFill/>
        </p:spPr>
        <p:txBody>
          <a:bodyPr wrap="square" rtlCol="0">
            <a:spAutoFit/>
          </a:bodyPr>
          <a:lstStyle/>
          <a:p>
            <a:pPr marL="171450" lvl="0" indent="-171450" algn="r" rtl="1">
              <a:spcAft>
                <a:spcPts val="600"/>
              </a:spcAft>
              <a:buFont typeface="Arial" panose="020B0604020202020204" pitchFamily="34" charset="0"/>
              <a:buChar char="•"/>
              <a:defRPr/>
            </a:pPr>
            <a:r>
              <a:rPr lang="ar-AE"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الاقام</a:t>
            </a: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ة</a:t>
            </a:r>
            <a:r>
              <a:rPr lang="ar-AE"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المؤقتة</a:t>
            </a:r>
            <a:r>
              <a:rPr lang="ar-AE"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للوافدين</a:t>
            </a: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في حال</a:t>
            </a:r>
            <a:r>
              <a:rPr lang="ar-AE"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شراء</a:t>
            </a: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عقار</a:t>
            </a:r>
            <a:r>
              <a:rPr lang="ar-AE"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بقيمة</a:t>
            </a:r>
            <a:r>
              <a:rPr lang="ar-AE"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200,000  دولار أمريكي</a:t>
            </a:r>
          </a:p>
          <a:p>
            <a:pPr marL="171450" lvl="0" indent="-171450" algn="r" rtl="1">
              <a:spcAft>
                <a:spcPts val="600"/>
              </a:spcAft>
              <a:buFont typeface="Arial" panose="020B0604020202020204" pitchFamily="34" charset="0"/>
              <a:buChar char="•"/>
              <a:defRPr/>
            </a:pPr>
            <a:r>
              <a:rPr lang="ar-QA"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رؤية قطر ال</a:t>
            </a:r>
            <a:r>
              <a:rPr lang="ar-AE" sz="105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وطنية 2030 تضع الأساس لخلق قوة دافعة للتنمية الشاملة على المدى الطويل.</a:t>
            </a:r>
          </a:p>
        </p:txBody>
      </p:sp>
      <p:sp>
        <p:nvSpPr>
          <p:cNvPr id="33" name="TextBox 32">
            <a:extLst>
              <a:ext uri="{FF2B5EF4-FFF2-40B4-BE49-F238E27FC236}">
                <a16:creationId xmlns:a16="http://schemas.microsoft.com/office/drawing/2014/main" id="{EEA1AD64-22C1-E544-B19B-C2B7BBED49A1}"/>
              </a:ext>
            </a:extLst>
          </p:cNvPr>
          <p:cNvSpPr txBox="1"/>
          <p:nvPr/>
        </p:nvSpPr>
        <p:spPr>
          <a:xfrm>
            <a:off x="5083703" y="3181712"/>
            <a:ext cx="2143128" cy="276999"/>
          </a:xfrm>
          <a:prstGeom prst="rect">
            <a:avLst/>
          </a:prstGeom>
          <a:noFill/>
        </p:spPr>
        <p:txBody>
          <a:bodyPr wrap="square" rtlCol="0">
            <a:spAutoFit/>
          </a:bodyPr>
          <a:lstStyle/>
          <a:p>
            <a:pPr lvl="0" algn="ctr">
              <a:spcAft>
                <a:spcPts val="600"/>
              </a:spcAft>
              <a:defRPr/>
            </a:pP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التأهب للنمو</a:t>
            </a:r>
            <a:r>
              <a:rPr lang="ar-QA"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طويل الأجل</a:t>
            </a:r>
          </a:p>
        </p:txBody>
      </p:sp>
      <p:sp>
        <p:nvSpPr>
          <p:cNvPr id="35" name="TextBox 34">
            <a:extLst>
              <a:ext uri="{FF2B5EF4-FFF2-40B4-BE49-F238E27FC236}">
                <a16:creationId xmlns:a16="http://schemas.microsoft.com/office/drawing/2014/main" id="{345C50EC-BE61-AE4D-ADA6-736F68440744}"/>
              </a:ext>
            </a:extLst>
          </p:cNvPr>
          <p:cNvSpPr txBox="1"/>
          <p:nvPr/>
        </p:nvSpPr>
        <p:spPr>
          <a:xfrm>
            <a:off x="8504618" y="3181712"/>
            <a:ext cx="214312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مُحركات الطلب</a:t>
            </a:r>
            <a:endParaRPr kumimoji="0" lang="en-IN" sz="1200" b="0" i="0" u="none" strike="noStrike" kern="1200" cap="none" spc="0" normalizeH="0" baseline="0" noProof="0" dirty="0">
              <a:ln>
                <a:noFill/>
              </a:ln>
              <a:solidFill>
                <a:srgbClr val="E7E6E6"/>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8" name="TextBox 37">
            <a:extLst>
              <a:ext uri="{FF2B5EF4-FFF2-40B4-BE49-F238E27FC236}">
                <a16:creationId xmlns:a16="http://schemas.microsoft.com/office/drawing/2014/main" id="{742252F1-F746-544B-9494-4F2F353B001C}"/>
              </a:ext>
            </a:extLst>
          </p:cNvPr>
          <p:cNvSpPr txBox="1"/>
          <p:nvPr/>
        </p:nvSpPr>
        <p:spPr>
          <a:xfrm flipH="1">
            <a:off x="1665514" y="1518091"/>
            <a:ext cx="9074806" cy="307777"/>
          </a:xfrm>
          <a:prstGeom prst="rect">
            <a:avLst/>
          </a:prstGeom>
          <a:noFill/>
        </p:spPr>
        <p:txBody>
          <a:bodyPr wrap="square">
            <a:spAutoFit/>
          </a:bodyPr>
          <a:lstStyle/>
          <a:p>
            <a:pPr lvl="0" algn="ctr">
              <a:spcAft>
                <a:spcPts val="1200"/>
              </a:spcAft>
              <a:defRPr/>
            </a:pPr>
            <a:r>
              <a:rPr lang="ar-AE" sz="14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من المُتوقع أن يُواصل الاقتصاد القطري زخم النمو</a:t>
            </a:r>
            <a:endParaRPr lang="en-IN" sz="14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pic>
        <p:nvPicPr>
          <p:cNvPr id="39" name="Graphic 38">
            <a:extLst>
              <a:ext uri="{FF2B5EF4-FFF2-40B4-BE49-F238E27FC236}">
                <a16:creationId xmlns:a16="http://schemas.microsoft.com/office/drawing/2014/main" id="{2019D8C2-93A7-234C-8D9F-098A175EB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6944" y="2541980"/>
            <a:ext cx="474814" cy="474814"/>
          </a:xfrm>
          <a:prstGeom prst="rect">
            <a:avLst/>
          </a:prstGeom>
        </p:spPr>
      </p:pic>
      <p:pic>
        <p:nvPicPr>
          <p:cNvPr id="40" name="Graphic 39">
            <a:extLst>
              <a:ext uri="{FF2B5EF4-FFF2-40B4-BE49-F238E27FC236}">
                <a16:creationId xmlns:a16="http://schemas.microsoft.com/office/drawing/2014/main" id="{E6E76EAF-4AC6-084B-AD49-741396E1CA4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80202" y="2439608"/>
            <a:ext cx="550130" cy="577186"/>
          </a:xfrm>
          <a:prstGeom prst="rect">
            <a:avLst/>
          </a:prstGeom>
        </p:spPr>
      </p:pic>
      <p:pic>
        <p:nvPicPr>
          <p:cNvPr id="41" name="Graphic 26">
            <a:extLst>
              <a:ext uri="{FF2B5EF4-FFF2-40B4-BE49-F238E27FC236}">
                <a16:creationId xmlns:a16="http://schemas.microsoft.com/office/drawing/2014/main" id="{58E16C04-78B2-8E47-9C31-4237243EBD21}"/>
              </a:ext>
            </a:extLst>
          </p:cNvPr>
          <p:cNvPicPr>
            <a:picLocks noChangeAspect="1"/>
          </p:cNvPicPr>
          <p:nvPr/>
        </p:nvPicPr>
        <p:blipFill>
          <a:blip r:embed="rId7" cstate="hqprint">
            <a:duotone>
              <a:prstClr val="black"/>
              <a:srgbClr val="9C0059">
                <a:tint val="45000"/>
                <a:satMod val="400000"/>
              </a:srgbClr>
            </a:duotone>
            <a:extLst>
              <a:ext uri="{28A0092B-C50C-407E-A947-70E740481C1C}">
                <a14:useLocalDpi xmlns:a14="http://schemas.microsoft.com/office/drawing/2010/main" val="0"/>
              </a:ext>
            </a:extLst>
          </a:blip>
          <a:srcRect/>
          <a:stretch/>
        </p:blipFill>
        <p:spPr>
          <a:xfrm>
            <a:off x="9338775" y="2542277"/>
            <a:ext cx="474814" cy="474220"/>
          </a:xfrm>
          <a:prstGeom prst="rect">
            <a:avLst/>
          </a:prstGeom>
        </p:spPr>
      </p:pic>
      <p:sp>
        <p:nvSpPr>
          <p:cNvPr id="42" name="TextBox 96">
            <a:extLst>
              <a:ext uri="{FF2B5EF4-FFF2-40B4-BE49-F238E27FC236}">
                <a16:creationId xmlns:a16="http://schemas.microsoft.com/office/drawing/2014/main" id="{41114F96-ED09-CE42-9AAB-678A6E6A8102}"/>
              </a:ext>
            </a:extLst>
          </p:cNvPr>
          <p:cNvSpPr txBox="1"/>
          <p:nvPr/>
        </p:nvSpPr>
        <p:spPr>
          <a:xfrm>
            <a:off x="1363755" y="950790"/>
            <a:ext cx="9586761" cy="377026"/>
          </a:xfrm>
          <a:prstGeom prst="rect">
            <a:avLst/>
          </a:prstGeom>
          <a:noFill/>
        </p:spPr>
        <p:txBody>
          <a:bodyPr wrap="square">
            <a:spAutoFit/>
          </a:bodyPr>
          <a:lstStyle/>
          <a:p>
            <a:pPr algn="ctr">
              <a:lnSpc>
                <a:spcPct val="90000"/>
              </a:lnSpc>
              <a:spcBef>
                <a:spcPct val="0"/>
              </a:spcBef>
              <a:defRPr/>
            </a:pPr>
            <a:r>
              <a:rPr lang="ar-AE"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الاقتصاد القطري – نظرة عامة</a:t>
            </a:r>
            <a:endParaRPr lang="en-IN" sz="20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291594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ack background with white dots&#10;&#10;Description automatically generated">
            <a:extLst>
              <a:ext uri="{FF2B5EF4-FFF2-40B4-BE49-F238E27FC236}">
                <a16:creationId xmlns:a16="http://schemas.microsoft.com/office/drawing/2014/main" id="{DD01EF99-428F-304C-870E-FC633299A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03" y="5915644"/>
            <a:ext cx="5207000" cy="762000"/>
          </a:xfrm>
          <a:prstGeom prst="rect">
            <a:avLst/>
          </a:prstGeom>
        </p:spPr>
      </p:pic>
      <p:sp>
        <p:nvSpPr>
          <p:cNvPr id="9" name="Rectangle 8">
            <a:extLst>
              <a:ext uri="{FF2B5EF4-FFF2-40B4-BE49-F238E27FC236}">
                <a16:creationId xmlns:a16="http://schemas.microsoft.com/office/drawing/2014/main" id="{5C832F83-5529-CA46-B528-A9FDF0831B76}"/>
              </a:ext>
            </a:extLst>
          </p:cNvPr>
          <p:cNvSpPr/>
          <p:nvPr/>
        </p:nvSpPr>
        <p:spPr>
          <a:xfrm>
            <a:off x="1386642" y="1419626"/>
            <a:ext cx="3809104" cy="3600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tIns="108000" bIns="72000" rtlCol="0" anchor="ctr"/>
          <a:lstStyle/>
          <a:p>
            <a:pPr algn="ctr" defTabSz="457200">
              <a:defRPr/>
            </a:pPr>
            <a:r>
              <a:rPr lang="ar-AE" sz="16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مُؤشر عقارات قطر</a:t>
            </a:r>
            <a:endParaRPr lang="en-IN" sz="16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 name="Title 1">
            <a:extLst>
              <a:ext uri="{FF2B5EF4-FFF2-40B4-BE49-F238E27FC236}">
                <a16:creationId xmlns:a16="http://schemas.microsoft.com/office/drawing/2014/main" id="{6CB827BB-98DB-8E4E-AEED-98CB9ED2ABFC}"/>
              </a:ext>
            </a:extLst>
          </p:cNvPr>
          <p:cNvSpPr txBox="1">
            <a:spLocks/>
          </p:cNvSpPr>
          <p:nvPr/>
        </p:nvSpPr>
        <p:spPr>
          <a:xfrm>
            <a:off x="1907394" y="1869730"/>
            <a:ext cx="6705268" cy="508000"/>
          </a:xfrm>
          <a:prstGeom prst="rect">
            <a:avLst/>
          </a:prstGeom>
        </p:spPr>
        <p:txBody>
          <a:bodyPr anchor="ctr"/>
          <a:lstStyle>
            <a:lvl1pPr algn="l" defTabSz="1018222" rtl="0" eaLnBrk="1" fontAlgn="base" hangingPunct="1">
              <a:lnSpc>
                <a:spcPct val="95000"/>
              </a:lnSpc>
              <a:spcBef>
                <a:spcPct val="0"/>
              </a:spcBef>
              <a:spcAft>
                <a:spcPct val="0"/>
              </a:spcAft>
              <a:tabLst>
                <a:tab pos="911225" algn="l"/>
                <a:tab pos="8170863" algn="r"/>
              </a:tabLst>
              <a:defRPr lang="en-US" sz="2000" b="1" cap="none" normalizeH="0" baseline="0" dirty="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tabLst>
                <a:tab pos="911225" algn="l"/>
                <a:tab pos="8170863" algn="r"/>
              </a:tabLst>
              <a:defRPr sz="2600" b="1">
                <a:solidFill>
                  <a:srgbClr val="4D4D4F"/>
                </a:solidFill>
                <a:latin typeface="Arial" charset="0"/>
                <a:ea typeface="MS PGothic" pitchFamily="34" charset="-128"/>
              </a:defRPr>
            </a:lvl2pPr>
            <a:lvl3pPr algn="l" rtl="0" eaLnBrk="0" fontAlgn="base" hangingPunct="0">
              <a:lnSpc>
                <a:spcPct val="95000"/>
              </a:lnSpc>
              <a:spcBef>
                <a:spcPct val="0"/>
              </a:spcBef>
              <a:spcAft>
                <a:spcPct val="0"/>
              </a:spcAft>
              <a:tabLst>
                <a:tab pos="911225" algn="l"/>
                <a:tab pos="8170863" algn="r"/>
              </a:tabLst>
              <a:defRPr sz="2600" b="1">
                <a:solidFill>
                  <a:srgbClr val="4D4D4F"/>
                </a:solidFill>
                <a:latin typeface="Arial" charset="0"/>
                <a:ea typeface="MS PGothic" pitchFamily="34" charset="-128"/>
              </a:defRPr>
            </a:lvl3pPr>
            <a:lvl4pPr algn="l" rtl="0" eaLnBrk="0" fontAlgn="base" hangingPunct="0">
              <a:lnSpc>
                <a:spcPct val="95000"/>
              </a:lnSpc>
              <a:spcBef>
                <a:spcPct val="0"/>
              </a:spcBef>
              <a:spcAft>
                <a:spcPct val="0"/>
              </a:spcAft>
              <a:tabLst>
                <a:tab pos="911225" algn="l"/>
                <a:tab pos="8170863" algn="r"/>
              </a:tabLst>
              <a:defRPr sz="2600" b="1">
                <a:solidFill>
                  <a:srgbClr val="4D4D4F"/>
                </a:solidFill>
                <a:latin typeface="Arial" charset="0"/>
                <a:ea typeface="MS PGothic" pitchFamily="34" charset="-128"/>
              </a:defRPr>
            </a:lvl4pPr>
            <a:lvl5pPr algn="l" rtl="0" eaLnBrk="0" fontAlgn="base" hangingPunct="0">
              <a:lnSpc>
                <a:spcPct val="95000"/>
              </a:lnSpc>
              <a:spcBef>
                <a:spcPct val="0"/>
              </a:spcBef>
              <a:spcAft>
                <a:spcPct val="0"/>
              </a:spcAft>
              <a:tabLst>
                <a:tab pos="911225" algn="l"/>
                <a:tab pos="8170863" algn="r"/>
              </a:tabLst>
              <a:defRPr sz="2600" b="1">
                <a:solidFill>
                  <a:srgbClr val="4D4D4F"/>
                </a:solidFill>
                <a:latin typeface="Arial" charset="0"/>
                <a:ea typeface="MS PGothic" pitchFamily="34" charset="-128"/>
              </a:defRPr>
            </a:lvl5pPr>
            <a:lvl6pPr marL="457200" algn="l" rtl="0" fontAlgn="base">
              <a:lnSpc>
                <a:spcPct val="95000"/>
              </a:lnSpc>
              <a:spcBef>
                <a:spcPct val="0"/>
              </a:spcBef>
              <a:spcAft>
                <a:spcPct val="0"/>
              </a:spcAft>
              <a:tabLst>
                <a:tab pos="911225" algn="l"/>
                <a:tab pos="8170863" algn="r"/>
              </a:tabLst>
              <a:defRPr sz="2600" b="1">
                <a:solidFill>
                  <a:srgbClr val="33006A"/>
                </a:solidFill>
                <a:latin typeface="Arial" charset="0"/>
                <a:ea typeface="ＭＳ Ｐゴシック" charset="0"/>
              </a:defRPr>
            </a:lvl6pPr>
            <a:lvl7pPr marL="914400" algn="l" rtl="0" fontAlgn="base">
              <a:lnSpc>
                <a:spcPct val="95000"/>
              </a:lnSpc>
              <a:spcBef>
                <a:spcPct val="0"/>
              </a:spcBef>
              <a:spcAft>
                <a:spcPct val="0"/>
              </a:spcAft>
              <a:tabLst>
                <a:tab pos="911225" algn="l"/>
                <a:tab pos="8170863" algn="r"/>
              </a:tabLst>
              <a:defRPr sz="2600" b="1">
                <a:solidFill>
                  <a:srgbClr val="33006A"/>
                </a:solidFill>
                <a:latin typeface="Arial" charset="0"/>
                <a:ea typeface="ＭＳ Ｐゴシック" charset="0"/>
              </a:defRPr>
            </a:lvl7pPr>
            <a:lvl8pPr marL="1371600" algn="l" rtl="0" fontAlgn="base">
              <a:lnSpc>
                <a:spcPct val="95000"/>
              </a:lnSpc>
              <a:spcBef>
                <a:spcPct val="0"/>
              </a:spcBef>
              <a:spcAft>
                <a:spcPct val="0"/>
              </a:spcAft>
              <a:tabLst>
                <a:tab pos="911225" algn="l"/>
                <a:tab pos="8170863" algn="r"/>
              </a:tabLst>
              <a:defRPr sz="2600" b="1">
                <a:solidFill>
                  <a:srgbClr val="33006A"/>
                </a:solidFill>
                <a:latin typeface="Arial" charset="0"/>
                <a:ea typeface="ＭＳ Ｐゴシック" charset="0"/>
              </a:defRPr>
            </a:lvl8pPr>
            <a:lvl9pPr marL="1828800" algn="l" rtl="0" fontAlgn="base">
              <a:lnSpc>
                <a:spcPct val="95000"/>
              </a:lnSpc>
              <a:spcBef>
                <a:spcPct val="0"/>
              </a:spcBef>
              <a:spcAft>
                <a:spcPct val="0"/>
              </a:spcAft>
              <a:tabLst>
                <a:tab pos="911225" algn="l"/>
                <a:tab pos="8170863" algn="r"/>
              </a:tabLst>
              <a:defRPr sz="2600" b="1">
                <a:solidFill>
                  <a:srgbClr val="33006A"/>
                </a:solidFill>
                <a:latin typeface="Arial" charset="0"/>
                <a:ea typeface="ＭＳ Ｐゴシック" charset="0"/>
              </a:defRPr>
            </a:lvl9pPr>
          </a:lstStyle>
          <a:p>
            <a:pPr marL="0" marR="0" lvl="0" indent="0" algn="justLow" defTabSz="1018222" rtl="0" eaLnBrk="1" fontAlgn="base" latinLnBrk="0" hangingPunct="1">
              <a:lnSpc>
                <a:spcPct val="95000"/>
              </a:lnSpc>
              <a:spcBef>
                <a:spcPct val="0"/>
              </a:spcBef>
              <a:spcAft>
                <a:spcPct val="0"/>
              </a:spcAft>
              <a:buClrTx/>
              <a:buSzTx/>
              <a:buFontTx/>
              <a:buNone/>
              <a:tabLst>
                <a:tab pos="911225" algn="l"/>
                <a:tab pos="8170863" algn="r"/>
              </a:tabLst>
              <a:defRPr/>
            </a:pPr>
            <a:endParaRPr kumimoji="0" lang="en-IN" sz="2000" b="1" i="0" u="sng" strike="noStrike" kern="0" cap="none" spc="0" normalizeH="0" baseline="0" noProof="0" dirty="0">
              <a:ln>
                <a:noFill/>
              </a:ln>
              <a:solidFill>
                <a:srgbClr val="E7E6E6"/>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 name="Rectangle 12">
            <a:extLst>
              <a:ext uri="{FF2B5EF4-FFF2-40B4-BE49-F238E27FC236}">
                <a16:creationId xmlns:a16="http://schemas.microsoft.com/office/drawing/2014/main" id="{BC07FEB6-C7EF-BE41-82A8-6AC8B69349D8}"/>
              </a:ext>
            </a:extLst>
          </p:cNvPr>
          <p:cNvSpPr/>
          <p:nvPr/>
        </p:nvSpPr>
        <p:spPr>
          <a:xfrm>
            <a:off x="9964057" y="6363344"/>
            <a:ext cx="1767203" cy="200055"/>
          </a:xfrm>
          <a:prstGeom prst="rect">
            <a:avLst/>
          </a:prstGeom>
        </p:spPr>
        <p:txBody>
          <a:bodyPr wrap="square">
            <a:spAutoFit/>
          </a:bodyPr>
          <a:lstStyle/>
          <a:p>
            <a:pPr algn="justLow" rtl="1">
              <a:spcAft>
                <a:spcPts val="600"/>
              </a:spcAft>
              <a:defRPr/>
            </a:pPr>
            <a:r>
              <a:rPr lang="ar-AE" sz="7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المصدر: وزارة المالية - قطر</a:t>
            </a:r>
            <a:endParaRPr lang="en-IN" sz="7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14" name="Group 13">
            <a:extLst>
              <a:ext uri="{FF2B5EF4-FFF2-40B4-BE49-F238E27FC236}">
                <a16:creationId xmlns:a16="http://schemas.microsoft.com/office/drawing/2014/main" id="{69CA52D3-D727-194C-A749-49D4084C1386}"/>
              </a:ext>
            </a:extLst>
          </p:cNvPr>
          <p:cNvGrpSpPr/>
          <p:nvPr/>
        </p:nvGrpSpPr>
        <p:grpSpPr>
          <a:xfrm>
            <a:off x="489308" y="569780"/>
            <a:ext cx="11350812" cy="5823417"/>
            <a:chOff x="-4953610" y="569780"/>
            <a:chExt cx="11350812" cy="5823417"/>
          </a:xfrm>
        </p:grpSpPr>
        <p:sp>
          <p:nvSpPr>
            <p:cNvPr id="15" name="Rectangle 14">
              <a:extLst>
                <a:ext uri="{FF2B5EF4-FFF2-40B4-BE49-F238E27FC236}">
                  <a16:creationId xmlns:a16="http://schemas.microsoft.com/office/drawing/2014/main" id="{D6B9905F-5662-954E-87C7-2F6B6574810D}"/>
                </a:ext>
              </a:extLst>
            </p:cNvPr>
            <p:cNvSpPr/>
            <p:nvPr/>
          </p:nvSpPr>
          <p:spPr bwMode="auto">
            <a:xfrm>
              <a:off x="865001" y="1419627"/>
              <a:ext cx="5423341" cy="4973570"/>
            </a:xfrm>
            <a:prstGeom prst="rect">
              <a:avLst/>
            </a:prstGeom>
            <a:noFill/>
            <a:ln w="9525" cap="flat" cmpd="sng" algn="ctr">
              <a:noFill/>
              <a:prstDash val="solid"/>
              <a:round/>
              <a:headEnd type="none" w="med" len="med"/>
              <a:tailEnd type="none" w="med" len="med"/>
            </a:ln>
            <a:effectLst/>
          </p:spPr>
          <p:txBody>
            <a:bodyPr vert="horz" wrap="square" lIns="61568" tIns="72000" rIns="61568" bIns="30784" numCol="1" rtlCol="0" anchor="t" anchorCtr="0" compatLnSpc="1">
              <a:prstTxWarp prst="textNoShape">
                <a:avLst/>
              </a:prstTxWarp>
              <a:noAutofit/>
            </a:bodyPr>
            <a:lstStyle/>
            <a:p>
              <a:pPr algn="justLow" rtl="1"/>
              <a:r>
                <a:rPr lang="ar-AE"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القطاع السكني</a:t>
              </a:r>
              <a:endParaRPr lang="en-US"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تعديل القانون الأخير لتوسيع نطاق الملكية الحرة في القطاع السكني والأخذ فيما بعد بنظام الإقامة المكون من طبقتين لتوفير المزيد من الحوافز للمالكين الأجانب على أن يكون لهم مالك صريح</a:t>
              </a: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 </a:t>
              </a:r>
              <a:r>
                <a:rPr lang="ar-QA" sz="900" dirty="0">
                  <a:latin typeface="GE Dinar Two" panose="020A0503020102020204" pitchFamily="18" charset="-78"/>
                  <a:ea typeface="GE Dinar Two" panose="020A0503020102020204" pitchFamily="18" charset="-78"/>
                  <a:cs typeface="GE Dinar Two" panose="020A0503020102020204" pitchFamily="18" charset="-78"/>
                </a:rPr>
                <a:t>يواجه القطاع السكني</a:t>
              </a:r>
              <a:r>
                <a:rPr lang="ar-AE" sz="900" dirty="0">
                  <a:latin typeface="GE Dinar Two" panose="020A0503020102020204" pitchFamily="18" charset="-78"/>
                  <a:ea typeface="GE Dinar Two" panose="020A0503020102020204" pitchFamily="18" charset="-78"/>
                  <a:cs typeface="GE Dinar Two" panose="020A0503020102020204" pitchFamily="18" charset="-78"/>
                </a:rPr>
                <a:t> حاليا </a:t>
              </a:r>
              <a:r>
                <a:rPr lang="ar-QA" sz="900" dirty="0">
                  <a:latin typeface="GE Dinar Two" panose="020A0503020102020204" pitchFamily="18" charset="-78"/>
                  <a:ea typeface="GE Dinar Two" panose="020A0503020102020204" pitchFamily="18" charset="-78"/>
                  <a:cs typeface="GE Dinar Two" panose="020A0503020102020204" pitchFamily="18" charset="-78"/>
                </a:rPr>
                <a:t>انخفاضاً في الطلب </a:t>
              </a:r>
              <a:r>
                <a:rPr lang="ar-AE" sz="900" dirty="0">
                  <a:latin typeface="GE Dinar Two" panose="020A0503020102020204" pitchFamily="18" charset="-78"/>
                  <a:ea typeface="GE Dinar Two" panose="020A0503020102020204" pitchFamily="18" charset="-78"/>
                  <a:cs typeface="GE Dinar Two" panose="020A0503020102020204" pitchFamily="18" charset="-78"/>
                </a:rPr>
                <a:t>بسبب ارتفاع العرض في السوق.</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buFont typeface="Arial" pitchFamily="34" charset="0"/>
                <a:buChar char="•"/>
              </a:pPr>
              <a:endParaRPr lang="ar-AE" sz="9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AE"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قطاع البيع بالتجزئة </a:t>
              </a:r>
              <a:endParaRPr lang="en-US"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QA" sz="900" dirty="0">
                  <a:latin typeface="GE Dinar Two" panose="020A0503020102020204" pitchFamily="18" charset="-78"/>
                  <a:ea typeface="GE Dinar Two" panose="020A0503020102020204" pitchFamily="18" charset="-78"/>
                  <a:cs typeface="GE Dinar Two" panose="020A0503020102020204" pitchFamily="18" charset="-78"/>
                </a:rPr>
                <a:t>ي</a:t>
              </a:r>
              <a:r>
                <a:rPr lang="ar-AE" sz="900" dirty="0">
                  <a:latin typeface="GE Dinar Two" panose="020A0503020102020204" pitchFamily="18" charset="-78"/>
                  <a:ea typeface="GE Dinar Two" panose="020A0503020102020204" pitchFamily="18" charset="-78"/>
                  <a:cs typeface="GE Dinar Two" panose="020A0503020102020204" pitchFamily="18" charset="-78"/>
                </a:rPr>
                <a:t>شهد حاليا تدفقاً مُستمراً لمراكز التسوق الصغيرة والكبيرة في البلاد </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أدى </a:t>
              </a:r>
              <a:r>
                <a:rPr lang="ar-QA" sz="900" dirty="0">
                  <a:latin typeface="GE Dinar Two" panose="020A0503020102020204" pitchFamily="18" charset="-78"/>
                  <a:ea typeface="GE Dinar Two" panose="020A0503020102020204" pitchFamily="18" charset="-78"/>
                  <a:cs typeface="GE Dinar Two" panose="020A0503020102020204" pitchFamily="18" charset="-78"/>
                </a:rPr>
                <a:t>زيادة </a:t>
              </a:r>
              <a:r>
                <a:rPr lang="ar-AE" sz="900" dirty="0">
                  <a:latin typeface="GE Dinar Two" panose="020A0503020102020204" pitchFamily="18" charset="-78"/>
                  <a:ea typeface="GE Dinar Two" panose="020A0503020102020204" pitchFamily="18" charset="-78"/>
                  <a:cs typeface="GE Dinar Two" panose="020A0503020102020204" pitchFamily="18" charset="-78"/>
                </a:rPr>
                <a:t>العرض إلى انخفاض الإيجارات في هذا القطاع وسط منافسة من مراكز التسوق الإقليمية الكبرى التي افتتحت حديثا</a:t>
              </a:r>
              <a:r>
                <a:rPr lang="ar-QA" sz="900" dirty="0">
                  <a:latin typeface="GE Dinar Two" panose="020A0503020102020204" pitchFamily="18" charset="-78"/>
                  <a:ea typeface="GE Dinar Two" panose="020A0503020102020204" pitchFamily="18" charset="-78"/>
                  <a:cs typeface="GE Dinar Two" panose="020A0503020102020204" pitchFamily="18" charset="-78"/>
                </a:rPr>
                <a:t>.</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buFont typeface="Arial" pitchFamily="34" charset="0"/>
                <a:buChar char="•"/>
              </a:pPr>
              <a:endParaRPr lang="ar-AE" sz="9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AE"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القطاع التُجاري </a:t>
              </a:r>
              <a:endParaRPr lang="en-US"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يشهد توسعاً كبيراً في</a:t>
              </a:r>
              <a:r>
                <a:rPr lang="ar-QA" sz="900" dirty="0">
                  <a:latin typeface="GE Dinar Two" panose="020A0503020102020204" pitchFamily="18" charset="-78"/>
                  <a:ea typeface="GE Dinar Two" panose="020A0503020102020204" pitchFamily="18" charset="-78"/>
                  <a:cs typeface="GE Dinar Two" panose="020A0503020102020204" pitchFamily="18" charset="-78"/>
                </a:rPr>
                <a:t> حيز</a:t>
              </a:r>
              <a:r>
                <a:rPr lang="ar-AE" sz="900" dirty="0">
                  <a:latin typeface="GE Dinar Two" panose="020A0503020102020204" pitchFamily="18" charset="-78"/>
                  <a:ea typeface="GE Dinar Two" panose="020A0503020102020204" pitchFamily="18" charset="-78"/>
                  <a:cs typeface="GE Dinar Two" panose="020A0503020102020204" pitchFamily="18" charset="-78"/>
                </a:rPr>
                <a:t> المكاتب التجارية من الدرجة أ</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ومن المُتوقع إضافه حيز مكتبي جديد لقطر في العقد القادم، ولا سيما في منطقة مارينا ومدينة الطاقة في لوسيل، والخليج الغربي، </a:t>
              </a:r>
              <a:r>
                <a:rPr lang="ar-QA" sz="900" dirty="0">
                  <a:latin typeface="GE Dinar Two" panose="020A0503020102020204" pitchFamily="18" charset="-78"/>
                  <a:ea typeface="GE Dinar Two" panose="020A0503020102020204" pitchFamily="18" charset="-78"/>
                  <a:cs typeface="GE Dinar Two" panose="020A0503020102020204" pitchFamily="18" charset="-78"/>
                </a:rPr>
                <a:t>و</a:t>
              </a:r>
              <a:r>
                <a:rPr lang="ar-AE" sz="900" dirty="0">
                  <a:latin typeface="GE Dinar Two" panose="020A0503020102020204" pitchFamily="18" charset="-78"/>
                  <a:ea typeface="GE Dinar Two" panose="020A0503020102020204" pitchFamily="18" charset="-78"/>
                  <a:cs typeface="GE Dinar Two" panose="020A0503020102020204" pitchFamily="18" charset="-78"/>
                </a:rPr>
                <a:t>مشيرب</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buFont typeface="Arial" pitchFamily="34" charset="0"/>
                <a:buChar char="•"/>
              </a:pP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AE"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قطاع الرعاية الصحية</a:t>
              </a:r>
              <a:endParaRPr lang="en-US"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QA" sz="900" dirty="0">
                  <a:latin typeface="GE Dinar Two" panose="020A0503020102020204" pitchFamily="18" charset="-78"/>
                  <a:ea typeface="GE Dinar Two" panose="020A0503020102020204" pitchFamily="18" charset="-78"/>
                  <a:cs typeface="GE Dinar Two" panose="020A0503020102020204" pitchFamily="18" charset="-78"/>
                </a:rPr>
                <a:t>إنشيتم العمل على مشاريع كبرى </a:t>
              </a:r>
              <a:r>
                <a:rPr lang="ar-AE" sz="900" dirty="0">
                  <a:latin typeface="GE Dinar Two" panose="020A0503020102020204" pitchFamily="18" charset="-78"/>
                  <a:ea typeface="GE Dinar Two" panose="020A0503020102020204" pitchFamily="18" charset="-78"/>
                  <a:cs typeface="GE Dinar Two" panose="020A0503020102020204" pitchFamily="18" charset="-78"/>
                </a:rPr>
                <a:t>لتطوير خدمات الرعاية الصحية في قطر</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مشاريع توسعة كُبر</a:t>
              </a:r>
              <a:r>
                <a:rPr lang="ar-QA" sz="900" dirty="0">
                  <a:latin typeface="GE Dinar Two" panose="020A0503020102020204" pitchFamily="18" charset="-78"/>
                  <a:ea typeface="GE Dinar Two" panose="020A0503020102020204" pitchFamily="18" charset="-78"/>
                  <a:cs typeface="GE Dinar Two" panose="020A0503020102020204" pitchFamily="18" charset="-78"/>
                </a:rPr>
                <a:t>ى، منها:</a:t>
              </a:r>
              <a:r>
                <a:rPr lang="ar-AE" sz="900" dirty="0">
                  <a:latin typeface="GE Dinar Two" panose="020A0503020102020204" pitchFamily="18" charset="-78"/>
                  <a:ea typeface="GE Dinar Two" panose="020A0503020102020204" pitchFamily="18" charset="-78"/>
                  <a:cs typeface="GE Dinar Two" panose="020A0503020102020204" pitchFamily="18" charset="-78"/>
                </a:rPr>
                <a:t> مرافق مؤسسة حمد الطبية، ومراكز الرعاية الصحية الاولية، ومستشف</a:t>
              </a:r>
              <a:r>
                <a:rPr lang="ar-QA" sz="900" dirty="0">
                  <a:latin typeface="GE Dinar Two" panose="020A0503020102020204" pitchFamily="18" charset="-78"/>
                  <a:ea typeface="GE Dinar Two" panose="020A0503020102020204" pitchFamily="18" charset="-78"/>
                  <a:cs typeface="GE Dinar Two" panose="020A0503020102020204" pitchFamily="18" charset="-78"/>
                </a:rPr>
                <a:t>ى</a:t>
              </a:r>
              <a:r>
                <a:rPr lang="ar-AE" sz="900" dirty="0">
                  <a:latin typeface="GE Dinar Two" panose="020A0503020102020204" pitchFamily="18" charset="-78"/>
                  <a:ea typeface="GE Dinar Two" panose="020A0503020102020204" pitchFamily="18" charset="-78"/>
                  <a:cs typeface="GE Dinar Two" panose="020A0503020102020204" pitchFamily="18" charset="-78"/>
                </a:rPr>
                <a:t> الطوارئ، </a:t>
              </a:r>
              <a:r>
                <a:rPr lang="ar-QA" sz="900" dirty="0">
                  <a:latin typeface="GE Dinar Two" panose="020A0503020102020204" pitchFamily="18" charset="-78"/>
                  <a:ea typeface="GE Dinar Two" panose="020A0503020102020204" pitchFamily="18" charset="-78"/>
                  <a:cs typeface="GE Dinar Two" panose="020A0503020102020204" pitchFamily="18" charset="-78"/>
                </a:rPr>
                <a:t>بالإضافة إلى اء</a:t>
              </a:r>
              <a:r>
                <a:rPr lang="ar-AE" sz="900" dirty="0">
                  <a:latin typeface="GE Dinar Two" panose="020A0503020102020204" pitchFamily="18" charset="-78"/>
                  <a:ea typeface="GE Dinar Two" panose="020A0503020102020204" pitchFamily="18" charset="-78"/>
                  <a:cs typeface="GE Dinar Two" panose="020A0503020102020204" pitchFamily="18" charset="-78"/>
                </a:rPr>
                <a:t> مراكز صحية جديدة عل</a:t>
              </a:r>
              <a:r>
                <a:rPr lang="ar-QA" sz="900" dirty="0">
                  <a:latin typeface="GE Dinar Two" panose="020A0503020102020204" pitchFamily="18" charset="-78"/>
                  <a:ea typeface="GE Dinar Two" panose="020A0503020102020204" pitchFamily="18" charset="-78"/>
                  <a:cs typeface="GE Dinar Two" panose="020A0503020102020204" pitchFamily="18" charset="-78"/>
                </a:rPr>
                <a:t>ى</a:t>
              </a:r>
              <a:r>
                <a:rPr lang="ar-AE" sz="900" dirty="0">
                  <a:latin typeface="GE Dinar Two" panose="020A0503020102020204" pitchFamily="18" charset="-78"/>
                  <a:ea typeface="GE Dinar Two" panose="020A0503020102020204" pitchFamily="18" charset="-78"/>
                  <a:cs typeface="GE Dinar Two" panose="020A0503020102020204" pitchFamily="18" charset="-78"/>
                </a:rPr>
                <a:t> مد</a:t>
              </a:r>
              <a:r>
                <a:rPr lang="ar-QA" sz="900" dirty="0">
                  <a:latin typeface="GE Dinar Two" panose="020A0503020102020204" pitchFamily="18" charset="-78"/>
                  <a:ea typeface="GE Dinar Two" panose="020A0503020102020204" pitchFamily="18" charset="-78"/>
                  <a:cs typeface="GE Dinar Two" panose="020A0503020102020204" pitchFamily="18" charset="-78"/>
                </a:rPr>
                <a:t>ى</a:t>
              </a:r>
              <a:r>
                <a:rPr lang="ar-AE" sz="900" dirty="0">
                  <a:latin typeface="GE Dinar Two" panose="020A0503020102020204" pitchFamily="18" charset="-78"/>
                  <a:ea typeface="GE Dinar Two" panose="020A0503020102020204" pitchFamily="18" charset="-78"/>
                  <a:cs typeface="GE Dinar Two" panose="020A0503020102020204" pitchFamily="18" charset="-78"/>
                </a:rPr>
                <a:t> خمس</a:t>
              </a:r>
              <a:r>
                <a:rPr lang="ar-QA" sz="900" dirty="0">
                  <a:latin typeface="GE Dinar Two" panose="020A0503020102020204" pitchFamily="18" charset="-78"/>
                  <a:ea typeface="GE Dinar Two" panose="020A0503020102020204" pitchFamily="18" charset="-78"/>
                  <a:cs typeface="GE Dinar Two" panose="020A0503020102020204" pitchFamily="18" charset="-78"/>
                </a:rPr>
                <a:t>ة</a:t>
              </a:r>
              <a:r>
                <a:rPr lang="ar-AE" sz="900" dirty="0">
                  <a:latin typeface="GE Dinar Two" panose="020A0503020102020204" pitchFamily="18" charset="-78"/>
                  <a:ea typeface="GE Dinar Two" panose="020A0503020102020204" pitchFamily="18" charset="-78"/>
                  <a:cs typeface="GE Dinar Two" panose="020A0503020102020204" pitchFamily="18" charset="-78"/>
                </a:rPr>
                <a:t> سنوات</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buFont typeface="Arial" pitchFamily="34" charset="0"/>
                <a:buChar char="•"/>
              </a:pP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AE"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قطاع التعليم</a:t>
              </a:r>
              <a:endParaRPr lang="en-US" sz="9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الإنفاق على قطاع التعليم على الأجندة الاستراتيجية للحكومة بإجمالي إنفاق 19.2 مليار ريال قطري في موازنة 2019 ، بنسبة  9.3 % من إجمالي ال</a:t>
              </a:r>
              <a:r>
                <a:rPr lang="ar-QA" sz="900" dirty="0">
                  <a:latin typeface="GE Dinar Two" panose="020A0503020102020204" pitchFamily="18" charset="-78"/>
                  <a:ea typeface="GE Dinar Two" panose="020A0503020102020204" pitchFamily="18" charset="-78"/>
                  <a:cs typeface="GE Dinar Two" panose="020A0503020102020204" pitchFamily="18" charset="-78"/>
                </a:rPr>
                <a:t>إنفاق.</a:t>
              </a:r>
            </a:p>
            <a:p>
              <a:pPr marL="171450" indent="-171450" algn="justLow" rtl="1">
                <a:lnSpc>
                  <a:spcPct val="150000"/>
                </a:lnSpc>
                <a:buFont typeface="Arial" panose="020B0604020202020204" pitchFamily="34" charset="0"/>
                <a:buChar char="•"/>
              </a:pPr>
              <a:r>
                <a:rPr lang="ar-QA" sz="900" dirty="0">
                  <a:latin typeface="GE Dinar Two" panose="020A0503020102020204" pitchFamily="18" charset="-78"/>
                  <a:ea typeface="GE Dinar Two" panose="020A0503020102020204" pitchFamily="18" charset="-78"/>
                  <a:cs typeface="GE Dinar Two" panose="020A0503020102020204" pitchFamily="18" charset="-78"/>
                </a:rPr>
                <a:t> </a:t>
              </a:r>
              <a:r>
                <a:rPr lang="ar-AE" sz="900" dirty="0">
                  <a:latin typeface="GE Dinar Two" panose="020A0503020102020204" pitchFamily="18" charset="-78"/>
                  <a:ea typeface="GE Dinar Two" panose="020A0503020102020204" pitchFamily="18" charset="-78"/>
                  <a:cs typeface="GE Dinar Two" panose="020A0503020102020204" pitchFamily="18" charset="-78"/>
                </a:rPr>
                <a:t>المشاريع التعليمية الرئيسية الجارية في مجال الهندسة والطب والقانون والصيدلة في جامعه قطر. </a:t>
              </a:r>
              <a:r>
                <a:rPr lang="ar-QA" sz="900" dirty="0">
                  <a:latin typeface="GE Dinar Two" panose="020A0503020102020204" pitchFamily="18" charset="-78"/>
                  <a:ea typeface="GE Dinar Two" panose="020A0503020102020204" pitchFamily="18" charset="-78"/>
                  <a:cs typeface="GE Dinar Two" panose="020A0503020102020204" pitchFamily="18" charset="-78"/>
                </a:rPr>
                <a:t>كما يشمل</a:t>
              </a:r>
              <a:r>
                <a:rPr lang="ar-AE" sz="900" dirty="0">
                  <a:latin typeface="GE Dinar Two" panose="020A0503020102020204" pitchFamily="18" charset="-78"/>
                  <a:ea typeface="GE Dinar Two" panose="020A0503020102020204" pitchFamily="18" charset="-78"/>
                  <a:cs typeface="GE Dinar Two" panose="020A0503020102020204" pitchFamily="18" charset="-78"/>
                </a:rPr>
                <a:t> التمويل أيضاً 6</a:t>
              </a:r>
              <a:r>
                <a:rPr lang="ar-QA" sz="900" dirty="0">
                  <a:latin typeface="GE Dinar Two" panose="020A0503020102020204" pitchFamily="18" charset="-78"/>
                  <a:ea typeface="GE Dinar Two" panose="020A0503020102020204" pitchFamily="18" charset="-78"/>
                  <a:cs typeface="GE Dinar Two" panose="020A0503020102020204" pitchFamily="18" charset="-78"/>
                </a:rPr>
                <a:t>.</a:t>
              </a:r>
              <a:r>
                <a:rPr lang="ar-AE" sz="900" dirty="0">
                  <a:latin typeface="GE Dinar Two" panose="020A0503020102020204" pitchFamily="18" charset="-78"/>
                  <a:ea typeface="GE Dinar Two" panose="020A0503020102020204" pitchFamily="18" charset="-78"/>
                  <a:cs typeface="GE Dinar Two" panose="020A0503020102020204" pitchFamily="18" charset="-78"/>
                </a:rPr>
                <a:t>8 </a:t>
              </a:r>
              <a:r>
                <a:rPr lang="ar-QA" sz="900" dirty="0">
                  <a:latin typeface="GE Dinar Two" panose="020A0503020102020204" pitchFamily="18" charset="-78"/>
                  <a:ea typeface="GE Dinar Two" panose="020A0503020102020204" pitchFamily="18" charset="-78"/>
                  <a:cs typeface="GE Dinar Two" panose="020A0503020102020204" pitchFamily="18" charset="-78"/>
                </a:rPr>
                <a:t>مليون </a:t>
              </a:r>
              <a:r>
                <a:rPr lang="ar-AE" sz="900" dirty="0">
                  <a:latin typeface="GE Dinar Two" panose="020A0503020102020204" pitchFamily="18" charset="-78"/>
                  <a:ea typeface="GE Dinar Two" panose="020A0503020102020204" pitchFamily="18" charset="-78"/>
                  <a:cs typeface="GE Dinar Two" panose="020A0503020102020204" pitchFamily="18" charset="-78"/>
                </a:rPr>
                <a:t>ريال قطري لإطلاق مدارس جديدة عل</a:t>
              </a:r>
              <a:r>
                <a:rPr lang="ar-QA" sz="900" dirty="0">
                  <a:latin typeface="GE Dinar Two" panose="020A0503020102020204" pitchFamily="18" charset="-78"/>
                  <a:ea typeface="GE Dinar Two" panose="020A0503020102020204" pitchFamily="18" charset="-78"/>
                  <a:cs typeface="GE Dinar Two" panose="020A0503020102020204" pitchFamily="18" charset="-78"/>
                </a:rPr>
                <a:t>ى</a:t>
              </a:r>
              <a:r>
                <a:rPr lang="ar-AE" sz="900" dirty="0">
                  <a:latin typeface="GE Dinar Two" panose="020A0503020102020204" pitchFamily="18" charset="-78"/>
                  <a:ea typeface="GE Dinar Two" panose="020A0503020102020204" pitchFamily="18" charset="-78"/>
                  <a:cs typeface="GE Dinar Two" panose="020A0503020102020204" pitchFamily="18" charset="-78"/>
                </a:rPr>
                <a:t> مد</a:t>
              </a:r>
              <a:r>
                <a:rPr lang="ar-QA" sz="900" dirty="0">
                  <a:latin typeface="GE Dinar Two" panose="020A0503020102020204" pitchFamily="18" charset="-78"/>
                  <a:ea typeface="GE Dinar Two" panose="020A0503020102020204" pitchFamily="18" charset="-78"/>
                  <a:cs typeface="GE Dinar Two" panose="020A0503020102020204" pitchFamily="18" charset="-78"/>
                </a:rPr>
                <a:t>ى</a:t>
              </a:r>
              <a:r>
                <a:rPr lang="ar-AE" sz="900" dirty="0">
                  <a:latin typeface="GE Dinar Two" panose="020A0503020102020204" pitchFamily="18" charset="-78"/>
                  <a:ea typeface="GE Dinar Two" panose="020A0503020102020204" pitchFamily="18" charset="-78"/>
                  <a:cs typeface="GE Dinar Two" panose="020A0503020102020204" pitchFamily="18" charset="-78"/>
                </a:rPr>
                <a:t> السنوات الخمس المُقبلة.</a:t>
              </a:r>
            </a:p>
            <a:p>
              <a:pPr marL="171450" indent="-171450" algn="justLow"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تدرس الحكومة الشراكة بين القطاعين العام والخاص لبناء المدارس</a:t>
              </a:r>
              <a:r>
                <a:rPr lang="ar-QA" sz="900" dirty="0">
                  <a:latin typeface="GE Dinar Two" panose="020A0503020102020204" pitchFamily="18" charset="-78"/>
                  <a:ea typeface="GE Dinar Two" panose="020A0503020102020204" pitchFamily="18" charset="-78"/>
                  <a:cs typeface="GE Dinar Two" panose="020A0503020102020204" pitchFamily="18" charset="-78"/>
                </a:rPr>
                <a:t>، كما</a:t>
              </a:r>
              <a:r>
                <a:rPr lang="ar-AE" sz="900" dirty="0">
                  <a:latin typeface="GE Dinar Two" panose="020A0503020102020204" pitchFamily="18" charset="-78"/>
                  <a:ea typeface="GE Dinar Two" panose="020A0503020102020204" pitchFamily="18" charset="-78"/>
                  <a:cs typeface="GE Dinar Two" panose="020A0503020102020204" pitchFamily="18" charset="-78"/>
                </a:rPr>
                <a:t> تطرح مناقصات لنفس الهدف</a:t>
              </a:r>
              <a:r>
                <a:rPr lang="ar-QA" sz="900" dirty="0">
                  <a:latin typeface="GE Dinar Two" panose="020A0503020102020204" pitchFamily="18" charset="-78"/>
                  <a:ea typeface="GE Dinar Two" panose="020A0503020102020204" pitchFamily="18" charset="-78"/>
                  <a:cs typeface="GE Dinar Two" panose="020A0503020102020204" pitchFamily="18" charset="-78"/>
                </a:rPr>
                <a:t>.</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 name="TextBox 96">
              <a:extLst>
                <a:ext uri="{FF2B5EF4-FFF2-40B4-BE49-F238E27FC236}">
                  <a16:creationId xmlns:a16="http://schemas.microsoft.com/office/drawing/2014/main" id="{BDE9CDAF-0B99-8346-91BA-AE7E9BBEABC8}"/>
                </a:ext>
              </a:extLst>
            </p:cNvPr>
            <p:cNvSpPr txBox="1"/>
            <p:nvPr/>
          </p:nvSpPr>
          <p:spPr>
            <a:xfrm>
              <a:off x="-4953610" y="569780"/>
              <a:ext cx="11350812" cy="433965"/>
            </a:xfrm>
            <a:prstGeom prst="rect">
              <a:avLst/>
            </a:prstGeom>
            <a:noFill/>
          </p:spPr>
          <p:txBody>
            <a:bodyPr wrap="square">
              <a:spAutoFit/>
            </a:bodyPr>
            <a:lstStyle/>
            <a:p>
              <a:pPr lvl="0" algn="ctr">
                <a:lnSpc>
                  <a:spcPct val="90000"/>
                </a:lnSpc>
                <a:spcBef>
                  <a:spcPct val="0"/>
                </a:spcBef>
                <a:defRPr/>
              </a:pP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العقارات القطرية – نظرة عامة </a:t>
              </a:r>
            </a:p>
          </p:txBody>
        </p:sp>
      </p:grpSp>
      <p:graphicFrame>
        <p:nvGraphicFramePr>
          <p:cNvPr id="10" name="Chart 9">
            <a:extLst>
              <a:ext uri="{FF2B5EF4-FFF2-40B4-BE49-F238E27FC236}">
                <a16:creationId xmlns:a16="http://schemas.microsoft.com/office/drawing/2014/main" id="{9628C640-2E69-4300-9AF1-817C61B02230}"/>
              </a:ext>
            </a:extLst>
          </p:cNvPr>
          <p:cNvGraphicFramePr>
            <a:graphicFrameLocks/>
          </p:cNvGraphicFramePr>
          <p:nvPr>
            <p:extLst>
              <p:ext uri="{D42A27DB-BD31-4B8C-83A1-F6EECF244321}">
                <p14:modId xmlns:p14="http://schemas.microsoft.com/office/powerpoint/2010/main" val="2280601109"/>
              </p:ext>
            </p:extLst>
          </p:nvPr>
        </p:nvGraphicFramePr>
        <p:xfrm>
          <a:off x="615189" y="1805649"/>
          <a:ext cx="5136644" cy="25322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6216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E86C3A-2246-97A2-2660-C4D9645924AD}"/>
              </a:ext>
            </a:extLst>
          </p:cNvPr>
          <p:cNvSpPr/>
          <p:nvPr/>
        </p:nvSpPr>
        <p:spPr>
          <a:xfrm>
            <a:off x="0" y="0"/>
            <a:ext cx="12192000" cy="1692020"/>
          </a:xfrm>
          <a:custGeom>
            <a:avLst/>
            <a:gdLst>
              <a:gd name="connsiteX0" fmla="*/ 0 w 12192000"/>
              <a:gd name="connsiteY0" fmla="*/ 0 h 1692020"/>
              <a:gd name="connsiteX1" fmla="*/ 12192000 w 12192000"/>
              <a:gd name="connsiteY1" fmla="*/ 0 h 1692020"/>
              <a:gd name="connsiteX2" fmla="*/ 12192000 w 12192000"/>
              <a:gd name="connsiteY2" fmla="*/ 1692021 h 1692020"/>
              <a:gd name="connsiteX3" fmla="*/ 0 w 12192000"/>
              <a:gd name="connsiteY3" fmla="*/ 1692021 h 1692020"/>
            </a:gdLst>
            <a:ahLst/>
            <a:cxnLst>
              <a:cxn ang="0">
                <a:pos x="connsiteX0" y="connsiteY0"/>
              </a:cxn>
              <a:cxn ang="0">
                <a:pos x="connsiteX1" y="connsiteY1"/>
              </a:cxn>
              <a:cxn ang="0">
                <a:pos x="connsiteX2" y="connsiteY2"/>
              </a:cxn>
              <a:cxn ang="0">
                <a:pos x="connsiteX3" y="connsiteY3"/>
              </a:cxn>
            </a:cxnLst>
            <a:rect l="l" t="t" r="r" b="b"/>
            <a:pathLst>
              <a:path w="12192000" h="1692020">
                <a:moveTo>
                  <a:pt x="0" y="0"/>
                </a:moveTo>
                <a:lnTo>
                  <a:pt x="12192000" y="0"/>
                </a:lnTo>
                <a:lnTo>
                  <a:pt x="12192000" y="1692021"/>
                </a:lnTo>
                <a:lnTo>
                  <a:pt x="0" y="1692021"/>
                </a:lnTo>
                <a:close/>
              </a:path>
            </a:pathLst>
          </a:custGeom>
          <a:solidFill>
            <a:srgbClr val="1B5075"/>
          </a:solidFill>
          <a:ln w="6350"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8FAEE9EE-6E21-BA40-B19A-FFB1C734B5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3310" y="1466244"/>
            <a:ext cx="10246619" cy="740719"/>
          </a:xfrm>
          <a:prstGeom prst="rect">
            <a:avLst/>
          </a:prstGeom>
        </p:spPr>
      </p:pic>
      <p:pic>
        <p:nvPicPr>
          <p:cNvPr id="1289" name="Picture 1288">
            <a:extLst>
              <a:ext uri="{FF2B5EF4-FFF2-40B4-BE49-F238E27FC236}">
                <a16:creationId xmlns:a16="http://schemas.microsoft.com/office/drawing/2014/main" id="{7E9C3375-A1C1-761E-56C8-5C6D3A3CE4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7063823" cy="2839552"/>
          </a:xfrm>
          <a:custGeom>
            <a:avLst/>
            <a:gdLst>
              <a:gd name="connsiteX0" fmla="*/ -2559 w 10728960"/>
              <a:gd name="connsiteY0" fmla="*/ -709 h 2839552"/>
              <a:gd name="connsiteX1" fmla="*/ 10726401 w 10728960"/>
              <a:gd name="connsiteY1" fmla="*/ -709 h 2839552"/>
              <a:gd name="connsiteX2" fmla="*/ 10726401 w 10728960"/>
              <a:gd name="connsiteY2" fmla="*/ 2838843 h 2839552"/>
              <a:gd name="connsiteX3" fmla="*/ -2559 w 10728960"/>
              <a:gd name="connsiteY3" fmla="*/ 2838843 h 2839552"/>
            </a:gdLst>
            <a:ahLst/>
            <a:cxnLst>
              <a:cxn ang="0">
                <a:pos x="connsiteX0" y="connsiteY0"/>
              </a:cxn>
              <a:cxn ang="0">
                <a:pos x="connsiteX1" y="connsiteY1"/>
              </a:cxn>
              <a:cxn ang="0">
                <a:pos x="connsiteX2" y="connsiteY2"/>
              </a:cxn>
              <a:cxn ang="0">
                <a:pos x="connsiteX3" y="connsiteY3"/>
              </a:cxn>
            </a:cxnLst>
            <a:rect l="l" t="t" r="r" b="b"/>
            <a:pathLst>
              <a:path w="10728960" h="2839552">
                <a:moveTo>
                  <a:pt x="-2559" y="-709"/>
                </a:moveTo>
                <a:lnTo>
                  <a:pt x="10726401" y="-709"/>
                </a:lnTo>
                <a:lnTo>
                  <a:pt x="10726401" y="2838843"/>
                </a:lnTo>
                <a:lnTo>
                  <a:pt x="-2559" y="2838843"/>
                </a:lnTo>
                <a:close/>
              </a:path>
            </a:pathLst>
          </a:custGeom>
        </p:spPr>
      </p:pic>
      <p:sp>
        <p:nvSpPr>
          <p:cNvPr id="17" name="Rectangle 16">
            <a:extLst>
              <a:ext uri="{FF2B5EF4-FFF2-40B4-BE49-F238E27FC236}">
                <a16:creationId xmlns:a16="http://schemas.microsoft.com/office/drawing/2014/main" id="{722A18DF-3A2D-B94D-9C10-804BA94DC636}"/>
              </a:ext>
            </a:extLst>
          </p:cNvPr>
          <p:cNvSpPr/>
          <p:nvPr/>
        </p:nvSpPr>
        <p:spPr>
          <a:xfrm>
            <a:off x="1426701" y="3384040"/>
            <a:ext cx="7725995" cy="2123658"/>
          </a:xfrm>
          <a:prstGeom prst="rect">
            <a:avLst/>
          </a:prstGeom>
        </p:spPr>
        <p:txBody>
          <a:bodyPr wrap="square">
            <a:spAutoFit/>
          </a:bodyPr>
          <a:lstStyle/>
          <a:p>
            <a:pPr algn="justLow" rtl="1"/>
            <a:r>
              <a:rPr lang="ar-AE" sz="1100" dirty="0">
                <a:latin typeface="GE Dinar Two" panose="020A0503020102020204" pitchFamily="18" charset="-78"/>
                <a:ea typeface="GE Dinar Two" panose="020A0503020102020204" pitchFamily="18" charset="-78"/>
                <a:cs typeface="GE Dinar Two" panose="020A0503020102020204" pitchFamily="18" charset="-78"/>
              </a:rPr>
              <a:t>تم إعداد المعلومات الواردة في هذا العرض التقديمي من قِبل شركة بروة العقارية ش.م.ع.ق.("بروة") استناداً إلى معلومات تم الحصول عليها من مصادر يُعتقد أنها موثوقة ولكن الشركة لا تضمن وغير مسؤولة عن دقة أو اكتمال هذه المعلومات.</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SA" sz="1100" dirty="0">
                <a:latin typeface="GE Dinar Two" panose="020A0503020102020204" pitchFamily="18" charset="-78"/>
                <a:ea typeface="GE Dinar Two" panose="020A0503020102020204" pitchFamily="18" charset="-78"/>
                <a:cs typeface="GE Dinar Two" panose="020A0503020102020204" pitchFamily="18" charset="-78"/>
              </a:rPr>
              <a:t>باستثناء بيانات الحقائق التاريخية</a:t>
            </a:r>
            <a:r>
              <a:rPr lang="ar-AE" sz="1100" dirty="0">
                <a:latin typeface="GE Dinar Two" panose="020A0503020102020204" pitchFamily="18" charset="-78"/>
                <a:ea typeface="GE Dinar Two" panose="020A0503020102020204" pitchFamily="18" charset="-78"/>
                <a:cs typeface="GE Dinar Two" panose="020A0503020102020204" pitchFamily="18" charset="-78"/>
              </a:rPr>
              <a:t>، قد تتضمن المعلومات الواردة هنا </a:t>
            </a:r>
            <a:r>
              <a:rPr lang="ar-SA" sz="1100" dirty="0">
                <a:latin typeface="GE Dinar Two" panose="020A0503020102020204" pitchFamily="18" charset="-78"/>
                <a:ea typeface="GE Dinar Two" panose="020A0503020102020204" pitchFamily="18" charset="-78"/>
                <a:cs typeface="GE Dinar Two" panose="020A0503020102020204" pitchFamily="18" charset="-78"/>
              </a:rPr>
              <a:t>توقعات أو بيانات تطلعية</a:t>
            </a:r>
            <a:r>
              <a:rPr lang="ar-AE" sz="1100" dirty="0">
                <a:latin typeface="GE Dinar Two" panose="020A0503020102020204" pitchFamily="18" charset="-78"/>
                <a:ea typeface="GE Dinar Two" panose="020A0503020102020204" pitchFamily="18" charset="-78"/>
                <a:cs typeface="GE Dinar Two" panose="020A0503020102020204" pitchFamily="18" charset="-78"/>
              </a:rPr>
              <a:t> أخرى </a:t>
            </a:r>
            <a:r>
              <a:rPr lang="ar-SA" sz="1100" dirty="0">
                <a:latin typeface="GE Dinar Two" panose="020A0503020102020204" pitchFamily="18" charset="-78"/>
                <a:ea typeface="GE Dinar Two" panose="020A0503020102020204" pitchFamily="18" charset="-78"/>
                <a:cs typeface="GE Dinar Two" panose="020A0503020102020204" pitchFamily="18" charset="-78"/>
              </a:rPr>
              <a:t>فيما يتعلق بأحداث مستقبلية </a:t>
            </a:r>
            <a:r>
              <a:rPr lang="ar-AE" sz="1100" dirty="0">
                <a:latin typeface="GE Dinar Two" panose="020A0503020102020204" pitchFamily="18" charset="-78"/>
                <a:ea typeface="GE Dinar Two" panose="020A0503020102020204" pitchFamily="18" charset="-78"/>
                <a:cs typeface="GE Dinar Two" panose="020A0503020102020204" pitchFamily="18" charset="-78"/>
              </a:rPr>
              <a:t>أو الأداء المالي المستقبلي لشركة بروة. تلك البيانات التطلعية ليست ضمانات أو وعود بأداء مالي مُستقبلي. لا يجوز اعتبار البيانات التطلعية المذكورة في هذا العرض التقديمي على أنها تعهد من قبل بروة أو إدارتها أو أي شخص آخر </a:t>
            </a:r>
            <a:r>
              <a:rPr lang="ar-SA" sz="1100" dirty="0">
                <a:latin typeface="GE Dinar Two" panose="020A0503020102020204" pitchFamily="18" charset="-78"/>
                <a:ea typeface="GE Dinar Two" panose="020A0503020102020204" pitchFamily="18" charset="-78"/>
                <a:cs typeface="GE Dinar Two" panose="020A0503020102020204" pitchFamily="18" charset="-78"/>
              </a:rPr>
              <a:t>بأن أهداف أو خطط بروة</a:t>
            </a:r>
            <a:r>
              <a:rPr lang="ar-AE" sz="1100" dirty="0">
                <a:latin typeface="GE Dinar Two" panose="020A0503020102020204" pitchFamily="18" charset="-78"/>
                <a:ea typeface="GE Dinar Two" panose="020A0503020102020204" pitchFamily="18" charset="-78"/>
                <a:cs typeface="GE Dinar Two" panose="020A0503020102020204" pitchFamily="18" charset="-78"/>
              </a:rPr>
              <a:t> سيتم تحقيقها.</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AE" sz="1100" dirty="0">
                <a:latin typeface="GE Dinar Two" panose="020A0503020102020204" pitchFamily="18" charset="-78"/>
                <a:ea typeface="GE Dinar Two" panose="020A0503020102020204" pitchFamily="18" charset="-78"/>
                <a:cs typeface="GE Dinar Two" panose="020A0503020102020204" pitchFamily="18" charset="-78"/>
              </a:rPr>
              <a:t>قد تختلف النتائج الفعلية والأحداث المستقبلية جوهرياً عن تلك المُتوقعة في تلك البيانات التطلعية. أي بيان تطلعي يعبر فقط عن التاريخ الذي صدر فيه. المخاطر والشكوك تنشأ من حين لآخر، ومن المُستحيل التنبؤ بتلك الأحداث أو كيفية تأثيرها على بروة</a:t>
            </a:r>
            <a:r>
              <a:rPr lang="ar-SA" sz="1100" dirty="0">
                <a:latin typeface="GE Dinar Two" panose="020A0503020102020204" pitchFamily="18" charset="-78"/>
                <a:ea typeface="GE Dinar Two" panose="020A0503020102020204" pitchFamily="18" charset="-78"/>
                <a:cs typeface="GE Dinar Two" panose="020A0503020102020204" pitchFamily="18" charset="-78"/>
              </a:rPr>
              <a:t> أو تسببها في اختلاف النتائج أو الأداء أو الإنجازات الفعلية جوهرياً عن أي توقعات للأداء المستقبلي أو النتائج المعبر عنها أو الضمنية بموجب تلك البيانات التطلعية</a:t>
            </a:r>
            <a:r>
              <a:rPr lang="ar-AE" sz="1100" dirty="0">
                <a:latin typeface="GE Dinar Two" panose="020A0503020102020204" pitchFamily="18" charset="-78"/>
                <a:ea typeface="GE Dinar Two" panose="020A0503020102020204" pitchFamily="18" charset="-78"/>
                <a:cs typeface="GE Dinar Two" panose="020A0503020102020204" pitchFamily="18" charset="-78"/>
              </a:rPr>
              <a:t>.</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AE" sz="1100" dirty="0">
                <a:latin typeface="GE Dinar Two" panose="020A0503020102020204" pitchFamily="18" charset="-78"/>
                <a:ea typeface="GE Dinar Two" panose="020A0503020102020204" pitchFamily="18" charset="-78"/>
                <a:cs typeface="GE Dinar Two" panose="020A0503020102020204" pitchFamily="18" charset="-78"/>
              </a:rPr>
              <a:t>لا تتحمل بروة أى التزام بتحديث أو مراجعة أي بيان تطلعي موجود في هذا العرض التقديمي، سواء كنتيجة لمعلومات جديدة أو أحداث مُستقبلية أو غير ذلك.</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a:p>
            <a:pPr algn="justLow" rtl="1"/>
            <a:r>
              <a:rPr lang="ar-AE" sz="1100" dirty="0">
                <a:latin typeface="GE Dinar Two" panose="020A0503020102020204" pitchFamily="18" charset="-78"/>
                <a:ea typeface="GE Dinar Two" panose="020A0503020102020204" pitchFamily="18" charset="-78"/>
                <a:cs typeface="GE Dinar Two" panose="020A0503020102020204" pitchFamily="18" charset="-78"/>
              </a:rPr>
              <a:t>تم تقريب الأرقام، وقد تظهر اختلافات التقريب خلال العرض التقديمي.</a:t>
            </a: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 name="TextBox 17">
            <a:extLst>
              <a:ext uri="{FF2B5EF4-FFF2-40B4-BE49-F238E27FC236}">
                <a16:creationId xmlns:a16="http://schemas.microsoft.com/office/drawing/2014/main" id="{6A16DF41-20DF-CE49-936B-F0ECF81DD1C6}"/>
              </a:ext>
            </a:extLst>
          </p:cNvPr>
          <p:cNvSpPr txBox="1"/>
          <p:nvPr/>
        </p:nvSpPr>
        <p:spPr>
          <a:xfrm>
            <a:off x="8668848" y="3429000"/>
            <a:ext cx="2096451" cy="646331"/>
          </a:xfrm>
          <a:prstGeom prst="rect">
            <a:avLst/>
          </a:prstGeom>
          <a:noFill/>
        </p:spPr>
        <p:txBody>
          <a:bodyPr wrap="square">
            <a:spAutoFit/>
          </a:bodyPr>
          <a:lstStyle/>
          <a:p>
            <a:pPr algn="r" rtl="1"/>
            <a:r>
              <a:rPr lang="ar-AE" sz="18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إخلاء </a:t>
            </a:r>
            <a:br>
              <a:rPr lang="en-US" sz="18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br>
            <a:r>
              <a:rPr lang="ar-AE" sz="18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المسؤولية</a:t>
            </a:r>
            <a:endParaRPr lang="en-US" sz="18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4181653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3A3C2514-D481-3F48-8263-DF63DEB86C63}"/>
              </a:ext>
            </a:extLst>
          </p:cNvPr>
          <p:cNvSpPr txBox="1">
            <a:spLocks/>
          </p:cNvSpPr>
          <p:nvPr/>
        </p:nvSpPr>
        <p:spPr>
          <a:xfrm>
            <a:off x="1896237" y="5704428"/>
            <a:ext cx="5573813" cy="520085"/>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IN" sz="2000" b="1" i="0" u="sng"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2" name="TextBox 96">
            <a:extLst>
              <a:ext uri="{FF2B5EF4-FFF2-40B4-BE49-F238E27FC236}">
                <a16:creationId xmlns:a16="http://schemas.microsoft.com/office/drawing/2014/main" id="{132319A2-1FFE-6B4E-B2FB-F031E7843AE5}"/>
              </a:ext>
            </a:extLst>
          </p:cNvPr>
          <p:cNvSpPr txBox="1"/>
          <p:nvPr/>
        </p:nvSpPr>
        <p:spPr>
          <a:xfrm>
            <a:off x="945440" y="950790"/>
            <a:ext cx="10457717" cy="433965"/>
          </a:xfrm>
          <a:prstGeom prst="rect">
            <a:avLst/>
          </a:prstGeom>
          <a:noFill/>
        </p:spPr>
        <p:txBody>
          <a:bodyPr wrap="square">
            <a:spAutoFit/>
          </a:bodyPr>
          <a:lstStyle/>
          <a:p>
            <a:pPr algn="ctr">
              <a:lnSpc>
                <a:spcPct val="90000"/>
              </a:lnSpc>
              <a:spcBef>
                <a:spcPct val="0"/>
              </a:spcBef>
              <a:defRPr/>
            </a:pP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مُحركات الطلب</a:t>
            </a:r>
            <a:endParaRPr lang="en-IN"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64" name="Group 63">
            <a:extLst>
              <a:ext uri="{FF2B5EF4-FFF2-40B4-BE49-F238E27FC236}">
                <a16:creationId xmlns:a16="http://schemas.microsoft.com/office/drawing/2014/main" id="{54DF55A9-1D45-8541-98BE-57AAE607C9A3}"/>
              </a:ext>
            </a:extLst>
          </p:cNvPr>
          <p:cNvGrpSpPr/>
          <p:nvPr/>
        </p:nvGrpSpPr>
        <p:grpSpPr>
          <a:xfrm>
            <a:off x="6656532" y="1662545"/>
            <a:ext cx="4821382" cy="4549545"/>
            <a:chOff x="1039092" y="1662545"/>
            <a:chExt cx="4821382" cy="4549545"/>
          </a:xfrm>
        </p:grpSpPr>
        <p:sp>
          <p:nvSpPr>
            <p:cNvPr id="65" name="Rectangle 64">
              <a:extLst>
                <a:ext uri="{FF2B5EF4-FFF2-40B4-BE49-F238E27FC236}">
                  <a16:creationId xmlns:a16="http://schemas.microsoft.com/office/drawing/2014/main" id="{A2AB3D5A-9304-3B44-91BB-96E1EC70D704}"/>
                </a:ext>
              </a:extLst>
            </p:cNvPr>
            <p:cNvSpPr/>
            <p:nvPr/>
          </p:nvSpPr>
          <p:spPr>
            <a:xfrm>
              <a:off x="1039092" y="2326312"/>
              <a:ext cx="4821382" cy="3885778"/>
            </a:xfrm>
            <a:prstGeom prst="rect">
              <a:avLst/>
            </a:prstGeom>
            <a:solidFill>
              <a:srgbClr val="E5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6" name="Content Placeholder 2">
              <a:extLst>
                <a:ext uri="{FF2B5EF4-FFF2-40B4-BE49-F238E27FC236}">
                  <a16:creationId xmlns:a16="http://schemas.microsoft.com/office/drawing/2014/main" id="{5E09FE0B-53B1-5742-9B8B-23BF6257ACD1}"/>
                </a:ext>
              </a:extLst>
            </p:cNvPr>
            <p:cNvSpPr txBox="1">
              <a:spLocks/>
            </p:cNvSpPr>
            <p:nvPr/>
          </p:nvSpPr>
          <p:spPr>
            <a:xfrm>
              <a:off x="1337733" y="2558702"/>
              <a:ext cx="4333674" cy="289936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rtl="1">
                <a:defRPr/>
              </a:pPr>
              <a:r>
                <a:rPr lang="ar-AE" sz="16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ركائز التنمية الأربعة</a:t>
              </a:r>
            </a:p>
            <a:p>
              <a:pPr algn="r" rtl="1">
                <a:defRPr/>
              </a:pPr>
              <a:endParaRPr lang="en-IN"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a:p>
              <a:pPr algn="r" rtl="1">
                <a:defRPr/>
              </a:pP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التنمية البشرية:</a:t>
              </a:r>
            </a:p>
            <a:p>
              <a:pPr algn="r" rtl="1">
                <a:defRPr/>
              </a:pP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تنمية</a:t>
              </a: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جميع مُواطنيها لتمكينه</a:t>
              </a: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م</a:t>
              </a: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من الحفاظ عل</a:t>
              </a: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ى</a:t>
              </a: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مُجتمع مُزدهر</a:t>
              </a:r>
            </a:p>
            <a:p>
              <a:pPr algn="r" rtl="1">
                <a:defRPr/>
              </a:pP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التنمية الاجتماعية:</a:t>
              </a:r>
            </a:p>
            <a:p>
              <a:pPr algn="r" rtl="1">
                <a:defRPr/>
              </a:pP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تطوير مُجتمع عادل وقائم علي الرعاية يستند إلى معايير أخلاقية عالية، وقادر عل</a:t>
              </a: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ى</a:t>
              </a: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a:t>
              </a: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لعب دور هام </a:t>
              </a: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في الشراكات العالمية </a:t>
              </a: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بهدف </a:t>
              </a: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التنمية</a:t>
              </a:r>
            </a:p>
            <a:p>
              <a:pPr algn="r" rtl="1">
                <a:defRPr/>
              </a:pP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التنمية الاقتصادية:</a:t>
              </a:r>
            </a:p>
            <a:p>
              <a:pPr algn="r" rtl="1">
                <a:defRPr/>
              </a:pP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تنمية اقتصاد تنافسي ومُتنوع قادر علي تلبية احتياجات جميع افراد شعبها وتأمين مُستوي معيشي مُرتفع لهم في الحاضر والمستقبل عل</a:t>
              </a: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ى</a:t>
              </a: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حد سواء</a:t>
              </a:r>
            </a:p>
            <a:p>
              <a:pPr algn="r" rtl="1">
                <a:defRPr/>
              </a:pPr>
              <a:r>
                <a:rPr lang="ar-AE" sz="1200" b="1"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التنمية البيئية: </a:t>
              </a:r>
            </a:p>
            <a:p>
              <a:pPr algn="r" rtl="1">
                <a:defRPr/>
              </a:pP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إدارة البيئة بحيث يكون هناك انسجام بين النمو الاقتصادي والتنمية الاجتماعية وحماية البيئة.</a:t>
              </a:r>
              <a:endParaRPr lang="en-IN"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7" name="Rectangle 66">
              <a:extLst>
                <a:ext uri="{FF2B5EF4-FFF2-40B4-BE49-F238E27FC236}">
                  <a16:creationId xmlns:a16="http://schemas.microsoft.com/office/drawing/2014/main" id="{0218E827-4602-2C42-9C0B-E2A122010948}"/>
                </a:ext>
              </a:extLst>
            </p:cNvPr>
            <p:cNvSpPr/>
            <p:nvPr/>
          </p:nvSpPr>
          <p:spPr>
            <a:xfrm>
              <a:off x="1039092" y="1662545"/>
              <a:ext cx="4821382" cy="417409"/>
            </a:xfrm>
            <a:prstGeom prst="rect">
              <a:avLst/>
            </a:prstGeom>
            <a:solidFill>
              <a:srgbClr val="1A5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sz="1400" b="0" i="0" u="none" strike="noStrike" kern="1200" spc="0" baseline="0">
                  <a:solidFill>
                    <a:prstClr val="black">
                      <a:lumMod val="65000"/>
                      <a:lumOff val="35000"/>
                    </a:prstClr>
                  </a:solidFill>
                  <a:latin typeface="+mn-lt"/>
                  <a:ea typeface="+mn-ea"/>
                  <a:cs typeface="+mn-cs"/>
                </a:defRPr>
              </a:pPr>
              <a:r>
                <a:rPr lang="ar-QA" sz="16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rPr>
                <a:t>رؤية قطر الوطنية 2030</a:t>
              </a:r>
              <a:endParaRPr lang="en-IN" sz="1600" dirty="0">
                <a:solidFill>
                  <a:prstClr val="white"/>
                </a:solidFill>
                <a:latin typeface="GE Dinar Two" panose="020A0503020102020204" pitchFamily="18" charset="-78"/>
                <a:ea typeface="GE Dinar Two" panose="020A0503020102020204" pitchFamily="18" charset="-78"/>
                <a:cs typeface="GE Dinar Two" panose="020A0503020102020204" pitchFamily="18" charset="-78"/>
              </a:endParaRPr>
            </a:p>
          </p:txBody>
        </p:sp>
      </p:grpSp>
      <p:grpSp>
        <p:nvGrpSpPr>
          <p:cNvPr id="83" name="Group 82">
            <a:extLst>
              <a:ext uri="{FF2B5EF4-FFF2-40B4-BE49-F238E27FC236}">
                <a16:creationId xmlns:a16="http://schemas.microsoft.com/office/drawing/2014/main" id="{C0655172-D203-C14F-8FB4-112B716D9139}"/>
              </a:ext>
            </a:extLst>
          </p:cNvPr>
          <p:cNvGrpSpPr/>
          <p:nvPr/>
        </p:nvGrpSpPr>
        <p:grpSpPr>
          <a:xfrm>
            <a:off x="4696845" y="2451847"/>
            <a:ext cx="940369" cy="940369"/>
            <a:chOff x="6441817" y="2451847"/>
            <a:chExt cx="940369" cy="940369"/>
          </a:xfrm>
        </p:grpSpPr>
        <p:cxnSp>
          <p:nvCxnSpPr>
            <p:cNvPr id="84" name="Straight Connector 83">
              <a:extLst>
                <a:ext uri="{FF2B5EF4-FFF2-40B4-BE49-F238E27FC236}">
                  <a16:creationId xmlns:a16="http://schemas.microsoft.com/office/drawing/2014/main" id="{BD6BDB6B-8D2D-D04C-A5FF-C9E5B6F3DF98}"/>
                </a:ext>
              </a:extLst>
            </p:cNvPr>
            <p:cNvCxnSpPr>
              <a:cxnSpLocks/>
            </p:cNvCxnSpPr>
            <p:nvPr/>
          </p:nvCxnSpPr>
          <p:spPr>
            <a:xfrm rot="5400000">
              <a:off x="6912002" y="2451848"/>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DF5BC31-EACF-0E4A-BE42-31AE54314396}"/>
                </a:ext>
              </a:extLst>
            </p:cNvPr>
            <p:cNvCxnSpPr>
              <a:cxnSpLocks/>
            </p:cNvCxnSpPr>
            <p:nvPr/>
          </p:nvCxnSpPr>
          <p:spPr>
            <a:xfrm>
              <a:off x="6912003" y="2451847"/>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0216370E-AE14-714E-A487-C08C4F3A1966}"/>
              </a:ext>
            </a:extLst>
          </p:cNvPr>
          <p:cNvGrpSpPr/>
          <p:nvPr/>
        </p:nvGrpSpPr>
        <p:grpSpPr>
          <a:xfrm>
            <a:off x="2631071" y="2451847"/>
            <a:ext cx="940369" cy="940369"/>
            <a:chOff x="6441817" y="2451847"/>
            <a:chExt cx="940369" cy="940369"/>
          </a:xfrm>
        </p:grpSpPr>
        <p:cxnSp>
          <p:nvCxnSpPr>
            <p:cNvPr id="88" name="Straight Connector 87">
              <a:extLst>
                <a:ext uri="{FF2B5EF4-FFF2-40B4-BE49-F238E27FC236}">
                  <a16:creationId xmlns:a16="http://schemas.microsoft.com/office/drawing/2014/main" id="{32930F20-23D1-CA44-819A-7786550AF141}"/>
                </a:ext>
              </a:extLst>
            </p:cNvPr>
            <p:cNvCxnSpPr>
              <a:cxnSpLocks/>
            </p:cNvCxnSpPr>
            <p:nvPr/>
          </p:nvCxnSpPr>
          <p:spPr>
            <a:xfrm rot="5400000">
              <a:off x="6912002" y="2451848"/>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ADA8864-339B-9C43-B0AF-732B45DEFB38}"/>
                </a:ext>
              </a:extLst>
            </p:cNvPr>
            <p:cNvCxnSpPr>
              <a:cxnSpLocks/>
            </p:cNvCxnSpPr>
            <p:nvPr/>
          </p:nvCxnSpPr>
          <p:spPr>
            <a:xfrm>
              <a:off x="6912003" y="2451847"/>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B34B0901-41E7-EE4C-941E-4FC27C641D68}"/>
              </a:ext>
            </a:extLst>
          </p:cNvPr>
          <p:cNvGrpSpPr/>
          <p:nvPr/>
        </p:nvGrpSpPr>
        <p:grpSpPr>
          <a:xfrm>
            <a:off x="3663957" y="2451847"/>
            <a:ext cx="940369" cy="940369"/>
            <a:chOff x="6441817" y="2451847"/>
            <a:chExt cx="940369" cy="940369"/>
          </a:xfrm>
        </p:grpSpPr>
        <p:cxnSp>
          <p:nvCxnSpPr>
            <p:cNvPr id="91" name="Straight Connector 90">
              <a:extLst>
                <a:ext uri="{FF2B5EF4-FFF2-40B4-BE49-F238E27FC236}">
                  <a16:creationId xmlns:a16="http://schemas.microsoft.com/office/drawing/2014/main" id="{254EA558-6472-2F48-9ECB-E2479EE38738}"/>
                </a:ext>
              </a:extLst>
            </p:cNvPr>
            <p:cNvCxnSpPr>
              <a:cxnSpLocks/>
            </p:cNvCxnSpPr>
            <p:nvPr/>
          </p:nvCxnSpPr>
          <p:spPr>
            <a:xfrm rot="5400000">
              <a:off x="6912002" y="2451848"/>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BCBC83-6839-0F42-BC87-82E0CCC10FA9}"/>
                </a:ext>
              </a:extLst>
            </p:cNvPr>
            <p:cNvCxnSpPr>
              <a:cxnSpLocks/>
            </p:cNvCxnSpPr>
            <p:nvPr/>
          </p:nvCxnSpPr>
          <p:spPr>
            <a:xfrm>
              <a:off x="6912003" y="2451847"/>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2DA1AB6-B7A8-3B4B-92E8-374793ABCCB4}"/>
              </a:ext>
            </a:extLst>
          </p:cNvPr>
          <p:cNvGrpSpPr/>
          <p:nvPr/>
        </p:nvGrpSpPr>
        <p:grpSpPr>
          <a:xfrm>
            <a:off x="1581068" y="2451847"/>
            <a:ext cx="940369" cy="940369"/>
            <a:chOff x="6441817" y="2451847"/>
            <a:chExt cx="940369" cy="940369"/>
          </a:xfrm>
        </p:grpSpPr>
        <p:cxnSp>
          <p:nvCxnSpPr>
            <p:cNvPr id="96" name="Straight Connector 95">
              <a:extLst>
                <a:ext uri="{FF2B5EF4-FFF2-40B4-BE49-F238E27FC236}">
                  <a16:creationId xmlns:a16="http://schemas.microsoft.com/office/drawing/2014/main" id="{90EB78BD-1920-DF4A-90D7-D18FA54378E8}"/>
                </a:ext>
              </a:extLst>
            </p:cNvPr>
            <p:cNvCxnSpPr>
              <a:cxnSpLocks/>
            </p:cNvCxnSpPr>
            <p:nvPr/>
          </p:nvCxnSpPr>
          <p:spPr>
            <a:xfrm rot="5400000">
              <a:off x="6912002" y="2451848"/>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65A68BB-24C5-814C-AD4A-A952B55C3740}"/>
                </a:ext>
              </a:extLst>
            </p:cNvPr>
            <p:cNvCxnSpPr>
              <a:cxnSpLocks/>
            </p:cNvCxnSpPr>
            <p:nvPr/>
          </p:nvCxnSpPr>
          <p:spPr>
            <a:xfrm>
              <a:off x="6912003" y="2451847"/>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A5BD010-F4A3-FD05-C0DA-CED2A1178D18}"/>
              </a:ext>
            </a:extLst>
          </p:cNvPr>
          <p:cNvGrpSpPr/>
          <p:nvPr/>
        </p:nvGrpSpPr>
        <p:grpSpPr>
          <a:xfrm>
            <a:off x="4351213" y="1721408"/>
            <a:ext cx="1190724" cy="1203165"/>
            <a:chOff x="2249760" y="462523"/>
            <a:chExt cx="862190" cy="862190"/>
          </a:xfrm>
        </p:grpSpPr>
        <p:sp>
          <p:nvSpPr>
            <p:cNvPr id="61" name="Oval 60">
              <a:extLst>
                <a:ext uri="{FF2B5EF4-FFF2-40B4-BE49-F238E27FC236}">
                  <a16:creationId xmlns:a16="http://schemas.microsoft.com/office/drawing/2014/main" id="{AA7A1842-FADB-A3C1-A66B-BF3C4EF5FDD0}"/>
                </a:ext>
              </a:extLst>
            </p:cNvPr>
            <p:cNvSpPr/>
            <p:nvPr/>
          </p:nvSpPr>
          <p:spPr>
            <a:xfrm>
              <a:off x="2249760" y="462523"/>
              <a:ext cx="862190" cy="862190"/>
            </a:xfrm>
            <a:prstGeom prst="ellipse">
              <a:avLst/>
            </a:prstGeom>
            <a:noFill/>
            <a:ln w="95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Freeform: Shape 61">
              <a:extLst>
                <a:ext uri="{FF2B5EF4-FFF2-40B4-BE49-F238E27FC236}">
                  <a16:creationId xmlns:a16="http://schemas.microsoft.com/office/drawing/2014/main" id="{2706925F-51FC-CBC7-8B87-6F86E66ED561}"/>
                </a:ext>
              </a:extLst>
            </p:cNvPr>
            <p:cNvSpPr/>
            <p:nvPr/>
          </p:nvSpPr>
          <p:spPr>
            <a:xfrm>
              <a:off x="2321489" y="534308"/>
              <a:ext cx="718735" cy="718620"/>
            </a:xfrm>
            <a:custGeom>
              <a:avLst/>
              <a:gdLst>
                <a:gd name="connsiteX0" fmla="*/ 701315 w 718735"/>
                <a:gd name="connsiteY0" fmla="*/ 363882 h 718620"/>
                <a:gd name="connsiteX1" fmla="*/ 718735 w 718735"/>
                <a:gd name="connsiteY1" fmla="*/ 363882 h 718620"/>
                <a:gd name="connsiteX2" fmla="*/ 713519 w 718735"/>
                <a:gd name="connsiteY2" fmla="*/ 422995 h 718620"/>
                <a:gd name="connsiteX3" fmla="*/ 431874 w 718735"/>
                <a:gd name="connsiteY3" fmla="*/ 711772 h 718620"/>
                <a:gd name="connsiteX4" fmla="*/ 363939 w 718735"/>
                <a:gd name="connsiteY4" fmla="*/ 718620 h 718620"/>
                <a:gd name="connsiteX5" fmla="*/ 363939 w 718735"/>
                <a:gd name="connsiteY5" fmla="*/ 701200 h 718620"/>
                <a:gd name="connsiteX6" fmla="*/ 428364 w 718735"/>
                <a:gd name="connsiteY6" fmla="*/ 694706 h 718620"/>
                <a:gd name="connsiteX7" fmla="*/ 696371 w 718735"/>
                <a:gd name="connsiteY7" fmla="*/ 419913 h 718620"/>
                <a:gd name="connsiteX8" fmla="*/ 0 w 718735"/>
                <a:gd name="connsiteY8" fmla="*/ 363882 h 718620"/>
                <a:gd name="connsiteX9" fmla="*/ 17421 w 718735"/>
                <a:gd name="connsiteY9" fmla="*/ 363882 h 718620"/>
                <a:gd name="connsiteX10" fmla="*/ 22365 w 718735"/>
                <a:gd name="connsiteY10" fmla="*/ 419913 h 718620"/>
                <a:gd name="connsiteX11" fmla="*/ 290373 w 718735"/>
                <a:gd name="connsiteY11" fmla="*/ 694706 h 718620"/>
                <a:gd name="connsiteX12" fmla="*/ 354794 w 718735"/>
                <a:gd name="connsiteY12" fmla="*/ 701200 h 718620"/>
                <a:gd name="connsiteX13" fmla="*/ 354794 w 718735"/>
                <a:gd name="connsiteY13" fmla="*/ 718620 h 718620"/>
                <a:gd name="connsiteX14" fmla="*/ 286861 w 718735"/>
                <a:gd name="connsiteY14" fmla="*/ 711772 h 718620"/>
                <a:gd name="connsiteX15" fmla="*/ 5215 w 718735"/>
                <a:gd name="connsiteY15" fmla="*/ 422995 h 718620"/>
                <a:gd name="connsiteX16" fmla="*/ 354794 w 718735"/>
                <a:gd name="connsiteY16" fmla="*/ 0 h 718620"/>
                <a:gd name="connsiteX17" fmla="*/ 354794 w 718735"/>
                <a:gd name="connsiteY17" fmla="*/ 17422 h 718620"/>
                <a:gd name="connsiteX18" fmla="*/ 290373 w 718735"/>
                <a:gd name="connsiteY18" fmla="*/ 23916 h 718620"/>
                <a:gd name="connsiteX19" fmla="*/ 22365 w 718735"/>
                <a:gd name="connsiteY19" fmla="*/ 298709 h 718620"/>
                <a:gd name="connsiteX20" fmla="*/ 17422 w 718735"/>
                <a:gd name="connsiteY20" fmla="*/ 354738 h 718620"/>
                <a:gd name="connsiteX21" fmla="*/ 0 w 718735"/>
                <a:gd name="connsiteY21" fmla="*/ 354738 h 718620"/>
                <a:gd name="connsiteX22" fmla="*/ 5215 w 718735"/>
                <a:gd name="connsiteY22" fmla="*/ 295625 h 718620"/>
                <a:gd name="connsiteX23" fmla="*/ 286861 w 718735"/>
                <a:gd name="connsiteY23" fmla="*/ 6848 h 718620"/>
                <a:gd name="connsiteX24" fmla="*/ 363939 w 718735"/>
                <a:gd name="connsiteY24" fmla="*/ 0 h 718620"/>
                <a:gd name="connsiteX25" fmla="*/ 431874 w 718735"/>
                <a:gd name="connsiteY25" fmla="*/ 6848 h 718620"/>
                <a:gd name="connsiteX26" fmla="*/ 713519 w 718735"/>
                <a:gd name="connsiteY26" fmla="*/ 295625 h 718620"/>
                <a:gd name="connsiteX27" fmla="*/ 718735 w 718735"/>
                <a:gd name="connsiteY27" fmla="*/ 354738 h 718620"/>
                <a:gd name="connsiteX28" fmla="*/ 701315 w 718735"/>
                <a:gd name="connsiteY28" fmla="*/ 354738 h 718620"/>
                <a:gd name="connsiteX29" fmla="*/ 696371 w 718735"/>
                <a:gd name="connsiteY29" fmla="*/ 298709 h 718620"/>
                <a:gd name="connsiteX30" fmla="*/ 428364 w 718735"/>
                <a:gd name="connsiteY30" fmla="*/ 23916 h 718620"/>
                <a:gd name="connsiteX31" fmla="*/ 363939 w 718735"/>
                <a:gd name="connsiteY31" fmla="*/ 17422 h 71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8735" h="718620">
                  <a:moveTo>
                    <a:pt x="701315" y="363882"/>
                  </a:moveTo>
                  <a:lnTo>
                    <a:pt x="718735" y="363882"/>
                  </a:lnTo>
                  <a:lnTo>
                    <a:pt x="713519" y="422995"/>
                  </a:lnTo>
                  <a:cubicBezTo>
                    <a:pt x="687673" y="567691"/>
                    <a:pt x="575323" y="682418"/>
                    <a:pt x="431874" y="711772"/>
                  </a:cubicBezTo>
                  <a:lnTo>
                    <a:pt x="363939" y="718620"/>
                  </a:lnTo>
                  <a:lnTo>
                    <a:pt x="363939" y="701200"/>
                  </a:lnTo>
                  <a:lnTo>
                    <a:pt x="428364" y="694706"/>
                  </a:lnTo>
                  <a:cubicBezTo>
                    <a:pt x="564867" y="666773"/>
                    <a:pt x="671776" y="557602"/>
                    <a:pt x="696371" y="419913"/>
                  </a:cubicBezTo>
                  <a:close/>
                  <a:moveTo>
                    <a:pt x="0" y="363882"/>
                  </a:moveTo>
                  <a:lnTo>
                    <a:pt x="17421" y="363882"/>
                  </a:lnTo>
                  <a:lnTo>
                    <a:pt x="22365" y="419913"/>
                  </a:lnTo>
                  <a:cubicBezTo>
                    <a:pt x="46960" y="557602"/>
                    <a:pt x="153870" y="666773"/>
                    <a:pt x="290373" y="694706"/>
                  </a:cubicBezTo>
                  <a:lnTo>
                    <a:pt x="354794" y="701200"/>
                  </a:lnTo>
                  <a:lnTo>
                    <a:pt x="354794" y="718620"/>
                  </a:lnTo>
                  <a:lnTo>
                    <a:pt x="286861" y="711772"/>
                  </a:lnTo>
                  <a:cubicBezTo>
                    <a:pt x="143412" y="682418"/>
                    <a:pt x="31062" y="567691"/>
                    <a:pt x="5215" y="422995"/>
                  </a:cubicBezTo>
                  <a:close/>
                  <a:moveTo>
                    <a:pt x="354794" y="0"/>
                  </a:moveTo>
                  <a:lnTo>
                    <a:pt x="354794" y="17422"/>
                  </a:lnTo>
                  <a:lnTo>
                    <a:pt x="290373" y="23916"/>
                  </a:lnTo>
                  <a:cubicBezTo>
                    <a:pt x="153870" y="51849"/>
                    <a:pt x="46960" y="161020"/>
                    <a:pt x="22365" y="298709"/>
                  </a:cubicBezTo>
                  <a:lnTo>
                    <a:pt x="17422" y="354738"/>
                  </a:lnTo>
                  <a:lnTo>
                    <a:pt x="0" y="354738"/>
                  </a:lnTo>
                  <a:lnTo>
                    <a:pt x="5215" y="295625"/>
                  </a:lnTo>
                  <a:cubicBezTo>
                    <a:pt x="31062" y="150930"/>
                    <a:pt x="143412" y="36203"/>
                    <a:pt x="286861" y="6848"/>
                  </a:cubicBezTo>
                  <a:close/>
                  <a:moveTo>
                    <a:pt x="363939" y="0"/>
                  </a:moveTo>
                  <a:lnTo>
                    <a:pt x="431874" y="6848"/>
                  </a:lnTo>
                  <a:cubicBezTo>
                    <a:pt x="575323" y="36203"/>
                    <a:pt x="687673" y="150930"/>
                    <a:pt x="713519" y="295625"/>
                  </a:cubicBezTo>
                  <a:lnTo>
                    <a:pt x="718735" y="354738"/>
                  </a:lnTo>
                  <a:lnTo>
                    <a:pt x="701315" y="354738"/>
                  </a:lnTo>
                  <a:lnTo>
                    <a:pt x="696371" y="298709"/>
                  </a:lnTo>
                  <a:cubicBezTo>
                    <a:pt x="671776" y="161020"/>
                    <a:pt x="564867" y="51849"/>
                    <a:pt x="428364" y="23916"/>
                  </a:cubicBezTo>
                  <a:lnTo>
                    <a:pt x="363939" y="17422"/>
                  </a:lnTo>
                  <a:close/>
                </a:path>
              </a:pathLst>
            </a:custGeom>
            <a:solidFill>
              <a:srgbClr val="9C0059"/>
            </a:solid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7" name="Group 46">
            <a:extLst>
              <a:ext uri="{FF2B5EF4-FFF2-40B4-BE49-F238E27FC236}">
                <a16:creationId xmlns:a16="http://schemas.microsoft.com/office/drawing/2014/main" id="{6B152A80-F5EE-F1EA-62B7-CDCB7C7A02D3}"/>
              </a:ext>
            </a:extLst>
          </p:cNvPr>
          <p:cNvGrpSpPr/>
          <p:nvPr/>
        </p:nvGrpSpPr>
        <p:grpSpPr>
          <a:xfrm>
            <a:off x="2764028" y="1701708"/>
            <a:ext cx="1190724" cy="1203165"/>
            <a:chOff x="2249760" y="462523"/>
            <a:chExt cx="862190" cy="862190"/>
          </a:xfrm>
        </p:grpSpPr>
        <p:sp>
          <p:nvSpPr>
            <p:cNvPr id="59" name="Oval 58">
              <a:extLst>
                <a:ext uri="{FF2B5EF4-FFF2-40B4-BE49-F238E27FC236}">
                  <a16:creationId xmlns:a16="http://schemas.microsoft.com/office/drawing/2014/main" id="{55083FC7-06B8-84B2-6599-7C9818F0AC29}"/>
                </a:ext>
              </a:extLst>
            </p:cNvPr>
            <p:cNvSpPr/>
            <p:nvPr/>
          </p:nvSpPr>
          <p:spPr>
            <a:xfrm>
              <a:off x="2249760" y="462523"/>
              <a:ext cx="862190" cy="862190"/>
            </a:xfrm>
            <a:prstGeom prst="ellipse">
              <a:avLst/>
            </a:prstGeom>
            <a:noFill/>
            <a:ln w="95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Freeform: Shape 59">
              <a:extLst>
                <a:ext uri="{FF2B5EF4-FFF2-40B4-BE49-F238E27FC236}">
                  <a16:creationId xmlns:a16="http://schemas.microsoft.com/office/drawing/2014/main" id="{D75908AD-3FE4-016C-0F8E-655E5311DC4C}"/>
                </a:ext>
              </a:extLst>
            </p:cNvPr>
            <p:cNvSpPr/>
            <p:nvPr/>
          </p:nvSpPr>
          <p:spPr>
            <a:xfrm>
              <a:off x="2321489" y="534308"/>
              <a:ext cx="718735" cy="718620"/>
            </a:xfrm>
            <a:custGeom>
              <a:avLst/>
              <a:gdLst>
                <a:gd name="connsiteX0" fmla="*/ 701315 w 718735"/>
                <a:gd name="connsiteY0" fmla="*/ 363882 h 718620"/>
                <a:gd name="connsiteX1" fmla="*/ 718735 w 718735"/>
                <a:gd name="connsiteY1" fmla="*/ 363882 h 718620"/>
                <a:gd name="connsiteX2" fmla="*/ 713519 w 718735"/>
                <a:gd name="connsiteY2" fmla="*/ 422995 h 718620"/>
                <a:gd name="connsiteX3" fmla="*/ 431874 w 718735"/>
                <a:gd name="connsiteY3" fmla="*/ 711772 h 718620"/>
                <a:gd name="connsiteX4" fmla="*/ 363939 w 718735"/>
                <a:gd name="connsiteY4" fmla="*/ 718620 h 718620"/>
                <a:gd name="connsiteX5" fmla="*/ 363939 w 718735"/>
                <a:gd name="connsiteY5" fmla="*/ 701200 h 718620"/>
                <a:gd name="connsiteX6" fmla="*/ 428364 w 718735"/>
                <a:gd name="connsiteY6" fmla="*/ 694706 h 718620"/>
                <a:gd name="connsiteX7" fmla="*/ 696371 w 718735"/>
                <a:gd name="connsiteY7" fmla="*/ 419913 h 718620"/>
                <a:gd name="connsiteX8" fmla="*/ 0 w 718735"/>
                <a:gd name="connsiteY8" fmla="*/ 363882 h 718620"/>
                <a:gd name="connsiteX9" fmla="*/ 17421 w 718735"/>
                <a:gd name="connsiteY9" fmla="*/ 363882 h 718620"/>
                <a:gd name="connsiteX10" fmla="*/ 22365 w 718735"/>
                <a:gd name="connsiteY10" fmla="*/ 419913 h 718620"/>
                <a:gd name="connsiteX11" fmla="*/ 290373 w 718735"/>
                <a:gd name="connsiteY11" fmla="*/ 694706 h 718620"/>
                <a:gd name="connsiteX12" fmla="*/ 354794 w 718735"/>
                <a:gd name="connsiteY12" fmla="*/ 701200 h 718620"/>
                <a:gd name="connsiteX13" fmla="*/ 354794 w 718735"/>
                <a:gd name="connsiteY13" fmla="*/ 718620 h 718620"/>
                <a:gd name="connsiteX14" fmla="*/ 286861 w 718735"/>
                <a:gd name="connsiteY14" fmla="*/ 711772 h 718620"/>
                <a:gd name="connsiteX15" fmla="*/ 5215 w 718735"/>
                <a:gd name="connsiteY15" fmla="*/ 422995 h 718620"/>
                <a:gd name="connsiteX16" fmla="*/ 354794 w 718735"/>
                <a:gd name="connsiteY16" fmla="*/ 0 h 718620"/>
                <a:gd name="connsiteX17" fmla="*/ 354794 w 718735"/>
                <a:gd name="connsiteY17" fmla="*/ 17422 h 718620"/>
                <a:gd name="connsiteX18" fmla="*/ 290373 w 718735"/>
                <a:gd name="connsiteY18" fmla="*/ 23916 h 718620"/>
                <a:gd name="connsiteX19" fmla="*/ 22365 w 718735"/>
                <a:gd name="connsiteY19" fmla="*/ 298709 h 718620"/>
                <a:gd name="connsiteX20" fmla="*/ 17422 w 718735"/>
                <a:gd name="connsiteY20" fmla="*/ 354738 h 718620"/>
                <a:gd name="connsiteX21" fmla="*/ 0 w 718735"/>
                <a:gd name="connsiteY21" fmla="*/ 354738 h 718620"/>
                <a:gd name="connsiteX22" fmla="*/ 5215 w 718735"/>
                <a:gd name="connsiteY22" fmla="*/ 295625 h 718620"/>
                <a:gd name="connsiteX23" fmla="*/ 286861 w 718735"/>
                <a:gd name="connsiteY23" fmla="*/ 6848 h 718620"/>
                <a:gd name="connsiteX24" fmla="*/ 363939 w 718735"/>
                <a:gd name="connsiteY24" fmla="*/ 0 h 718620"/>
                <a:gd name="connsiteX25" fmla="*/ 431874 w 718735"/>
                <a:gd name="connsiteY25" fmla="*/ 6848 h 718620"/>
                <a:gd name="connsiteX26" fmla="*/ 713519 w 718735"/>
                <a:gd name="connsiteY26" fmla="*/ 295625 h 718620"/>
                <a:gd name="connsiteX27" fmla="*/ 718735 w 718735"/>
                <a:gd name="connsiteY27" fmla="*/ 354738 h 718620"/>
                <a:gd name="connsiteX28" fmla="*/ 701315 w 718735"/>
                <a:gd name="connsiteY28" fmla="*/ 354738 h 718620"/>
                <a:gd name="connsiteX29" fmla="*/ 696371 w 718735"/>
                <a:gd name="connsiteY29" fmla="*/ 298709 h 718620"/>
                <a:gd name="connsiteX30" fmla="*/ 428364 w 718735"/>
                <a:gd name="connsiteY30" fmla="*/ 23916 h 718620"/>
                <a:gd name="connsiteX31" fmla="*/ 363939 w 718735"/>
                <a:gd name="connsiteY31" fmla="*/ 17422 h 71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8735" h="718620">
                  <a:moveTo>
                    <a:pt x="701315" y="363882"/>
                  </a:moveTo>
                  <a:lnTo>
                    <a:pt x="718735" y="363882"/>
                  </a:lnTo>
                  <a:lnTo>
                    <a:pt x="713519" y="422995"/>
                  </a:lnTo>
                  <a:cubicBezTo>
                    <a:pt x="687673" y="567691"/>
                    <a:pt x="575323" y="682418"/>
                    <a:pt x="431874" y="711772"/>
                  </a:cubicBezTo>
                  <a:lnTo>
                    <a:pt x="363939" y="718620"/>
                  </a:lnTo>
                  <a:lnTo>
                    <a:pt x="363939" y="701200"/>
                  </a:lnTo>
                  <a:lnTo>
                    <a:pt x="428364" y="694706"/>
                  </a:lnTo>
                  <a:cubicBezTo>
                    <a:pt x="564867" y="666773"/>
                    <a:pt x="671776" y="557602"/>
                    <a:pt x="696371" y="419913"/>
                  </a:cubicBezTo>
                  <a:close/>
                  <a:moveTo>
                    <a:pt x="0" y="363882"/>
                  </a:moveTo>
                  <a:lnTo>
                    <a:pt x="17421" y="363882"/>
                  </a:lnTo>
                  <a:lnTo>
                    <a:pt x="22365" y="419913"/>
                  </a:lnTo>
                  <a:cubicBezTo>
                    <a:pt x="46960" y="557602"/>
                    <a:pt x="153870" y="666773"/>
                    <a:pt x="290373" y="694706"/>
                  </a:cubicBezTo>
                  <a:lnTo>
                    <a:pt x="354794" y="701200"/>
                  </a:lnTo>
                  <a:lnTo>
                    <a:pt x="354794" y="718620"/>
                  </a:lnTo>
                  <a:lnTo>
                    <a:pt x="286861" y="711772"/>
                  </a:lnTo>
                  <a:cubicBezTo>
                    <a:pt x="143412" y="682418"/>
                    <a:pt x="31062" y="567691"/>
                    <a:pt x="5215" y="422995"/>
                  </a:cubicBezTo>
                  <a:close/>
                  <a:moveTo>
                    <a:pt x="354794" y="0"/>
                  </a:moveTo>
                  <a:lnTo>
                    <a:pt x="354794" y="17422"/>
                  </a:lnTo>
                  <a:lnTo>
                    <a:pt x="290373" y="23916"/>
                  </a:lnTo>
                  <a:cubicBezTo>
                    <a:pt x="153870" y="51849"/>
                    <a:pt x="46960" y="161020"/>
                    <a:pt x="22365" y="298709"/>
                  </a:cubicBezTo>
                  <a:lnTo>
                    <a:pt x="17422" y="354738"/>
                  </a:lnTo>
                  <a:lnTo>
                    <a:pt x="0" y="354738"/>
                  </a:lnTo>
                  <a:lnTo>
                    <a:pt x="5215" y="295625"/>
                  </a:lnTo>
                  <a:cubicBezTo>
                    <a:pt x="31062" y="150930"/>
                    <a:pt x="143412" y="36203"/>
                    <a:pt x="286861" y="6848"/>
                  </a:cubicBezTo>
                  <a:close/>
                  <a:moveTo>
                    <a:pt x="363939" y="0"/>
                  </a:moveTo>
                  <a:lnTo>
                    <a:pt x="431874" y="6848"/>
                  </a:lnTo>
                  <a:cubicBezTo>
                    <a:pt x="575323" y="36203"/>
                    <a:pt x="687673" y="150930"/>
                    <a:pt x="713519" y="295625"/>
                  </a:cubicBezTo>
                  <a:lnTo>
                    <a:pt x="718735" y="354738"/>
                  </a:lnTo>
                  <a:lnTo>
                    <a:pt x="701315" y="354738"/>
                  </a:lnTo>
                  <a:lnTo>
                    <a:pt x="696371" y="298709"/>
                  </a:lnTo>
                  <a:cubicBezTo>
                    <a:pt x="671776" y="161020"/>
                    <a:pt x="564867" y="51849"/>
                    <a:pt x="428364" y="23916"/>
                  </a:cubicBezTo>
                  <a:lnTo>
                    <a:pt x="363939" y="17422"/>
                  </a:lnTo>
                  <a:close/>
                </a:path>
              </a:pathLst>
            </a:custGeom>
            <a:solidFill>
              <a:srgbClr val="9C0059"/>
            </a:solid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8" name="Oval 47">
            <a:extLst>
              <a:ext uri="{FF2B5EF4-FFF2-40B4-BE49-F238E27FC236}">
                <a16:creationId xmlns:a16="http://schemas.microsoft.com/office/drawing/2014/main" id="{510ABBC3-E662-3FC0-611D-557FECBE4194}"/>
              </a:ext>
            </a:extLst>
          </p:cNvPr>
          <p:cNvSpPr/>
          <p:nvPr/>
        </p:nvSpPr>
        <p:spPr>
          <a:xfrm>
            <a:off x="1252551" y="1721408"/>
            <a:ext cx="1190724" cy="1203165"/>
          </a:xfrm>
          <a:prstGeom prst="ellipse">
            <a:avLst/>
          </a:prstGeom>
          <a:noFill/>
          <a:ln w="95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D9FA54C9-47D8-885F-11F4-9BCBA147B6E1}"/>
              </a:ext>
            </a:extLst>
          </p:cNvPr>
          <p:cNvSpPr/>
          <p:nvPr/>
        </p:nvSpPr>
        <p:spPr>
          <a:xfrm>
            <a:off x="1359286" y="1829406"/>
            <a:ext cx="992606" cy="1002817"/>
          </a:xfrm>
          <a:custGeom>
            <a:avLst/>
            <a:gdLst>
              <a:gd name="connsiteX0" fmla="*/ 701315 w 718735"/>
              <a:gd name="connsiteY0" fmla="*/ 363882 h 718620"/>
              <a:gd name="connsiteX1" fmla="*/ 718735 w 718735"/>
              <a:gd name="connsiteY1" fmla="*/ 363882 h 718620"/>
              <a:gd name="connsiteX2" fmla="*/ 713519 w 718735"/>
              <a:gd name="connsiteY2" fmla="*/ 422995 h 718620"/>
              <a:gd name="connsiteX3" fmla="*/ 431874 w 718735"/>
              <a:gd name="connsiteY3" fmla="*/ 711772 h 718620"/>
              <a:gd name="connsiteX4" fmla="*/ 363939 w 718735"/>
              <a:gd name="connsiteY4" fmla="*/ 718620 h 718620"/>
              <a:gd name="connsiteX5" fmla="*/ 363939 w 718735"/>
              <a:gd name="connsiteY5" fmla="*/ 701200 h 718620"/>
              <a:gd name="connsiteX6" fmla="*/ 428364 w 718735"/>
              <a:gd name="connsiteY6" fmla="*/ 694706 h 718620"/>
              <a:gd name="connsiteX7" fmla="*/ 696371 w 718735"/>
              <a:gd name="connsiteY7" fmla="*/ 419913 h 718620"/>
              <a:gd name="connsiteX8" fmla="*/ 0 w 718735"/>
              <a:gd name="connsiteY8" fmla="*/ 363882 h 718620"/>
              <a:gd name="connsiteX9" fmla="*/ 17421 w 718735"/>
              <a:gd name="connsiteY9" fmla="*/ 363882 h 718620"/>
              <a:gd name="connsiteX10" fmla="*/ 22365 w 718735"/>
              <a:gd name="connsiteY10" fmla="*/ 419913 h 718620"/>
              <a:gd name="connsiteX11" fmla="*/ 290373 w 718735"/>
              <a:gd name="connsiteY11" fmla="*/ 694706 h 718620"/>
              <a:gd name="connsiteX12" fmla="*/ 354794 w 718735"/>
              <a:gd name="connsiteY12" fmla="*/ 701200 h 718620"/>
              <a:gd name="connsiteX13" fmla="*/ 354794 w 718735"/>
              <a:gd name="connsiteY13" fmla="*/ 718620 h 718620"/>
              <a:gd name="connsiteX14" fmla="*/ 286861 w 718735"/>
              <a:gd name="connsiteY14" fmla="*/ 711772 h 718620"/>
              <a:gd name="connsiteX15" fmla="*/ 5215 w 718735"/>
              <a:gd name="connsiteY15" fmla="*/ 422995 h 718620"/>
              <a:gd name="connsiteX16" fmla="*/ 354794 w 718735"/>
              <a:gd name="connsiteY16" fmla="*/ 0 h 718620"/>
              <a:gd name="connsiteX17" fmla="*/ 354794 w 718735"/>
              <a:gd name="connsiteY17" fmla="*/ 17422 h 718620"/>
              <a:gd name="connsiteX18" fmla="*/ 290373 w 718735"/>
              <a:gd name="connsiteY18" fmla="*/ 23916 h 718620"/>
              <a:gd name="connsiteX19" fmla="*/ 22365 w 718735"/>
              <a:gd name="connsiteY19" fmla="*/ 298709 h 718620"/>
              <a:gd name="connsiteX20" fmla="*/ 17422 w 718735"/>
              <a:gd name="connsiteY20" fmla="*/ 354738 h 718620"/>
              <a:gd name="connsiteX21" fmla="*/ 0 w 718735"/>
              <a:gd name="connsiteY21" fmla="*/ 354738 h 718620"/>
              <a:gd name="connsiteX22" fmla="*/ 5215 w 718735"/>
              <a:gd name="connsiteY22" fmla="*/ 295625 h 718620"/>
              <a:gd name="connsiteX23" fmla="*/ 286861 w 718735"/>
              <a:gd name="connsiteY23" fmla="*/ 6848 h 718620"/>
              <a:gd name="connsiteX24" fmla="*/ 363939 w 718735"/>
              <a:gd name="connsiteY24" fmla="*/ 0 h 718620"/>
              <a:gd name="connsiteX25" fmla="*/ 431874 w 718735"/>
              <a:gd name="connsiteY25" fmla="*/ 6848 h 718620"/>
              <a:gd name="connsiteX26" fmla="*/ 713519 w 718735"/>
              <a:gd name="connsiteY26" fmla="*/ 295625 h 718620"/>
              <a:gd name="connsiteX27" fmla="*/ 718735 w 718735"/>
              <a:gd name="connsiteY27" fmla="*/ 354738 h 718620"/>
              <a:gd name="connsiteX28" fmla="*/ 701315 w 718735"/>
              <a:gd name="connsiteY28" fmla="*/ 354738 h 718620"/>
              <a:gd name="connsiteX29" fmla="*/ 696371 w 718735"/>
              <a:gd name="connsiteY29" fmla="*/ 298709 h 718620"/>
              <a:gd name="connsiteX30" fmla="*/ 428364 w 718735"/>
              <a:gd name="connsiteY30" fmla="*/ 23916 h 718620"/>
              <a:gd name="connsiteX31" fmla="*/ 363939 w 718735"/>
              <a:gd name="connsiteY31" fmla="*/ 17422 h 71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8735" h="718620">
                <a:moveTo>
                  <a:pt x="701315" y="363882"/>
                </a:moveTo>
                <a:lnTo>
                  <a:pt x="718735" y="363882"/>
                </a:lnTo>
                <a:lnTo>
                  <a:pt x="713519" y="422995"/>
                </a:lnTo>
                <a:cubicBezTo>
                  <a:pt x="687673" y="567691"/>
                  <a:pt x="575323" y="682418"/>
                  <a:pt x="431874" y="711772"/>
                </a:cubicBezTo>
                <a:lnTo>
                  <a:pt x="363939" y="718620"/>
                </a:lnTo>
                <a:lnTo>
                  <a:pt x="363939" y="701200"/>
                </a:lnTo>
                <a:lnTo>
                  <a:pt x="428364" y="694706"/>
                </a:lnTo>
                <a:cubicBezTo>
                  <a:pt x="564867" y="666773"/>
                  <a:pt x="671776" y="557602"/>
                  <a:pt x="696371" y="419913"/>
                </a:cubicBezTo>
                <a:close/>
                <a:moveTo>
                  <a:pt x="0" y="363882"/>
                </a:moveTo>
                <a:lnTo>
                  <a:pt x="17421" y="363882"/>
                </a:lnTo>
                <a:lnTo>
                  <a:pt x="22365" y="419913"/>
                </a:lnTo>
                <a:cubicBezTo>
                  <a:pt x="46960" y="557602"/>
                  <a:pt x="153870" y="666773"/>
                  <a:pt x="290373" y="694706"/>
                </a:cubicBezTo>
                <a:lnTo>
                  <a:pt x="354794" y="701200"/>
                </a:lnTo>
                <a:lnTo>
                  <a:pt x="354794" y="718620"/>
                </a:lnTo>
                <a:lnTo>
                  <a:pt x="286861" y="711772"/>
                </a:lnTo>
                <a:cubicBezTo>
                  <a:pt x="143412" y="682418"/>
                  <a:pt x="31062" y="567691"/>
                  <a:pt x="5215" y="422995"/>
                </a:cubicBezTo>
                <a:close/>
                <a:moveTo>
                  <a:pt x="354794" y="0"/>
                </a:moveTo>
                <a:lnTo>
                  <a:pt x="354794" y="17422"/>
                </a:lnTo>
                <a:lnTo>
                  <a:pt x="290373" y="23916"/>
                </a:lnTo>
                <a:cubicBezTo>
                  <a:pt x="153870" y="51849"/>
                  <a:pt x="46960" y="161020"/>
                  <a:pt x="22365" y="298709"/>
                </a:cubicBezTo>
                <a:lnTo>
                  <a:pt x="17422" y="354738"/>
                </a:lnTo>
                <a:lnTo>
                  <a:pt x="0" y="354738"/>
                </a:lnTo>
                <a:lnTo>
                  <a:pt x="5215" y="295625"/>
                </a:lnTo>
                <a:cubicBezTo>
                  <a:pt x="31062" y="150930"/>
                  <a:pt x="143412" y="36203"/>
                  <a:pt x="286861" y="6848"/>
                </a:cubicBezTo>
                <a:close/>
                <a:moveTo>
                  <a:pt x="363939" y="0"/>
                </a:moveTo>
                <a:lnTo>
                  <a:pt x="431874" y="6848"/>
                </a:lnTo>
                <a:cubicBezTo>
                  <a:pt x="575323" y="36203"/>
                  <a:pt x="687673" y="150930"/>
                  <a:pt x="713519" y="295625"/>
                </a:cubicBezTo>
                <a:lnTo>
                  <a:pt x="718735" y="354738"/>
                </a:lnTo>
                <a:lnTo>
                  <a:pt x="701315" y="354738"/>
                </a:lnTo>
                <a:lnTo>
                  <a:pt x="696371" y="298709"/>
                </a:lnTo>
                <a:cubicBezTo>
                  <a:pt x="671776" y="161020"/>
                  <a:pt x="564867" y="51849"/>
                  <a:pt x="428364" y="23916"/>
                </a:cubicBezTo>
                <a:lnTo>
                  <a:pt x="363939" y="17422"/>
                </a:lnTo>
                <a:close/>
              </a:path>
            </a:pathLst>
          </a:custGeom>
          <a:solidFill>
            <a:srgbClr val="9C0059"/>
          </a:solid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TextBox 39">
            <a:extLst>
              <a:ext uri="{FF2B5EF4-FFF2-40B4-BE49-F238E27FC236}">
                <a16:creationId xmlns:a16="http://schemas.microsoft.com/office/drawing/2014/main" id="{150269E8-425F-999C-0D88-778F769BC46D}"/>
              </a:ext>
            </a:extLst>
          </p:cNvPr>
          <p:cNvSpPr txBox="1"/>
          <p:nvPr/>
        </p:nvSpPr>
        <p:spPr>
          <a:xfrm>
            <a:off x="4393298" y="2077957"/>
            <a:ext cx="1130027" cy="56425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Bef>
                <a:spcPts val="750"/>
              </a:spcBef>
              <a:defRPr/>
            </a:pP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المبادرات</a:t>
            </a:r>
          </a:p>
          <a:p>
            <a:pPr algn="ctr" defTabSz="457200">
              <a:spcBef>
                <a:spcPts val="750"/>
              </a:spcBef>
              <a:defRPr/>
            </a:pP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الحكومية</a:t>
            </a:r>
            <a:endParaRPr lang="en-GB"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51" name="Group 50">
            <a:extLst>
              <a:ext uri="{FF2B5EF4-FFF2-40B4-BE49-F238E27FC236}">
                <a16:creationId xmlns:a16="http://schemas.microsoft.com/office/drawing/2014/main" id="{D294E12F-5226-1ABC-825E-CC1A0B52C85E}"/>
              </a:ext>
            </a:extLst>
          </p:cNvPr>
          <p:cNvGrpSpPr/>
          <p:nvPr/>
        </p:nvGrpSpPr>
        <p:grpSpPr>
          <a:xfrm>
            <a:off x="3249445" y="684061"/>
            <a:ext cx="1298693" cy="940369"/>
            <a:chOff x="6441817" y="2451847"/>
            <a:chExt cx="940369" cy="940369"/>
          </a:xfrm>
        </p:grpSpPr>
        <p:cxnSp>
          <p:nvCxnSpPr>
            <p:cNvPr id="57" name="Straight Connector 56">
              <a:extLst>
                <a:ext uri="{FF2B5EF4-FFF2-40B4-BE49-F238E27FC236}">
                  <a16:creationId xmlns:a16="http://schemas.microsoft.com/office/drawing/2014/main" id="{34B1FEE7-8C7D-D7DC-6006-9160A62255BB}"/>
                </a:ext>
              </a:extLst>
            </p:cNvPr>
            <p:cNvCxnSpPr>
              <a:cxnSpLocks/>
            </p:cNvCxnSpPr>
            <p:nvPr/>
          </p:nvCxnSpPr>
          <p:spPr>
            <a:xfrm rot="5400000">
              <a:off x="6912002" y="2451848"/>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320028E-2638-A580-EA92-66F41CA90681}"/>
                </a:ext>
              </a:extLst>
            </p:cNvPr>
            <p:cNvCxnSpPr>
              <a:cxnSpLocks/>
            </p:cNvCxnSpPr>
            <p:nvPr/>
          </p:nvCxnSpPr>
          <p:spPr>
            <a:xfrm>
              <a:off x="6912003" y="2451847"/>
              <a:ext cx="0" cy="940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TextBox 38">
            <a:extLst>
              <a:ext uri="{FF2B5EF4-FFF2-40B4-BE49-F238E27FC236}">
                <a16:creationId xmlns:a16="http://schemas.microsoft.com/office/drawing/2014/main" id="{95E3EB28-2BA7-76EE-C781-EEAB6B8440A5}"/>
              </a:ext>
            </a:extLst>
          </p:cNvPr>
          <p:cNvSpPr txBox="1"/>
          <p:nvPr/>
        </p:nvSpPr>
        <p:spPr>
          <a:xfrm>
            <a:off x="2793161" y="2053816"/>
            <a:ext cx="1130027" cy="56425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Bef>
                <a:spcPts val="750"/>
              </a:spcBef>
              <a:defRPr/>
            </a:pP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السياحة</a:t>
            </a:r>
            <a:endPar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a:p>
            <a:pPr algn="ctr" defTabSz="457200">
              <a:spcBef>
                <a:spcPts val="750"/>
              </a:spcBef>
              <a:defRPr/>
            </a:pPr>
            <a:r>
              <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الداخلية</a:t>
            </a:r>
          </a:p>
        </p:txBody>
      </p:sp>
      <p:sp>
        <p:nvSpPr>
          <p:cNvPr id="53" name="TextBox 36">
            <a:extLst>
              <a:ext uri="{FF2B5EF4-FFF2-40B4-BE49-F238E27FC236}">
                <a16:creationId xmlns:a16="http://schemas.microsoft.com/office/drawing/2014/main" id="{442DEB8A-74AD-A414-55D1-0531D521704A}"/>
              </a:ext>
            </a:extLst>
          </p:cNvPr>
          <p:cNvSpPr txBox="1"/>
          <p:nvPr/>
        </p:nvSpPr>
        <p:spPr>
          <a:xfrm>
            <a:off x="1251368" y="2088034"/>
            <a:ext cx="1130027" cy="56425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Bef>
                <a:spcPts val="750"/>
              </a:spcBef>
              <a:defRPr/>
            </a:pP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التملك الحر</a:t>
            </a:r>
          </a:p>
          <a:p>
            <a:pPr algn="ctr" defTabSz="457200">
              <a:spcBef>
                <a:spcPts val="750"/>
              </a:spcBef>
              <a:defRPr/>
            </a:pPr>
            <a:r>
              <a:rPr lang="ar-QA"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rPr>
              <a:t> للعقار</a:t>
            </a:r>
            <a:endParaRPr lang="ar-AE" sz="1200" dirty="0">
              <a:solidFill>
                <a:prstClr val="black"/>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4" name="TextBox 63">
            <a:extLst>
              <a:ext uri="{FF2B5EF4-FFF2-40B4-BE49-F238E27FC236}">
                <a16:creationId xmlns:a16="http://schemas.microsoft.com/office/drawing/2014/main" id="{4E956457-6196-4535-8E0A-E3D04D40DE52}"/>
              </a:ext>
            </a:extLst>
          </p:cNvPr>
          <p:cNvSpPr txBox="1"/>
          <p:nvPr/>
        </p:nvSpPr>
        <p:spPr>
          <a:xfrm>
            <a:off x="663610" y="3128966"/>
            <a:ext cx="1688282"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r" rtl="1">
              <a:spcBef>
                <a:spcPts val="0"/>
              </a:spcBef>
              <a:spcAft>
                <a:spcPts val="0"/>
              </a:spcAft>
            </a:pPr>
            <a:r>
              <a:rPr lang="ar-SA" sz="1200" dirty="0">
                <a:latin typeface="GE Dinar Two" panose="020A0503020102020204" pitchFamily="18" charset="-78"/>
                <a:ea typeface="GE Dinar Two" panose="020A0503020102020204" pitchFamily="18" charset="-78"/>
                <a:cs typeface="GE Dinar Two" panose="020A0503020102020204" pitchFamily="18" charset="-78"/>
              </a:rPr>
              <a:t>التوسع في شبكة عقارات التملك الحر والمستأجر كان محرك رئيسي لقطر للانتقال من الاقتصاد القائم على الإيجار إلى الاقتصاد القائم على المبيعات</a:t>
            </a:r>
            <a:r>
              <a:rPr lang="ar-QA" sz="1200" dirty="0">
                <a:latin typeface="GE Dinar Two" panose="020A0503020102020204" pitchFamily="18" charset="-78"/>
                <a:ea typeface="GE Dinar Two" panose="020A0503020102020204" pitchFamily="18" charset="-78"/>
                <a:cs typeface="GE Dinar Two" panose="020A0503020102020204" pitchFamily="18" charset="-78"/>
              </a:rPr>
              <a:t>، مؤديًا </a:t>
            </a:r>
            <a:r>
              <a:rPr lang="ar-SA" sz="1200" dirty="0">
                <a:latin typeface="GE Dinar Two" panose="020A0503020102020204" pitchFamily="18" charset="-78"/>
                <a:ea typeface="GE Dinar Two" panose="020A0503020102020204" pitchFamily="18" charset="-78"/>
                <a:cs typeface="GE Dinar Two" panose="020A0503020102020204" pitchFamily="18" charset="-78"/>
              </a:rPr>
              <a:t>إلى تأثير واضح على العقارات المحلية، </a:t>
            </a:r>
            <a:r>
              <a:rPr lang="ar-QA" sz="1200" dirty="0">
                <a:latin typeface="GE Dinar Two" panose="020A0503020102020204" pitchFamily="18" charset="-78"/>
                <a:ea typeface="GE Dinar Two" panose="020A0503020102020204" pitchFamily="18" charset="-78"/>
                <a:cs typeface="GE Dinar Two" panose="020A0503020102020204" pitchFamily="18" charset="-78"/>
              </a:rPr>
              <a:t>مما </a:t>
            </a:r>
            <a:r>
              <a:rPr lang="ar-SA" sz="1200" dirty="0">
                <a:latin typeface="GE Dinar Two" panose="020A0503020102020204" pitchFamily="18" charset="-78"/>
                <a:ea typeface="GE Dinar Two" panose="020A0503020102020204" pitchFamily="18" charset="-78"/>
                <a:cs typeface="GE Dinar Two" panose="020A0503020102020204" pitchFamily="18" charset="-78"/>
              </a:rPr>
              <a:t>سيزيد استثمارات فئة الوافد</a:t>
            </a:r>
            <a:r>
              <a:rPr lang="ar-QA" sz="1200" dirty="0">
                <a:latin typeface="GE Dinar Two" panose="020A0503020102020204" pitchFamily="18" charset="-78"/>
                <a:ea typeface="GE Dinar Two" panose="020A0503020102020204" pitchFamily="18" charset="-78"/>
                <a:cs typeface="GE Dinar Two" panose="020A0503020102020204" pitchFamily="18" charset="-78"/>
              </a:rPr>
              <a:t>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5" name="TextBox 64">
            <a:extLst>
              <a:ext uri="{FF2B5EF4-FFF2-40B4-BE49-F238E27FC236}">
                <a16:creationId xmlns:a16="http://schemas.microsoft.com/office/drawing/2014/main" id="{282B4E72-CDFF-47C1-B717-3C77F79034FD}"/>
              </a:ext>
            </a:extLst>
          </p:cNvPr>
          <p:cNvSpPr txBox="1"/>
          <p:nvPr/>
        </p:nvSpPr>
        <p:spPr>
          <a:xfrm>
            <a:off x="2436957" y="3104717"/>
            <a:ext cx="1688280" cy="30469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r" rtl="1">
              <a:spcBef>
                <a:spcPts val="0"/>
              </a:spcBef>
              <a:spcAft>
                <a:spcPts val="0"/>
              </a:spcAft>
            </a:pPr>
            <a:r>
              <a:rPr lang="ar-SA" sz="1200" dirty="0">
                <a:latin typeface="GE Dinar Two" panose="020A0503020102020204" pitchFamily="18" charset="-78"/>
                <a:ea typeface="GE Dinar Two" panose="020A0503020102020204" pitchFamily="18" charset="-78"/>
                <a:cs typeface="GE Dinar Two" panose="020A0503020102020204" pitchFamily="18" charset="-78"/>
              </a:rPr>
              <a:t>واصل</a:t>
            </a:r>
            <a:r>
              <a:rPr lang="ar-QA" sz="1200" dirty="0">
                <a:latin typeface="GE Dinar Two" panose="020A0503020102020204" pitchFamily="18" charset="-78"/>
                <a:ea typeface="GE Dinar Two" panose="020A0503020102020204" pitchFamily="18" charset="-78"/>
                <a:cs typeface="GE Dinar Two" panose="020A0503020102020204" pitchFamily="18" charset="-78"/>
              </a:rPr>
              <a:t>ت الهئية العامة </a:t>
            </a:r>
            <a:r>
              <a:rPr lang="ar-SA" sz="1200" dirty="0">
                <a:latin typeface="GE Dinar Two" panose="020A0503020102020204" pitchFamily="18" charset="-78"/>
                <a:ea typeface="GE Dinar Two" panose="020A0503020102020204" pitchFamily="18" charset="-78"/>
                <a:cs typeface="GE Dinar Two" panose="020A0503020102020204" pitchFamily="18" charset="-78"/>
              </a:rPr>
              <a:t>للسياحة تعزيز أعداد ال</a:t>
            </a:r>
            <a:r>
              <a:rPr lang="ar-QA" sz="1200" dirty="0">
                <a:latin typeface="GE Dinar Two" panose="020A0503020102020204" pitchFamily="18" charset="-78"/>
                <a:ea typeface="GE Dinar Two" panose="020A0503020102020204" pitchFamily="18" charset="-78"/>
                <a:cs typeface="GE Dinar Two" panose="020A0503020102020204" pitchFamily="18" charset="-78"/>
              </a:rPr>
              <a:t>ز</a:t>
            </a:r>
            <a:r>
              <a:rPr lang="ar-SA" sz="1200" dirty="0">
                <a:latin typeface="GE Dinar Two" panose="020A0503020102020204" pitchFamily="18" charset="-78"/>
                <a:ea typeface="GE Dinar Two" panose="020A0503020102020204" pitchFamily="18" charset="-78"/>
                <a:cs typeface="GE Dinar Two" panose="020A0503020102020204" pitchFamily="18" charset="-78"/>
              </a:rPr>
              <a:t>وار بعد السماح</a:t>
            </a:r>
            <a:r>
              <a:rPr lang="ar-QA" sz="1200" dirty="0">
                <a:latin typeface="GE Dinar Two" panose="020A0503020102020204" pitchFamily="18" charset="-78"/>
                <a:ea typeface="GE Dinar Two" panose="020A0503020102020204" pitchFamily="18" charset="-78"/>
                <a:cs typeface="GE Dinar Two" panose="020A0503020102020204" pitchFamily="18" charset="-78"/>
              </a:rPr>
              <a:t> لمواظني 80 دولة</a:t>
            </a:r>
            <a:r>
              <a:rPr lang="ar-SA" sz="1200" dirty="0">
                <a:latin typeface="GE Dinar Two" panose="020A0503020102020204" pitchFamily="18" charset="-78"/>
                <a:ea typeface="GE Dinar Two" panose="020A0503020102020204" pitchFamily="18" charset="-78"/>
                <a:cs typeface="GE Dinar Two" panose="020A0503020102020204" pitchFamily="18" charset="-78"/>
              </a:rPr>
              <a:t> </a:t>
            </a:r>
            <a:r>
              <a:rPr lang="ar-QA" sz="1200" dirty="0">
                <a:latin typeface="GE Dinar Two" panose="020A0503020102020204" pitchFamily="18" charset="-78"/>
                <a:ea typeface="GE Dinar Two" panose="020A0503020102020204" pitchFamily="18" charset="-78"/>
                <a:cs typeface="GE Dinar Two" panose="020A0503020102020204" pitchFamily="18" charset="-78"/>
              </a:rPr>
              <a:t>بالدخول إلى أراضي قطر</a:t>
            </a:r>
            <a:r>
              <a:rPr lang="ar-SA" sz="1200" dirty="0">
                <a:latin typeface="GE Dinar Two" panose="020A0503020102020204" pitchFamily="18" charset="-78"/>
                <a:ea typeface="GE Dinar Two" panose="020A0503020102020204" pitchFamily="18" charset="-78"/>
                <a:cs typeface="GE Dinar Two" panose="020A0503020102020204" pitchFamily="18" charset="-78"/>
              </a:rPr>
              <a:t> دون</a:t>
            </a:r>
            <a:r>
              <a:rPr lang="ar-QA" sz="1200" dirty="0">
                <a:latin typeface="GE Dinar Two" panose="020A0503020102020204" pitchFamily="18" charset="-78"/>
                <a:ea typeface="GE Dinar Two" panose="020A0503020102020204" pitchFamily="18" charset="-78"/>
                <a:cs typeface="GE Dinar Two" panose="020A0503020102020204" pitchFamily="18" charset="-78"/>
              </a:rPr>
              <a:t> الحاجة ل</a:t>
            </a:r>
            <a:r>
              <a:rPr lang="ar-SA" sz="1200" dirty="0">
                <a:latin typeface="GE Dinar Two" panose="020A0503020102020204" pitchFamily="18" charset="-78"/>
                <a:ea typeface="GE Dinar Two" panose="020A0503020102020204" pitchFamily="18" charset="-78"/>
                <a:cs typeface="GE Dinar Two" panose="020A0503020102020204" pitchFamily="18" charset="-78"/>
              </a:rPr>
              <a:t>تأشيرة، كما قامت الحكومة بتمديد صلاحية بطاقة هيا، حيث تمكن للمسافرين</a:t>
            </a:r>
            <a:r>
              <a:rPr lang="ar-QA" sz="1200" dirty="0">
                <a:latin typeface="GE Dinar Two" panose="020A0503020102020204" pitchFamily="18" charset="-78"/>
                <a:ea typeface="GE Dinar Two" panose="020A0503020102020204" pitchFamily="18" charset="-78"/>
                <a:cs typeface="GE Dinar Two" panose="020A0503020102020204" pitchFamily="18" charset="-78"/>
              </a:rPr>
              <a:t> من خلالها</a:t>
            </a:r>
            <a:r>
              <a:rPr lang="ar-SA" sz="1200" dirty="0">
                <a:latin typeface="GE Dinar Two" panose="020A0503020102020204" pitchFamily="18" charset="-78"/>
                <a:ea typeface="GE Dinar Two" panose="020A0503020102020204" pitchFamily="18" charset="-78"/>
                <a:cs typeface="GE Dinar Two" panose="020A0503020102020204" pitchFamily="18" charset="-78"/>
              </a:rPr>
              <a:t> </a:t>
            </a:r>
            <a:r>
              <a:rPr lang="ar-QA" sz="1200" dirty="0">
                <a:latin typeface="GE Dinar Two" panose="020A0503020102020204" pitchFamily="18" charset="-78"/>
                <a:ea typeface="GE Dinar Two" panose="020A0503020102020204" pitchFamily="18" charset="-78"/>
                <a:cs typeface="GE Dinar Two" panose="020A0503020102020204" pitchFamily="18" charset="-78"/>
              </a:rPr>
              <a:t>ال</a:t>
            </a:r>
            <a:r>
              <a:rPr lang="ar-SA" sz="1200" dirty="0">
                <a:latin typeface="GE Dinar Two" panose="020A0503020102020204" pitchFamily="18" charset="-78"/>
                <a:ea typeface="GE Dinar Two" panose="020A0503020102020204" pitchFamily="18" charset="-78"/>
                <a:cs typeface="GE Dinar Two" panose="020A0503020102020204" pitchFamily="18" charset="-78"/>
              </a:rPr>
              <a:t>دخول </a:t>
            </a:r>
            <a:r>
              <a:rPr lang="ar-QA" sz="1200" dirty="0">
                <a:latin typeface="GE Dinar Two" panose="020A0503020102020204" pitchFamily="18" charset="-78"/>
                <a:ea typeface="GE Dinar Two" panose="020A0503020102020204" pitchFamily="18" charset="-78"/>
                <a:cs typeface="GE Dinar Two" panose="020A0503020102020204" pitchFamily="18" charset="-78"/>
              </a:rPr>
              <a:t>للبلاد</a:t>
            </a:r>
            <a:r>
              <a:rPr lang="ar-SA" sz="1200" dirty="0">
                <a:latin typeface="GE Dinar Two" panose="020A0503020102020204" pitchFamily="18" charset="-78"/>
                <a:ea typeface="GE Dinar Two" panose="020A0503020102020204" pitchFamily="18" charset="-78"/>
                <a:cs typeface="GE Dinar Two" panose="020A0503020102020204" pitchFamily="18" charset="-78"/>
              </a:rPr>
              <a:t> دون رسوم. كما إن</a:t>
            </a:r>
            <a:r>
              <a:rPr lang="ar-QA" sz="1200" dirty="0">
                <a:latin typeface="GE Dinar Two" panose="020A0503020102020204" pitchFamily="18" charset="-78"/>
                <a:ea typeface="GE Dinar Two" panose="020A0503020102020204" pitchFamily="18" charset="-78"/>
                <a:cs typeface="GE Dinar Two" panose="020A0503020102020204" pitchFamily="18" charset="-78"/>
              </a:rPr>
              <a:t> مواصلة</a:t>
            </a:r>
            <a:r>
              <a:rPr lang="ar-SA" sz="1200" dirty="0">
                <a:latin typeface="GE Dinar Two" panose="020A0503020102020204" pitchFamily="18" charset="-78"/>
                <a:ea typeface="GE Dinar Two" panose="020A0503020102020204" pitchFamily="18" charset="-78"/>
                <a:cs typeface="GE Dinar Two" panose="020A0503020102020204" pitchFamily="18" charset="-78"/>
              </a:rPr>
              <a:t> استثمار قطر في الأحداث الرياضية بشكل كبير بعد كأس العالم 2022، سيضمن إشغالًا مستقرًا للفنادق والشقق الفندقية، حيث </a:t>
            </a:r>
            <a:r>
              <a:rPr lang="ar-QA" sz="1200" dirty="0">
                <a:latin typeface="GE Dinar Two" panose="020A0503020102020204" pitchFamily="18" charset="-78"/>
                <a:ea typeface="GE Dinar Two" panose="020A0503020102020204" pitchFamily="18" charset="-78"/>
                <a:cs typeface="GE Dinar Two" panose="020A0503020102020204" pitchFamily="18" charset="-78"/>
              </a:rPr>
              <a:t>تقرر</a:t>
            </a:r>
            <a:r>
              <a:rPr lang="ar-SA" sz="1200" dirty="0">
                <a:latin typeface="GE Dinar Two" panose="020A0503020102020204" pitchFamily="18" charset="-78"/>
                <a:ea typeface="GE Dinar Two" panose="020A0503020102020204" pitchFamily="18" charset="-78"/>
                <a:cs typeface="GE Dinar Two" panose="020A0503020102020204" pitchFamily="18" charset="-78"/>
              </a:rPr>
              <a:t> </a:t>
            </a:r>
            <a:r>
              <a:rPr lang="ar-QA" sz="1200" dirty="0">
                <a:latin typeface="GE Dinar Two" panose="020A0503020102020204" pitchFamily="18" charset="-78"/>
                <a:ea typeface="GE Dinar Two" panose="020A0503020102020204" pitchFamily="18" charset="-78"/>
                <a:cs typeface="GE Dinar Two" panose="020A0503020102020204" pitchFamily="18" charset="-78"/>
              </a:rPr>
              <a:t>استضافة</a:t>
            </a:r>
            <a:r>
              <a:rPr lang="ar-SA" sz="1200" dirty="0">
                <a:latin typeface="GE Dinar Two" panose="020A0503020102020204" pitchFamily="18" charset="-78"/>
                <a:ea typeface="GE Dinar Two" panose="020A0503020102020204" pitchFamily="18" charset="-78"/>
                <a:cs typeface="GE Dinar Two" panose="020A0503020102020204" pitchFamily="18" charset="-78"/>
              </a:rPr>
              <a:t> العديد من الأحداث والبطولات الرياضية في السنوات القادمة</a:t>
            </a:r>
            <a:r>
              <a:rPr lang="ar-QA" sz="1200" dirty="0">
                <a:latin typeface="GE Dinar Two" panose="020A0503020102020204" pitchFamily="18" charset="-78"/>
                <a:ea typeface="GE Dinar Two" panose="020A0503020102020204" pitchFamily="18" charset="-78"/>
                <a:cs typeface="GE Dinar Two" panose="020A0503020102020204" pitchFamily="18"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6" name="TextBox 65">
            <a:extLst>
              <a:ext uri="{FF2B5EF4-FFF2-40B4-BE49-F238E27FC236}">
                <a16:creationId xmlns:a16="http://schemas.microsoft.com/office/drawing/2014/main" id="{D5801FD3-2773-4DB5-AB5D-73054CC5179C}"/>
              </a:ext>
            </a:extLst>
          </p:cNvPr>
          <p:cNvSpPr txBox="1"/>
          <p:nvPr/>
        </p:nvSpPr>
        <p:spPr>
          <a:xfrm>
            <a:off x="4435875" y="3104717"/>
            <a:ext cx="1765002" cy="23391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r" rtl="1">
              <a:spcBef>
                <a:spcPts val="0"/>
              </a:spcBef>
              <a:spcAft>
                <a:spcPts val="0"/>
              </a:spcAft>
            </a:pPr>
            <a:r>
              <a:rPr lang="ar-QA" sz="1200" dirty="0">
                <a:latin typeface="GE Dinar Two" panose="020A0503020102020204" pitchFamily="18" charset="-78"/>
                <a:ea typeface="GE Dinar Two" panose="020A0503020102020204" pitchFamily="18" charset="-78"/>
                <a:cs typeface="GE Dinar Two" panose="020A0503020102020204" pitchFamily="18" charset="-78"/>
              </a:rPr>
              <a:t>بهدف </a:t>
            </a:r>
            <a:r>
              <a:rPr lang="ar-SA" sz="1200" dirty="0">
                <a:latin typeface="GE Dinar Two" panose="020A0503020102020204" pitchFamily="18" charset="-78"/>
                <a:ea typeface="GE Dinar Two" panose="020A0503020102020204" pitchFamily="18" charset="-78"/>
                <a:cs typeface="GE Dinar Two" panose="020A0503020102020204" pitchFamily="18" charset="-78"/>
              </a:rPr>
              <a:t>تحسين الشفافية في القطاع العقاري في الدولة، من المتوقع أن يتم تشكيل هيئة تنظيم عقارية، ل</a:t>
            </a:r>
            <a:r>
              <a:rPr lang="ar-QA" sz="1200" dirty="0">
                <a:latin typeface="GE Dinar Two" panose="020A0503020102020204" pitchFamily="18" charset="-78"/>
                <a:ea typeface="GE Dinar Two" panose="020A0503020102020204" pitchFamily="18" charset="-78"/>
                <a:cs typeface="GE Dinar Two" panose="020A0503020102020204" pitchFamily="18" charset="-78"/>
              </a:rPr>
              <a:t>وذلك ل</a:t>
            </a:r>
            <a:r>
              <a:rPr lang="ar-SA" sz="1200" dirty="0">
                <a:latin typeface="GE Dinar Two" panose="020A0503020102020204" pitchFamily="18" charset="-78"/>
                <a:ea typeface="GE Dinar Two" panose="020A0503020102020204" pitchFamily="18" charset="-78"/>
                <a:cs typeface="GE Dinar Two" panose="020A0503020102020204" pitchFamily="18" charset="-78"/>
              </a:rPr>
              <a:t>إصدار بيانات حول سوق العقار. إضافة إلى ذلك، أجرى مصرف قطر المركزي تعديلات على لوائح التمويل العقاري المطبّقة في جميع البنوك داخل الدولة، وعليه تصنف القروض بناءً على عدة عوامل منها مبلغ القرض، وجنسية مقدم الطلب، إذا كان قطري أو وافد</a:t>
            </a:r>
            <a:r>
              <a:rPr lang="ar-SA" sz="1400" dirty="0">
                <a:latin typeface="Miller Text"/>
              </a:rPr>
              <a:t>.</a:t>
            </a:r>
            <a:endParaRPr lang="en-US" sz="1400" dirty="0">
              <a:latin typeface="Miller Text"/>
            </a:endParaRPr>
          </a:p>
        </p:txBody>
      </p:sp>
    </p:spTree>
    <p:extLst>
      <p:ext uri="{BB962C8B-B14F-4D97-AF65-F5344CB8AC3E}">
        <p14:creationId xmlns:p14="http://schemas.microsoft.com/office/powerpoint/2010/main" val="760099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6709E"/>
        </a:solidFill>
        <a:effectLst/>
      </p:bgPr>
    </p:bg>
    <p:spTree>
      <p:nvGrpSpPr>
        <p:cNvPr id="1" name=""/>
        <p:cNvGrpSpPr/>
        <p:nvPr/>
      </p:nvGrpSpPr>
      <p:grpSpPr>
        <a:xfrm>
          <a:off x="0" y="0"/>
          <a:ext cx="0" cy="0"/>
          <a:chOff x="0" y="0"/>
          <a:chExt cx="0" cy="0"/>
        </a:xfrm>
      </p:grpSpPr>
      <p:pic>
        <p:nvPicPr>
          <p:cNvPr id="8" name="Graphic 140">
            <a:extLst>
              <a:ext uri="{FF2B5EF4-FFF2-40B4-BE49-F238E27FC236}">
                <a16:creationId xmlns:a16="http://schemas.microsoft.com/office/drawing/2014/main" id="{D1E0FA97-3BF9-719D-D7F8-942C3DA82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90" y="0"/>
            <a:ext cx="1279453" cy="791655"/>
          </a:xfrm>
          <a:prstGeom prst="rect">
            <a:avLst/>
          </a:prstGeom>
        </p:spPr>
      </p:pic>
      <p:pic>
        <p:nvPicPr>
          <p:cNvPr id="13" name="Picture 12">
            <a:extLst>
              <a:ext uri="{FF2B5EF4-FFF2-40B4-BE49-F238E27FC236}">
                <a16:creationId xmlns:a16="http://schemas.microsoft.com/office/drawing/2014/main" id="{1BE6A6A3-60A2-EF49-8BD3-29CFCF11CF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798" y="5666550"/>
            <a:ext cx="10553700" cy="762918"/>
          </a:xfrm>
          <a:prstGeom prst="rect">
            <a:avLst/>
          </a:prstGeom>
        </p:spPr>
      </p:pic>
      <p:sp>
        <p:nvSpPr>
          <p:cNvPr id="5" name="TextBox 4">
            <a:extLst>
              <a:ext uri="{FF2B5EF4-FFF2-40B4-BE49-F238E27FC236}">
                <a16:creationId xmlns:a16="http://schemas.microsoft.com/office/drawing/2014/main" id="{053D2047-9D74-3249-A573-51E4C655E21B}"/>
              </a:ext>
            </a:extLst>
          </p:cNvPr>
          <p:cNvSpPr txBox="1"/>
          <p:nvPr/>
        </p:nvSpPr>
        <p:spPr>
          <a:xfrm flipH="1">
            <a:off x="3482104" y="2204678"/>
            <a:ext cx="4629150" cy="1887312"/>
          </a:xfrm>
          <a:prstGeom prst="rect">
            <a:avLst/>
          </a:prstGeom>
          <a:noFill/>
        </p:spPr>
        <p:txBody>
          <a:bodyPr wrap="square">
            <a:spAutoFit/>
          </a:bodyPr>
          <a:lstStyle/>
          <a:p>
            <a:pPr algn="ctr">
              <a:lnSpc>
                <a:spcPct val="108000"/>
              </a:lnSpc>
              <a:spcBef>
                <a:spcPts val="600"/>
              </a:spcBef>
            </a:pPr>
            <a:r>
              <a:rPr lang="ar-QA"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السج</a:t>
            </a:r>
            <a:r>
              <a:rPr lang="ar-JO"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ـــــــ</a:t>
            </a:r>
            <a:r>
              <a:rPr lang="ar-QA"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ل</a:t>
            </a:r>
            <a:br>
              <a:rPr lang="en-US"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br>
            <a:r>
              <a:rPr lang="ar-QA"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المالي </a:t>
            </a:r>
            <a:endParaRPr lang="en-GB"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407530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6">
            <a:extLst>
              <a:ext uri="{FF2B5EF4-FFF2-40B4-BE49-F238E27FC236}">
                <a16:creationId xmlns:a16="http://schemas.microsoft.com/office/drawing/2014/main" id="{8A14CF04-B0D7-4844-8B6C-BAA30CB13C33}"/>
              </a:ext>
            </a:extLst>
          </p:cNvPr>
          <p:cNvSpPr txBox="1">
            <a:spLocks/>
          </p:cNvSpPr>
          <p:nvPr/>
        </p:nvSpPr>
        <p:spPr>
          <a:xfrm>
            <a:off x="10134600" y="6060440"/>
            <a:ext cx="2057400" cy="30427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 name="Rectangle 15">
            <a:extLst>
              <a:ext uri="{FF2B5EF4-FFF2-40B4-BE49-F238E27FC236}">
                <a16:creationId xmlns:a16="http://schemas.microsoft.com/office/drawing/2014/main" id="{A8D207A5-A674-E846-9F17-AABAB9B5788F}"/>
              </a:ext>
            </a:extLst>
          </p:cNvPr>
          <p:cNvSpPr/>
          <p:nvPr/>
        </p:nvSpPr>
        <p:spPr>
          <a:xfrm>
            <a:off x="3675707" y="1471309"/>
            <a:ext cx="3704283" cy="252000"/>
          </a:xfrm>
          <a:prstGeom prst="rect">
            <a:avLst/>
          </a:prstGeom>
          <a:solidFill>
            <a:srgbClr val="1A507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إجمالي الدخل</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a:t>
            </a:r>
            <a:r>
              <a:rPr kumimoji="0" lang="ar-QA" sz="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1</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r>
              <a:rPr kumimoji="0" lang="ar-AE"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والإيرادات التشغيلية </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r>
              <a:rPr kumimoji="0" lang="ar-QA" sz="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2</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endParaRPr kumimoji="0" lang="en-IN"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 name="Rectangle 16">
            <a:extLst>
              <a:ext uri="{FF2B5EF4-FFF2-40B4-BE49-F238E27FC236}">
                <a16:creationId xmlns:a16="http://schemas.microsoft.com/office/drawing/2014/main" id="{BD770A4A-DB08-E445-B00A-C933BCE46345}"/>
              </a:ext>
            </a:extLst>
          </p:cNvPr>
          <p:cNvSpPr/>
          <p:nvPr/>
        </p:nvSpPr>
        <p:spPr>
          <a:xfrm>
            <a:off x="7654428" y="1454832"/>
            <a:ext cx="4057202" cy="252000"/>
          </a:xfrm>
          <a:prstGeom prst="rect">
            <a:avLst/>
          </a:prstGeom>
          <a:solidFill>
            <a:srgbClr val="1A507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الأرباح التشغيلية </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r>
              <a:rPr kumimoji="0" lang="ar-QA" sz="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3</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endParaRPr kumimoji="0" lang="en-IN" sz="1200" b="0" i="0" u="none" strike="noStrike" kern="1200" cap="none" spc="0" normalizeH="1" baseline="3000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 name="Rectangle 17">
            <a:extLst>
              <a:ext uri="{FF2B5EF4-FFF2-40B4-BE49-F238E27FC236}">
                <a16:creationId xmlns:a16="http://schemas.microsoft.com/office/drawing/2014/main" id="{2F0D9738-B89D-844D-B6F5-A69973F06454}"/>
              </a:ext>
            </a:extLst>
          </p:cNvPr>
          <p:cNvSpPr/>
          <p:nvPr/>
        </p:nvSpPr>
        <p:spPr>
          <a:xfrm>
            <a:off x="3675707" y="4198983"/>
            <a:ext cx="3704285" cy="252000"/>
          </a:xfrm>
          <a:prstGeom prst="rect">
            <a:avLst/>
          </a:prstGeom>
          <a:solidFill>
            <a:srgbClr val="1A507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الأرباح قبل الفوائد والضرائب والإهلاك والاستهلاك </a:t>
            </a:r>
            <a:r>
              <a:rPr kumimoji="0" lang="ar-QA" sz="12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r>
              <a:rPr kumimoji="0" lang="ar-QA" sz="8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4</a:t>
            </a:r>
            <a:r>
              <a:rPr kumimoji="0" lang="ar-QA" sz="1200" b="0" i="0" u="none" strike="noStrike" kern="1200" cap="none" spc="0" normalizeH="0" baseline="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a:t>
            </a:r>
            <a:endParaRPr kumimoji="0" lang="en-IN" sz="1200" b="0" i="0" u="none" strike="noStrike" kern="1200" cap="none" spc="0" normalizeH="1" baseline="30000" noProof="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 name="Rectangle 18">
            <a:extLst>
              <a:ext uri="{FF2B5EF4-FFF2-40B4-BE49-F238E27FC236}">
                <a16:creationId xmlns:a16="http://schemas.microsoft.com/office/drawing/2014/main" id="{122193E1-4502-E746-A861-BEFC1C1CCEE2}"/>
              </a:ext>
            </a:extLst>
          </p:cNvPr>
          <p:cNvSpPr/>
          <p:nvPr/>
        </p:nvSpPr>
        <p:spPr>
          <a:xfrm>
            <a:off x="7673754" y="4104167"/>
            <a:ext cx="4037876" cy="397063"/>
          </a:xfrm>
          <a:prstGeom prst="rect">
            <a:avLst/>
          </a:prstGeom>
          <a:solidFill>
            <a:srgbClr val="1A507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LB"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صافي ربح الفترة "العائد الى أصحاب حقوق الملكية في الشركة الأم"</a:t>
            </a:r>
            <a:endParaRPr kumimoji="0" lang="en-IN" sz="1200" b="0" i="0" u="none" strike="noStrike" kern="1200" cap="none" spc="0" normalizeH="1" baseline="3000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20" name="Chart 19">
            <a:extLst>
              <a:ext uri="{FF2B5EF4-FFF2-40B4-BE49-F238E27FC236}">
                <a16:creationId xmlns:a16="http://schemas.microsoft.com/office/drawing/2014/main" id="{C81423D9-BA72-9D4A-AFE7-2A1DD2E36EF6}"/>
              </a:ext>
            </a:extLst>
          </p:cNvPr>
          <p:cNvGraphicFramePr>
            <a:graphicFrameLocks/>
          </p:cNvGraphicFramePr>
          <p:nvPr>
            <p:extLst>
              <p:ext uri="{D42A27DB-BD31-4B8C-83A1-F6EECF244321}">
                <p14:modId xmlns:p14="http://schemas.microsoft.com/office/powerpoint/2010/main" val="489154183"/>
              </p:ext>
            </p:extLst>
          </p:nvPr>
        </p:nvGraphicFramePr>
        <p:xfrm>
          <a:off x="7654428" y="1533685"/>
          <a:ext cx="4261388" cy="24123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A5164BF0-0F9F-5649-BCB7-06B5E0C9707C}"/>
              </a:ext>
            </a:extLst>
          </p:cNvPr>
          <p:cNvGraphicFramePr>
            <a:graphicFrameLocks/>
          </p:cNvGraphicFramePr>
          <p:nvPr>
            <p:extLst>
              <p:ext uri="{D42A27DB-BD31-4B8C-83A1-F6EECF244321}">
                <p14:modId xmlns:p14="http://schemas.microsoft.com/office/powerpoint/2010/main" val="4168339034"/>
              </p:ext>
            </p:extLst>
          </p:nvPr>
        </p:nvGraphicFramePr>
        <p:xfrm>
          <a:off x="7723342" y="4501231"/>
          <a:ext cx="4078173" cy="1697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2DBED318-22A8-284F-8383-2297CA0A2A04}"/>
              </a:ext>
            </a:extLst>
          </p:cNvPr>
          <p:cNvGraphicFramePr>
            <a:graphicFrameLocks/>
          </p:cNvGraphicFramePr>
          <p:nvPr>
            <p:extLst>
              <p:ext uri="{D42A27DB-BD31-4B8C-83A1-F6EECF244321}">
                <p14:modId xmlns:p14="http://schemas.microsoft.com/office/powerpoint/2010/main" val="2851093927"/>
              </p:ext>
            </p:extLst>
          </p:nvPr>
        </p:nvGraphicFramePr>
        <p:xfrm>
          <a:off x="3519162" y="1597336"/>
          <a:ext cx="3998047" cy="2626129"/>
        </p:xfrm>
        <a:graphic>
          <a:graphicData uri="http://schemas.openxmlformats.org/drawingml/2006/chart">
            <c:chart xmlns:c="http://schemas.openxmlformats.org/drawingml/2006/chart" xmlns:r="http://schemas.openxmlformats.org/officeDocument/2006/relationships" r:id="rId4"/>
          </a:graphicData>
        </a:graphic>
      </p:graphicFrame>
      <p:grpSp>
        <p:nvGrpSpPr>
          <p:cNvPr id="24" name="Group 23">
            <a:extLst>
              <a:ext uri="{FF2B5EF4-FFF2-40B4-BE49-F238E27FC236}">
                <a16:creationId xmlns:a16="http://schemas.microsoft.com/office/drawing/2014/main" id="{C6F6ECC2-E230-4F4F-9D3B-AE59831176C8}"/>
              </a:ext>
            </a:extLst>
          </p:cNvPr>
          <p:cNvGrpSpPr/>
          <p:nvPr/>
        </p:nvGrpSpPr>
        <p:grpSpPr>
          <a:xfrm>
            <a:off x="1026375" y="1787727"/>
            <a:ext cx="1888294" cy="4341224"/>
            <a:chOff x="8995409" y="1787727"/>
            <a:chExt cx="1888294" cy="4341224"/>
          </a:xfrm>
        </p:grpSpPr>
        <p:sp>
          <p:nvSpPr>
            <p:cNvPr id="25" name="Rectangle: Rounded Corners 12">
              <a:extLst>
                <a:ext uri="{FF2B5EF4-FFF2-40B4-BE49-F238E27FC236}">
                  <a16:creationId xmlns:a16="http://schemas.microsoft.com/office/drawing/2014/main" id="{1146EE75-8995-154D-BAD0-2226DFE5996C}"/>
                </a:ext>
              </a:extLst>
            </p:cNvPr>
            <p:cNvSpPr/>
            <p:nvPr/>
          </p:nvSpPr>
          <p:spPr>
            <a:xfrm>
              <a:off x="8995409" y="1787727"/>
              <a:ext cx="1888294" cy="4341224"/>
            </a:xfrm>
            <a:prstGeom prst="roundRect">
              <a:avLst>
                <a:gd name="adj" fmla="val 6938"/>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6" name="Rectangle 25">
              <a:extLst>
                <a:ext uri="{FF2B5EF4-FFF2-40B4-BE49-F238E27FC236}">
                  <a16:creationId xmlns:a16="http://schemas.microsoft.com/office/drawing/2014/main" id="{27F97379-993F-0141-93A4-370DD25C366D}"/>
                </a:ext>
              </a:extLst>
            </p:cNvPr>
            <p:cNvSpPr/>
            <p:nvPr/>
          </p:nvSpPr>
          <p:spPr>
            <a:xfrm>
              <a:off x="9133017" y="1899058"/>
              <a:ext cx="1613078" cy="3647152"/>
            </a:xfrm>
            <a:prstGeom prst="rect">
              <a:avLst/>
            </a:prstGeom>
          </p:spPr>
          <p:txBody>
            <a:bodyPr wrap="square">
              <a:spAutoFit/>
            </a:bodyPr>
            <a:lstStyle/>
            <a:p>
              <a:pPr algn="r" defTabSz="914400" rtl="1">
                <a:defRPr/>
              </a:pPr>
              <a:r>
                <a:rPr lang="ar-QA"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1.إجمالي الدخل = الإيرادات التشغيلية</a:t>
              </a:r>
              <a:r>
                <a:rPr lang="ar-LB"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QA"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a:t>
              </a:r>
              <a:r>
                <a:rPr lang="ar-LB"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QA"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أرباح بيع عقارات + صافي ربح القيمة العادلة من استثمارات عقارية + الربح/الخسارة من موجودات مالية بالقيمة العادلة إيرادات أخرى + ايرادات تمويل</a:t>
              </a:r>
              <a:r>
                <a:rPr lang="en-US"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a:t>
              </a:r>
            </a:p>
            <a:p>
              <a:pPr algn="r" defTabSz="914400" rtl="1">
                <a:defRPr/>
              </a:pPr>
              <a:endParaRPr lang="ar-QA"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algn="r" defTabSz="914400" rtl="1">
                <a:defRPr/>
              </a:pPr>
              <a:r>
                <a:rPr lang="ar-QA"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2.الإيرادات التشغيلية = إيرادات إيجارات + ايرادات التأجير التمويلي + الدخل من الخدمات الإستشارية</a:t>
              </a:r>
              <a:endParaRPr lang="en-US"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algn="r" defTabSz="914400" rtl="1">
                <a:defRPr/>
              </a:pPr>
              <a:endParaRPr lang="ar-QA"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algn="r" defTabSz="914400" rtl="1">
                <a:defRPr/>
              </a:pPr>
              <a:r>
                <a:rPr lang="ar-AE"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3. الأرباح التشغيلية = إيرادات التشغيل – مصروفات التشغيل</a:t>
              </a:r>
              <a:endParaRPr lang="en-US"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algn="r" defTabSz="914400" rtl="1">
                <a:defRPr/>
              </a:pPr>
              <a:endParaRPr lang="ar-AE"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a:p>
              <a:pPr algn="r" defTabSz="914400" rtl="1">
                <a:defRPr/>
              </a:pPr>
              <a:r>
                <a:rPr lang="ar-QA"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4</a:t>
              </a:r>
              <a:r>
                <a:rPr lang="ar-AE"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الأرباح قبل الفوائد والضرائب والإهلاك وإطفاء الدين = الأرباح التشغيلية</a:t>
              </a:r>
              <a:r>
                <a:rPr lang="ar-LB"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 ربح من بيع العقارات وخدمات البناء</a:t>
              </a:r>
              <a:r>
                <a:rPr lang="ar-AE"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 مصروفات إدارية وعمومية</a:t>
              </a:r>
              <a:endParaRPr lang="en-IN" sz="11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27" name="TextBox 96">
            <a:extLst>
              <a:ext uri="{FF2B5EF4-FFF2-40B4-BE49-F238E27FC236}">
                <a16:creationId xmlns:a16="http://schemas.microsoft.com/office/drawing/2014/main" id="{07E7A5BE-5030-DF45-9839-62FB1379529F}"/>
              </a:ext>
            </a:extLst>
          </p:cNvPr>
          <p:cNvSpPr txBox="1"/>
          <p:nvPr/>
        </p:nvSpPr>
        <p:spPr>
          <a:xfrm>
            <a:off x="839972" y="333852"/>
            <a:ext cx="10871657" cy="900246"/>
          </a:xfrm>
          <a:prstGeom prst="rect">
            <a:avLst/>
          </a:prstGeom>
          <a:noFill/>
        </p:spPr>
        <p:txBody>
          <a:bodyPr wrap="square">
            <a:spAutoFit/>
          </a:bodyPr>
          <a:lstStyle/>
          <a:p>
            <a:pPr algn="ctr" rtl="1">
              <a:lnSpc>
                <a:spcPct val="150000"/>
              </a:lnSpc>
              <a:spcBef>
                <a:spcPct val="0"/>
              </a:spcBef>
              <a:defRPr/>
            </a:pP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لمحة عامة عن الوضع المالي</a:t>
            </a:r>
            <a:br>
              <a:rPr lang="en-US"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br>
            <a:r>
              <a:rPr lang="ar-LB"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للسنة</a:t>
            </a:r>
            <a:r>
              <a:rPr lang="ar-QA"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المنتهية في </a:t>
            </a:r>
            <a:r>
              <a:rPr lang="ar-LB"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31</a:t>
            </a:r>
            <a:r>
              <a:rPr lang="ar-QA"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LB"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ديسمبر</a:t>
            </a:r>
            <a:r>
              <a:rPr lang="ar-QA"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LB"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2023</a:t>
            </a:r>
            <a:endParaRPr lang="en-US" sz="12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28" name="Chart 27">
            <a:extLst>
              <a:ext uri="{FF2B5EF4-FFF2-40B4-BE49-F238E27FC236}">
                <a16:creationId xmlns:a16="http://schemas.microsoft.com/office/drawing/2014/main" id="{DBB1A01F-B37A-3C4D-B527-939CDB81051B}"/>
              </a:ext>
            </a:extLst>
          </p:cNvPr>
          <p:cNvGraphicFramePr>
            <a:graphicFrameLocks/>
          </p:cNvGraphicFramePr>
          <p:nvPr>
            <p:extLst>
              <p:ext uri="{D42A27DB-BD31-4B8C-83A1-F6EECF244321}">
                <p14:modId xmlns:p14="http://schemas.microsoft.com/office/powerpoint/2010/main" val="3947784702"/>
              </p:ext>
            </p:extLst>
          </p:nvPr>
        </p:nvGraphicFramePr>
        <p:xfrm>
          <a:off x="3677197" y="1725084"/>
          <a:ext cx="3729905" cy="25286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0F2214C9-C940-CE49-87EC-A0BA0CB4AE49}"/>
              </a:ext>
            </a:extLst>
          </p:cNvPr>
          <p:cNvGraphicFramePr>
            <a:graphicFrameLocks/>
          </p:cNvGraphicFramePr>
          <p:nvPr>
            <p:extLst>
              <p:ext uri="{D42A27DB-BD31-4B8C-83A1-F6EECF244321}">
                <p14:modId xmlns:p14="http://schemas.microsoft.com/office/powerpoint/2010/main" val="1593021961"/>
              </p:ext>
            </p:extLst>
          </p:nvPr>
        </p:nvGraphicFramePr>
        <p:xfrm>
          <a:off x="7505291" y="1735487"/>
          <a:ext cx="3783906" cy="22290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A0EB9B09-312A-EC48-94D0-46D8637E6BAA}"/>
              </a:ext>
            </a:extLst>
          </p:cNvPr>
          <p:cNvGraphicFramePr>
            <a:graphicFrameLocks/>
          </p:cNvGraphicFramePr>
          <p:nvPr>
            <p:extLst>
              <p:ext uri="{D42A27DB-BD31-4B8C-83A1-F6EECF244321}">
                <p14:modId xmlns:p14="http://schemas.microsoft.com/office/powerpoint/2010/main" val="2051804869"/>
              </p:ext>
            </p:extLst>
          </p:nvPr>
        </p:nvGraphicFramePr>
        <p:xfrm>
          <a:off x="3677197" y="4253721"/>
          <a:ext cx="3512852" cy="17909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21823315-7568-CB48-99FB-4A2D567113A9}"/>
              </a:ext>
            </a:extLst>
          </p:cNvPr>
          <p:cNvGraphicFramePr>
            <a:graphicFrameLocks/>
          </p:cNvGraphicFramePr>
          <p:nvPr>
            <p:extLst>
              <p:ext uri="{D42A27DB-BD31-4B8C-83A1-F6EECF244321}">
                <p14:modId xmlns:p14="http://schemas.microsoft.com/office/powerpoint/2010/main" val="3601280575"/>
              </p:ext>
            </p:extLst>
          </p:nvPr>
        </p:nvGraphicFramePr>
        <p:xfrm>
          <a:off x="7528852" y="4576416"/>
          <a:ext cx="3905078" cy="179574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22071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1">
            <a:extLst>
              <a:ext uri="{FF2B5EF4-FFF2-40B4-BE49-F238E27FC236}">
                <a16:creationId xmlns:a16="http://schemas.microsoft.com/office/drawing/2014/main" id="{183A21D6-4EB7-5241-9F90-A1881C071B8A}"/>
              </a:ext>
            </a:extLst>
          </p:cNvPr>
          <p:cNvSpPr/>
          <p:nvPr/>
        </p:nvSpPr>
        <p:spPr>
          <a:xfrm>
            <a:off x="1346200" y="1816100"/>
            <a:ext cx="2768600" cy="1257300"/>
          </a:xfrm>
          <a:prstGeom prst="roundRect">
            <a:avLst>
              <a:gd name="adj" fmla="val 8586"/>
            </a:avLst>
          </a:prstGeom>
          <a:solidFill>
            <a:schemeClr val="bg1">
              <a:lumMod val="95000"/>
            </a:schemeClr>
          </a:solidFill>
          <a:ln w="222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8" name="Rectangle: Rounded Corners 2">
            <a:extLst>
              <a:ext uri="{FF2B5EF4-FFF2-40B4-BE49-F238E27FC236}">
                <a16:creationId xmlns:a16="http://schemas.microsoft.com/office/drawing/2014/main" id="{0B059EE6-5474-2A4F-8685-08198CDC3B63}"/>
              </a:ext>
            </a:extLst>
          </p:cNvPr>
          <p:cNvSpPr/>
          <p:nvPr/>
        </p:nvSpPr>
        <p:spPr>
          <a:xfrm>
            <a:off x="4711700" y="1816100"/>
            <a:ext cx="2768600" cy="1257300"/>
          </a:xfrm>
          <a:prstGeom prst="roundRect">
            <a:avLst>
              <a:gd name="adj" fmla="val 8586"/>
            </a:avLst>
          </a:prstGeom>
          <a:solidFill>
            <a:schemeClr val="bg1">
              <a:lumMod val="95000"/>
            </a:schemeClr>
          </a:solidFill>
          <a:ln w="22225">
            <a:solidFill>
              <a:srgbClr val="358A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2" name="Rectangle: Rounded Corners 3">
            <a:extLst>
              <a:ext uri="{FF2B5EF4-FFF2-40B4-BE49-F238E27FC236}">
                <a16:creationId xmlns:a16="http://schemas.microsoft.com/office/drawing/2014/main" id="{D4BB4B87-EDDE-A240-9C1D-A347D52C7D40}"/>
              </a:ext>
            </a:extLst>
          </p:cNvPr>
          <p:cNvSpPr/>
          <p:nvPr/>
        </p:nvSpPr>
        <p:spPr>
          <a:xfrm>
            <a:off x="8077200" y="1816100"/>
            <a:ext cx="2768600" cy="1257300"/>
          </a:xfrm>
          <a:prstGeom prst="roundRect">
            <a:avLst>
              <a:gd name="adj" fmla="val 8586"/>
            </a:avLst>
          </a:prstGeom>
          <a:solidFill>
            <a:schemeClr val="bg1">
              <a:lumMod val="95000"/>
            </a:schemeClr>
          </a:solidFill>
          <a:ln w="222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3" name="Rectangle: Rounded Corners 6">
            <a:extLst>
              <a:ext uri="{FF2B5EF4-FFF2-40B4-BE49-F238E27FC236}">
                <a16:creationId xmlns:a16="http://schemas.microsoft.com/office/drawing/2014/main" id="{952CF828-51ED-934A-839F-6FDC0024F583}"/>
              </a:ext>
            </a:extLst>
          </p:cNvPr>
          <p:cNvSpPr/>
          <p:nvPr/>
        </p:nvSpPr>
        <p:spPr>
          <a:xfrm>
            <a:off x="1346200" y="3456740"/>
            <a:ext cx="2768600" cy="1257300"/>
          </a:xfrm>
          <a:prstGeom prst="roundRect">
            <a:avLst>
              <a:gd name="adj" fmla="val 8586"/>
            </a:avLst>
          </a:prstGeom>
          <a:solidFill>
            <a:schemeClr val="bg1">
              <a:lumMod val="95000"/>
            </a:schemeClr>
          </a:solidFill>
          <a:ln w="22225">
            <a:solidFill>
              <a:srgbClr val="358A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4" name="Rectangle: Rounded Corners 7">
            <a:extLst>
              <a:ext uri="{FF2B5EF4-FFF2-40B4-BE49-F238E27FC236}">
                <a16:creationId xmlns:a16="http://schemas.microsoft.com/office/drawing/2014/main" id="{7DF1E645-32E7-D94A-B7B8-247070377F1A}"/>
              </a:ext>
            </a:extLst>
          </p:cNvPr>
          <p:cNvSpPr/>
          <p:nvPr/>
        </p:nvSpPr>
        <p:spPr>
          <a:xfrm>
            <a:off x="4711700" y="3456740"/>
            <a:ext cx="2768600" cy="1257300"/>
          </a:xfrm>
          <a:prstGeom prst="roundRect">
            <a:avLst>
              <a:gd name="adj" fmla="val 8586"/>
            </a:avLst>
          </a:prstGeom>
          <a:solidFill>
            <a:schemeClr val="bg1">
              <a:lumMod val="95000"/>
            </a:schemeClr>
          </a:solidFill>
          <a:ln w="222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5" name="Rectangle: Rounded Corners 8">
            <a:extLst>
              <a:ext uri="{FF2B5EF4-FFF2-40B4-BE49-F238E27FC236}">
                <a16:creationId xmlns:a16="http://schemas.microsoft.com/office/drawing/2014/main" id="{2C8A1FCE-1473-9040-8D20-7D4F178C53BA}"/>
              </a:ext>
            </a:extLst>
          </p:cNvPr>
          <p:cNvSpPr/>
          <p:nvPr/>
        </p:nvSpPr>
        <p:spPr>
          <a:xfrm>
            <a:off x="8077200" y="3456740"/>
            <a:ext cx="2768600" cy="1257300"/>
          </a:xfrm>
          <a:prstGeom prst="roundRect">
            <a:avLst>
              <a:gd name="adj" fmla="val 8586"/>
            </a:avLst>
          </a:prstGeom>
          <a:solidFill>
            <a:schemeClr val="bg1">
              <a:lumMod val="95000"/>
            </a:schemeClr>
          </a:solidFill>
          <a:ln w="22225">
            <a:solidFill>
              <a:srgbClr val="358A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6" name="Rectangle: Rounded Corners 10">
            <a:extLst>
              <a:ext uri="{FF2B5EF4-FFF2-40B4-BE49-F238E27FC236}">
                <a16:creationId xmlns:a16="http://schemas.microsoft.com/office/drawing/2014/main" id="{3849D346-2FF7-ED45-A6DE-6BE8DFB65996}"/>
              </a:ext>
            </a:extLst>
          </p:cNvPr>
          <p:cNvSpPr/>
          <p:nvPr/>
        </p:nvSpPr>
        <p:spPr>
          <a:xfrm>
            <a:off x="1346200" y="5097379"/>
            <a:ext cx="2768600" cy="1257300"/>
          </a:xfrm>
          <a:prstGeom prst="roundRect">
            <a:avLst>
              <a:gd name="adj" fmla="val 8586"/>
            </a:avLst>
          </a:prstGeom>
          <a:solidFill>
            <a:schemeClr val="bg1">
              <a:lumMod val="95000"/>
            </a:schemeClr>
          </a:solidFill>
          <a:ln w="222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7" name="Rectangle: Rounded Corners 11">
            <a:extLst>
              <a:ext uri="{FF2B5EF4-FFF2-40B4-BE49-F238E27FC236}">
                <a16:creationId xmlns:a16="http://schemas.microsoft.com/office/drawing/2014/main" id="{03A966F3-87AF-C749-A6B0-AE94017F04A4}"/>
              </a:ext>
            </a:extLst>
          </p:cNvPr>
          <p:cNvSpPr/>
          <p:nvPr/>
        </p:nvSpPr>
        <p:spPr>
          <a:xfrm>
            <a:off x="4711700" y="5097379"/>
            <a:ext cx="2768600" cy="1257300"/>
          </a:xfrm>
          <a:prstGeom prst="roundRect">
            <a:avLst>
              <a:gd name="adj" fmla="val 8586"/>
            </a:avLst>
          </a:prstGeom>
          <a:solidFill>
            <a:schemeClr val="bg1">
              <a:lumMod val="95000"/>
            </a:schemeClr>
          </a:solidFill>
          <a:ln w="22225">
            <a:solidFill>
              <a:srgbClr val="358A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8" name="Rectangle: Rounded Corners 12">
            <a:extLst>
              <a:ext uri="{FF2B5EF4-FFF2-40B4-BE49-F238E27FC236}">
                <a16:creationId xmlns:a16="http://schemas.microsoft.com/office/drawing/2014/main" id="{27F3F05F-D929-FB40-BE62-378079CD8B0D}"/>
              </a:ext>
            </a:extLst>
          </p:cNvPr>
          <p:cNvSpPr/>
          <p:nvPr/>
        </p:nvSpPr>
        <p:spPr>
          <a:xfrm>
            <a:off x="8077200" y="5097379"/>
            <a:ext cx="2768600" cy="1257300"/>
          </a:xfrm>
          <a:prstGeom prst="roundRect">
            <a:avLst>
              <a:gd name="adj" fmla="val 8586"/>
            </a:avLst>
          </a:prstGeom>
          <a:solidFill>
            <a:schemeClr val="bg1">
              <a:lumMod val="95000"/>
            </a:schemeClr>
          </a:solidFill>
          <a:ln w="22225">
            <a:solidFill>
              <a:srgbClr val="9C0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9" name="TextBox 96">
            <a:extLst>
              <a:ext uri="{FF2B5EF4-FFF2-40B4-BE49-F238E27FC236}">
                <a16:creationId xmlns:a16="http://schemas.microsoft.com/office/drawing/2014/main" id="{2AD74BAB-969C-C548-98F1-94804F456E0F}"/>
              </a:ext>
            </a:extLst>
          </p:cNvPr>
          <p:cNvSpPr txBox="1"/>
          <p:nvPr/>
        </p:nvSpPr>
        <p:spPr>
          <a:xfrm>
            <a:off x="1346200" y="864820"/>
            <a:ext cx="9650495" cy="433965"/>
          </a:xfrm>
          <a:prstGeom prst="rect">
            <a:avLst/>
          </a:prstGeom>
          <a:noFill/>
        </p:spPr>
        <p:txBody>
          <a:bodyPr wrap="square">
            <a:spAutoFit/>
          </a:bodyPr>
          <a:lstStyle/>
          <a:p>
            <a:pPr algn="ctr">
              <a:lnSpc>
                <a:spcPct val="90000"/>
              </a:lnSpc>
              <a:spcBef>
                <a:spcPct val="0"/>
              </a:spcBef>
              <a:defRPr/>
            </a:pP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الملامح الرئيسية </a:t>
            </a:r>
            <a:r>
              <a:rPr lang="ar-LB"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للسنة</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المنتهية في </a:t>
            </a:r>
            <a:r>
              <a:rPr lang="ar-LB"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31</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a:t>
            </a:r>
            <a:r>
              <a:rPr lang="ar-LB"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ديسمبر</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a:t>
            </a:r>
            <a:r>
              <a:rPr lang="ar-LB"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2023</a:t>
            </a:r>
            <a:endPar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0" name="TextBox 59">
            <a:extLst>
              <a:ext uri="{FF2B5EF4-FFF2-40B4-BE49-F238E27FC236}">
                <a16:creationId xmlns:a16="http://schemas.microsoft.com/office/drawing/2014/main" id="{B94A2323-B72E-914A-A0D6-B6D2D94E2967}"/>
              </a:ext>
            </a:extLst>
          </p:cNvPr>
          <p:cNvSpPr txBox="1"/>
          <p:nvPr/>
        </p:nvSpPr>
        <p:spPr>
          <a:xfrm>
            <a:off x="1346200" y="2657902"/>
            <a:ext cx="2768600" cy="461665"/>
          </a:xfrm>
          <a:prstGeom prst="rect">
            <a:avLst/>
          </a:prstGeom>
          <a:noFill/>
        </p:spPr>
        <p:txBody>
          <a:bodyPr wrap="square">
            <a:spAutoFit/>
          </a:bodyPr>
          <a:lstStyle/>
          <a:p>
            <a:pPr algn="ctr">
              <a:spcAft>
                <a:spcPts val="300"/>
              </a:spcAft>
              <a:tabLst>
                <a:tab pos="820176" algn="l"/>
              </a:tabLst>
              <a:defRPr/>
            </a:pPr>
            <a:r>
              <a:rPr lang="ar-AE" sz="1200" dirty="0">
                <a:latin typeface="GE Dinar Two" panose="020A0503020102020204" pitchFamily="18" charset="-78"/>
                <a:ea typeface="GE Dinar Two" panose="020A0503020102020204" pitchFamily="18" charset="-78"/>
                <a:cs typeface="GE Dinar Two" panose="020A0503020102020204" pitchFamily="18" charset="-78"/>
              </a:rPr>
              <a:t>من الإيرادات </a:t>
            </a:r>
            <a:r>
              <a:rPr lang="ar-QA" sz="1200" dirty="0">
                <a:latin typeface="GE Dinar Two" panose="020A0503020102020204" pitchFamily="18" charset="-78"/>
                <a:ea typeface="GE Dinar Two" panose="020A0503020102020204" pitchFamily="18" charset="-78"/>
                <a:cs typeface="GE Dinar Two" panose="020A0503020102020204" pitchFamily="18" charset="-78"/>
              </a:rPr>
              <a:t>التشغيلية تعود</a:t>
            </a:r>
            <a:r>
              <a:rPr lang="ar-AE" sz="1200" dirty="0">
                <a:latin typeface="GE Dinar Two" panose="020A0503020102020204" pitchFamily="18" charset="-78"/>
                <a:ea typeface="GE Dinar Two" panose="020A0503020102020204" pitchFamily="18" charset="-78"/>
                <a:cs typeface="GE Dinar Two" panose="020A0503020102020204" pitchFamily="18" charset="-78"/>
              </a:rPr>
              <a:t> إلى</a:t>
            </a:r>
            <a:r>
              <a:rPr lang="ar-QA" sz="1200" dirty="0">
                <a:latin typeface="GE Dinar Two" panose="020A0503020102020204" pitchFamily="18" charset="-78"/>
                <a:ea typeface="GE Dinar Two" panose="020A0503020102020204" pitchFamily="18" charset="-78"/>
                <a:cs typeface="GE Dinar Two" panose="020A0503020102020204" pitchFamily="18" charset="-78"/>
              </a:rPr>
              <a:t> إيرادات</a:t>
            </a:r>
            <a:r>
              <a:rPr lang="ar-AE" sz="1200" dirty="0">
                <a:latin typeface="GE Dinar Two" panose="020A0503020102020204" pitchFamily="18" charset="-78"/>
                <a:ea typeface="GE Dinar Two" panose="020A0503020102020204" pitchFamily="18" charset="-78"/>
                <a:cs typeface="GE Dinar Two" panose="020A0503020102020204" pitchFamily="18" charset="-78"/>
              </a:rPr>
              <a:t> الايجارات</a:t>
            </a:r>
            <a:endParaRPr lang="en-IN" sz="12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1" name="Rectangle 60">
            <a:extLst>
              <a:ext uri="{FF2B5EF4-FFF2-40B4-BE49-F238E27FC236}">
                <a16:creationId xmlns:a16="http://schemas.microsoft.com/office/drawing/2014/main" id="{71B7B304-9691-7648-903E-53B6A65A8C59}"/>
              </a:ext>
            </a:extLst>
          </p:cNvPr>
          <p:cNvSpPr/>
          <p:nvPr/>
        </p:nvSpPr>
        <p:spPr>
          <a:xfrm>
            <a:off x="1346200" y="2007221"/>
            <a:ext cx="2768600" cy="584773"/>
          </a:xfrm>
          <a:prstGeom prst="rect">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2" name="TextBox 61">
            <a:extLst>
              <a:ext uri="{FF2B5EF4-FFF2-40B4-BE49-F238E27FC236}">
                <a16:creationId xmlns:a16="http://schemas.microsoft.com/office/drawing/2014/main" id="{0CDFC445-F2A8-4643-9B4E-67A850E2370F}"/>
              </a:ext>
            </a:extLst>
          </p:cNvPr>
          <p:cNvSpPr txBox="1"/>
          <p:nvPr/>
        </p:nvSpPr>
        <p:spPr>
          <a:xfrm>
            <a:off x="1563437" y="2007221"/>
            <a:ext cx="2334126" cy="584775"/>
          </a:xfrm>
          <a:prstGeom prst="rect">
            <a:avLst/>
          </a:prstGeom>
          <a:noFill/>
        </p:spPr>
        <p:txBody>
          <a:bodyPr wrap="square">
            <a:spAutoFit/>
          </a:bodyPr>
          <a:lstStyle/>
          <a:p>
            <a:pPr algn="ctr"/>
            <a:r>
              <a:rPr kumimoji="0" lang="ar-LB" sz="3200" b="1" i="0" u="none" strike="noStrike" kern="1200" cap="none" spc="0" normalizeH="0" baseline="0" noProof="0" dirty="0">
                <a:ln>
                  <a:noFill/>
                </a:ln>
                <a:solidFill>
                  <a:schemeClr val="bg1"/>
                </a:solidFill>
                <a:effectLst/>
                <a:uLnTx/>
                <a:uFillTx/>
                <a:latin typeface="+mj-lt"/>
                <a:ea typeface="GE Dinar Two" panose="020A0503020102020204" pitchFamily="18" charset="-78"/>
                <a:cs typeface="GE Dinar Two" panose="020A0503020102020204" pitchFamily="18" charset="-78"/>
              </a:rPr>
              <a:t>80</a:t>
            </a:r>
            <a:r>
              <a:rPr kumimoji="0" lang="en-IN" sz="3200" b="1" i="0" u="none" strike="noStrike" kern="1200" cap="none" spc="0" normalizeH="0" baseline="0" noProof="0" dirty="0">
                <a:ln>
                  <a:noFill/>
                </a:ln>
                <a:solidFill>
                  <a:schemeClr val="bg1"/>
                </a:solidFill>
                <a:effectLst/>
                <a:uLnTx/>
                <a:uFillTx/>
                <a:latin typeface="+mj-lt"/>
                <a:ea typeface="GE Dinar Two" panose="020A0503020102020204" pitchFamily="18" charset="-78"/>
                <a:cs typeface="GE Dinar Two" panose="020A0503020102020204" pitchFamily="18" charset="-78"/>
              </a:rPr>
              <a:t>% </a:t>
            </a:r>
            <a:endParaRPr lang="en-US" sz="3200" b="1" dirty="0">
              <a:solidFill>
                <a:schemeClr val="bg1"/>
              </a:solidFill>
              <a:latin typeface="+mj-lt"/>
              <a:ea typeface="GE Dinar Two" panose="020A0503020102020204" pitchFamily="18" charset="-78"/>
              <a:cs typeface="GE Dinar Two" panose="020A0503020102020204" pitchFamily="18" charset="-78"/>
            </a:endParaRPr>
          </a:p>
        </p:txBody>
      </p:sp>
      <p:sp>
        <p:nvSpPr>
          <p:cNvPr id="63" name="Rectangle 62">
            <a:extLst>
              <a:ext uri="{FF2B5EF4-FFF2-40B4-BE49-F238E27FC236}">
                <a16:creationId xmlns:a16="http://schemas.microsoft.com/office/drawing/2014/main" id="{7E96F366-D66F-EB4B-88E2-4F86CB8884A5}"/>
              </a:ext>
            </a:extLst>
          </p:cNvPr>
          <p:cNvSpPr/>
          <p:nvPr/>
        </p:nvSpPr>
        <p:spPr>
          <a:xfrm>
            <a:off x="4711700" y="2007221"/>
            <a:ext cx="2768600" cy="584773"/>
          </a:xfrm>
          <a:prstGeom prst="rect">
            <a:avLst/>
          </a:prstGeom>
          <a:solidFill>
            <a:srgbClr val="167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4" name="TextBox 63">
            <a:extLst>
              <a:ext uri="{FF2B5EF4-FFF2-40B4-BE49-F238E27FC236}">
                <a16:creationId xmlns:a16="http://schemas.microsoft.com/office/drawing/2014/main" id="{2C9FDC80-890A-D74D-B335-D1ED07EFB40A}"/>
              </a:ext>
            </a:extLst>
          </p:cNvPr>
          <p:cNvSpPr txBox="1"/>
          <p:nvPr/>
        </p:nvSpPr>
        <p:spPr>
          <a:xfrm>
            <a:off x="4711700" y="2082586"/>
            <a:ext cx="2768600" cy="93871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300"/>
              </a:spcAft>
              <a:buClrTx/>
              <a:buSzTx/>
              <a:buFontTx/>
              <a:buNone/>
              <a:tabLst>
                <a:tab pos="820176" algn="l"/>
              </a:tabLst>
              <a:defRPr/>
            </a:pPr>
            <a:r>
              <a:rPr kumimoji="0" lang="ar-AE" sz="24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الإيرادات </a:t>
            </a:r>
            <a:r>
              <a:rPr kumimoji="0" lang="ar-QA" sz="24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التشغيلية</a:t>
            </a:r>
            <a:endParaRPr kumimoji="0" lang="ar-LB" sz="24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p>
            <a:pPr marL="0" marR="0" lvl="0" indent="0" algn="ctr" defTabSz="914400" rtl="1" eaLnBrk="1" fontAlgn="auto" latinLnBrk="0" hangingPunct="1">
              <a:lnSpc>
                <a:spcPct val="100000"/>
              </a:lnSpc>
              <a:spcBef>
                <a:spcPts val="0"/>
              </a:spcBef>
              <a:spcAft>
                <a:spcPts val="300"/>
              </a:spcAft>
              <a:buClrTx/>
              <a:buSzTx/>
              <a:buFontTx/>
              <a:buNone/>
              <a:tabLst>
                <a:tab pos="820176" algn="l"/>
              </a:tabLst>
              <a:defRPr/>
            </a:pPr>
            <a:endParaRPr kumimoji="0" lang="ar-AE" sz="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p>
            <a:pPr marL="0" marR="0" lvl="0" indent="0" algn="ctr" defTabSz="914400" rtl="1" eaLnBrk="1" fontAlgn="auto" latinLnBrk="0" hangingPunct="1">
              <a:lnSpc>
                <a:spcPct val="100000"/>
              </a:lnSpc>
              <a:spcBef>
                <a:spcPts val="0"/>
              </a:spcBef>
              <a:spcAft>
                <a:spcPts val="300"/>
              </a:spcAft>
              <a:buClrTx/>
              <a:buSzTx/>
              <a:buFontTx/>
              <a:buNone/>
              <a:tabLst>
                <a:tab pos="820176" algn="l"/>
              </a:tabLst>
              <a:defRPr/>
            </a:pPr>
            <a:r>
              <a:rPr lang="ar-LB" sz="1600" dirty="0">
                <a:latin typeface="GE Dinar Two" panose="020A0503020102020204" pitchFamily="18" charset="-78"/>
                <a:ea typeface="GE Dinar Two" panose="020A0503020102020204" pitchFamily="18" charset="-78"/>
                <a:cs typeface="GE Dinar Two" panose="020A0503020102020204" pitchFamily="18" charset="-78"/>
              </a:rPr>
              <a:t>1,799</a:t>
            </a:r>
            <a:r>
              <a:rPr lang="ar-AE" sz="1600" dirty="0">
                <a:latin typeface="GE Dinar Two" panose="020A0503020102020204" pitchFamily="18" charset="-78"/>
                <a:ea typeface="GE Dinar Two" panose="020A0503020102020204" pitchFamily="18" charset="-78"/>
                <a:cs typeface="GE Dinar Two" panose="020A0503020102020204" pitchFamily="18" charset="-78"/>
              </a:rPr>
              <a:t> ملي</a:t>
            </a:r>
            <a:r>
              <a:rPr lang="ar-QA" sz="1600" dirty="0">
                <a:latin typeface="GE Dinar Two" panose="020A0503020102020204" pitchFamily="18" charset="-78"/>
                <a:ea typeface="GE Dinar Two" panose="020A0503020102020204" pitchFamily="18" charset="-78"/>
                <a:cs typeface="GE Dinar Two" panose="020A0503020102020204" pitchFamily="18" charset="-78"/>
              </a:rPr>
              <a:t>ون</a:t>
            </a:r>
            <a:r>
              <a:rPr lang="ar-AE" sz="1600" dirty="0">
                <a:latin typeface="GE Dinar Two" panose="020A0503020102020204" pitchFamily="18" charset="-78"/>
                <a:ea typeface="GE Dinar Two" panose="020A0503020102020204" pitchFamily="18" charset="-78"/>
                <a:cs typeface="GE Dinar Two" panose="020A0503020102020204" pitchFamily="18" charset="-78"/>
              </a:rPr>
              <a:t> ريال قطري</a:t>
            </a:r>
            <a:endParaRPr lang="en-IN" sz="1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5" name="Rectangle 64">
            <a:extLst>
              <a:ext uri="{FF2B5EF4-FFF2-40B4-BE49-F238E27FC236}">
                <a16:creationId xmlns:a16="http://schemas.microsoft.com/office/drawing/2014/main" id="{885443C0-9020-EB42-B974-37B262C18244}"/>
              </a:ext>
            </a:extLst>
          </p:cNvPr>
          <p:cNvSpPr/>
          <p:nvPr/>
        </p:nvSpPr>
        <p:spPr>
          <a:xfrm>
            <a:off x="8077200" y="2007221"/>
            <a:ext cx="2768600" cy="584773"/>
          </a:xfrm>
          <a:prstGeom prst="rect">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6" name="TextBox 65">
            <a:extLst>
              <a:ext uri="{FF2B5EF4-FFF2-40B4-BE49-F238E27FC236}">
                <a16:creationId xmlns:a16="http://schemas.microsoft.com/office/drawing/2014/main" id="{E4FEC431-2F66-A94C-9A4F-C79F8DC87B75}"/>
              </a:ext>
            </a:extLst>
          </p:cNvPr>
          <p:cNvSpPr txBox="1"/>
          <p:nvPr/>
        </p:nvSpPr>
        <p:spPr>
          <a:xfrm>
            <a:off x="8077200" y="2102905"/>
            <a:ext cx="2768600" cy="869469"/>
          </a:xfrm>
          <a:prstGeom prst="rect">
            <a:avLst/>
          </a:prstGeom>
          <a:noFill/>
        </p:spPr>
        <p:txBody>
          <a:bodyPr wrap="square">
            <a:spAutoFit/>
          </a:bodyPr>
          <a:lstStyle/>
          <a:p>
            <a:pPr marL="0" marR="0" lvl="0" indent="0" algn="ctr" defTabSz="914400" rtl="0" eaLnBrk="1" fontAlgn="auto" latinLnBrk="0" hangingPunct="1">
              <a:spcBef>
                <a:spcPts val="0"/>
              </a:spcBef>
              <a:spcAft>
                <a:spcPts val="300"/>
              </a:spcAft>
              <a:buClrTx/>
              <a:buSzTx/>
              <a:buFontTx/>
              <a:buNone/>
              <a:tabLst>
                <a:tab pos="820176" algn="l"/>
              </a:tabLst>
              <a:defRPr/>
            </a:pPr>
            <a:r>
              <a:rPr kumimoji="0" lang="ar-AE" sz="24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الأرباح التشغيلية</a:t>
            </a:r>
            <a:endParaRPr kumimoji="0" lang="ar-LB" sz="24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p>
            <a:pPr marL="0" marR="0" lvl="0" indent="0" algn="ctr" defTabSz="914400" rtl="0" eaLnBrk="1" fontAlgn="auto" latinLnBrk="0" hangingPunct="1">
              <a:spcBef>
                <a:spcPts val="0"/>
              </a:spcBef>
              <a:spcAft>
                <a:spcPts val="300"/>
              </a:spcAft>
              <a:buClrTx/>
              <a:buSzTx/>
              <a:buFontTx/>
              <a:buNone/>
              <a:tabLst>
                <a:tab pos="820176" algn="l"/>
              </a:tabLst>
              <a:defRPr/>
            </a:pPr>
            <a:br>
              <a:rPr kumimoji="0" lang="en-IN" sz="8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br>
            <a:r>
              <a:rPr kumimoji="0" lang="en-IN" sz="16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a:t>
            </a:r>
            <a:r>
              <a:rPr lang="ar-LB" sz="1600" dirty="0">
                <a:latin typeface="GE Dinar Two" panose="020A0503020102020204" pitchFamily="18" charset="-78"/>
                <a:ea typeface="GE Dinar Two" panose="020A0503020102020204" pitchFamily="18" charset="-78"/>
                <a:cs typeface="GE Dinar Two" panose="020A0503020102020204" pitchFamily="18" charset="-78"/>
              </a:rPr>
              <a:t>1,250</a:t>
            </a:r>
            <a:r>
              <a:rPr lang="ar-AE" sz="1600" dirty="0">
                <a:latin typeface="GE Dinar Two" panose="020A0503020102020204" pitchFamily="18" charset="-78"/>
                <a:ea typeface="GE Dinar Two" panose="020A0503020102020204" pitchFamily="18" charset="-78"/>
                <a:cs typeface="GE Dinar Two" panose="020A0503020102020204" pitchFamily="18" charset="-78"/>
              </a:rPr>
              <a:t> مليون ريال قطري</a:t>
            </a:r>
            <a:endParaRPr lang="en-IN" sz="1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7" name="TextBox 66">
            <a:extLst>
              <a:ext uri="{FF2B5EF4-FFF2-40B4-BE49-F238E27FC236}">
                <a16:creationId xmlns:a16="http://schemas.microsoft.com/office/drawing/2014/main" id="{5049581F-3B72-BF47-9326-C475EA2D7B58}"/>
              </a:ext>
            </a:extLst>
          </p:cNvPr>
          <p:cNvSpPr txBox="1"/>
          <p:nvPr/>
        </p:nvSpPr>
        <p:spPr>
          <a:xfrm>
            <a:off x="1346200" y="4369337"/>
            <a:ext cx="2768600" cy="276999"/>
          </a:xfrm>
          <a:prstGeom prst="rect">
            <a:avLst/>
          </a:prstGeom>
          <a:noFill/>
        </p:spPr>
        <p:txBody>
          <a:bodyPr wrap="square">
            <a:spAutoFit/>
          </a:bodyPr>
          <a:lstStyle/>
          <a:p>
            <a:pPr algn="ctr">
              <a:spcAft>
                <a:spcPts val="300"/>
              </a:spcAft>
              <a:tabLst>
                <a:tab pos="820176" algn="l"/>
              </a:tabLst>
              <a:defRPr/>
            </a:pPr>
            <a:r>
              <a:rPr lang="ar-AE" sz="1200" dirty="0">
                <a:latin typeface="GE Dinar Two" panose="020A0503020102020204" pitchFamily="18" charset="-78"/>
                <a:ea typeface="GE Dinar Two" panose="020A0503020102020204" pitchFamily="18" charset="-78"/>
                <a:cs typeface="GE Dinar Two" panose="020A0503020102020204" pitchFamily="18" charset="-78"/>
              </a:rPr>
              <a:t>هامش </a:t>
            </a:r>
            <a:r>
              <a:rPr lang="ar-QA" sz="1200" dirty="0">
                <a:latin typeface="GE Dinar Two" panose="020A0503020102020204" pitchFamily="18" charset="-78"/>
                <a:ea typeface="GE Dinar Two" panose="020A0503020102020204" pitchFamily="18" charset="-78"/>
                <a:cs typeface="GE Dinar Two" panose="020A0503020102020204" pitchFamily="18" charset="-78"/>
              </a:rPr>
              <a:t>الربح </a:t>
            </a:r>
            <a:r>
              <a:rPr lang="ar-AE" sz="1200" dirty="0">
                <a:latin typeface="GE Dinar Two" panose="020A0503020102020204" pitchFamily="18" charset="-78"/>
                <a:ea typeface="GE Dinar Two" panose="020A0503020102020204" pitchFamily="18" charset="-78"/>
                <a:cs typeface="GE Dinar Two" panose="020A0503020102020204" pitchFamily="18" charset="-78"/>
              </a:rPr>
              <a:t>التشغيل</a:t>
            </a:r>
            <a:endParaRPr lang="en-IN" sz="12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8" name="Rectangle 67">
            <a:extLst>
              <a:ext uri="{FF2B5EF4-FFF2-40B4-BE49-F238E27FC236}">
                <a16:creationId xmlns:a16="http://schemas.microsoft.com/office/drawing/2014/main" id="{8B4A5231-320B-8349-BB0A-A44FE9C8C635}"/>
              </a:ext>
            </a:extLst>
          </p:cNvPr>
          <p:cNvSpPr/>
          <p:nvPr/>
        </p:nvSpPr>
        <p:spPr>
          <a:xfrm>
            <a:off x="1346200" y="3718656"/>
            <a:ext cx="2768600" cy="584773"/>
          </a:xfrm>
          <a:prstGeom prst="rect">
            <a:avLst/>
          </a:prstGeom>
          <a:solidFill>
            <a:srgbClr val="167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9" name="TextBox 68">
            <a:extLst>
              <a:ext uri="{FF2B5EF4-FFF2-40B4-BE49-F238E27FC236}">
                <a16:creationId xmlns:a16="http://schemas.microsoft.com/office/drawing/2014/main" id="{27B2FBDC-A945-C54B-9187-868350046F34}"/>
              </a:ext>
            </a:extLst>
          </p:cNvPr>
          <p:cNvSpPr txBox="1"/>
          <p:nvPr/>
        </p:nvSpPr>
        <p:spPr>
          <a:xfrm>
            <a:off x="1563437" y="3718656"/>
            <a:ext cx="2334126" cy="584775"/>
          </a:xfrm>
          <a:prstGeom prst="rect">
            <a:avLst/>
          </a:prstGeom>
          <a:noFill/>
        </p:spPr>
        <p:txBody>
          <a:bodyPr wrap="square">
            <a:spAutoFit/>
          </a:bodyPr>
          <a:lstStyle/>
          <a:p>
            <a:pPr algn="ctr"/>
            <a:r>
              <a:rPr lang="ar-LB" sz="3200" b="1" dirty="0">
                <a:solidFill>
                  <a:schemeClr val="bg1"/>
                </a:solidFill>
                <a:latin typeface="+mj-lt"/>
                <a:ea typeface="GE Dinar Two" panose="020A0503020102020204" pitchFamily="18" charset="-78"/>
                <a:cs typeface="GE Dinar Two" panose="020A0503020102020204" pitchFamily="18" charset="-78"/>
              </a:rPr>
              <a:t>69</a:t>
            </a:r>
            <a:r>
              <a:rPr lang="en-IN" sz="3200" b="1" dirty="0">
                <a:solidFill>
                  <a:schemeClr val="bg1"/>
                </a:solidFill>
                <a:latin typeface="+mj-lt"/>
                <a:ea typeface="GE Dinar Two" panose="020A0503020102020204" pitchFamily="18" charset="-78"/>
                <a:cs typeface="GE Dinar Two" panose="020A0503020102020204" pitchFamily="18" charset="-78"/>
              </a:rPr>
              <a:t>%</a:t>
            </a:r>
            <a:endParaRPr lang="en-US" sz="3200" b="1" dirty="0">
              <a:solidFill>
                <a:schemeClr val="bg1"/>
              </a:solidFill>
              <a:latin typeface="+mj-lt"/>
              <a:ea typeface="GE Dinar Two" panose="020A0503020102020204" pitchFamily="18" charset="-78"/>
              <a:cs typeface="GE Dinar Two" panose="020A0503020102020204" pitchFamily="18" charset="-78"/>
            </a:endParaRPr>
          </a:p>
        </p:txBody>
      </p:sp>
      <p:sp>
        <p:nvSpPr>
          <p:cNvPr id="70" name="Rectangle 69">
            <a:extLst>
              <a:ext uri="{FF2B5EF4-FFF2-40B4-BE49-F238E27FC236}">
                <a16:creationId xmlns:a16="http://schemas.microsoft.com/office/drawing/2014/main" id="{1B464AF6-1AC5-AA47-94B3-126A56195F75}"/>
              </a:ext>
            </a:extLst>
          </p:cNvPr>
          <p:cNvSpPr/>
          <p:nvPr/>
        </p:nvSpPr>
        <p:spPr>
          <a:xfrm>
            <a:off x="4711700" y="3724580"/>
            <a:ext cx="2768600" cy="584773"/>
          </a:xfrm>
          <a:prstGeom prst="rect">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1" name="TextBox 70">
            <a:extLst>
              <a:ext uri="{FF2B5EF4-FFF2-40B4-BE49-F238E27FC236}">
                <a16:creationId xmlns:a16="http://schemas.microsoft.com/office/drawing/2014/main" id="{290723B2-EFF6-F245-B327-19E51C6B5714}"/>
              </a:ext>
            </a:extLst>
          </p:cNvPr>
          <p:cNvSpPr txBox="1"/>
          <p:nvPr/>
        </p:nvSpPr>
        <p:spPr>
          <a:xfrm>
            <a:off x="4711700" y="3758362"/>
            <a:ext cx="27686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300"/>
              </a:spcAft>
              <a:buClrTx/>
              <a:buSzTx/>
              <a:buFontTx/>
              <a:buNone/>
              <a:tabLst>
                <a:tab pos="820176" algn="l"/>
              </a:tabLst>
              <a:defRPr/>
            </a:pPr>
            <a:r>
              <a:rPr lang="ar-LB" sz="3200" b="1" dirty="0">
                <a:solidFill>
                  <a:schemeClr val="bg1"/>
                </a:solidFill>
                <a:latin typeface="+mj-lt"/>
                <a:ea typeface="GE Dinar Two" panose="020A0503020102020204" pitchFamily="18" charset="-78"/>
                <a:cs typeface="GE Dinar Two" panose="020A0503020102020204" pitchFamily="18" charset="-78"/>
              </a:rPr>
              <a:t>94</a:t>
            </a:r>
            <a:r>
              <a:rPr lang="en-IN" sz="3200" b="1" dirty="0">
                <a:solidFill>
                  <a:schemeClr val="bg1"/>
                </a:solidFill>
                <a:latin typeface="+mj-lt"/>
                <a:ea typeface="GE Dinar Two" panose="020A0503020102020204" pitchFamily="18" charset="-78"/>
                <a:cs typeface="GE Dinar Two" panose="020A0503020102020204" pitchFamily="18" charset="-78"/>
              </a:rPr>
              <a:t>%</a:t>
            </a:r>
          </a:p>
        </p:txBody>
      </p:sp>
      <p:sp>
        <p:nvSpPr>
          <p:cNvPr id="72" name="TextBox 71">
            <a:extLst>
              <a:ext uri="{FF2B5EF4-FFF2-40B4-BE49-F238E27FC236}">
                <a16:creationId xmlns:a16="http://schemas.microsoft.com/office/drawing/2014/main" id="{7419F17E-6AA6-DB42-BEAE-4C030C569133}"/>
              </a:ext>
            </a:extLst>
          </p:cNvPr>
          <p:cNvSpPr txBox="1"/>
          <p:nvPr/>
        </p:nvSpPr>
        <p:spPr>
          <a:xfrm>
            <a:off x="4711700" y="4369337"/>
            <a:ext cx="2768600" cy="261610"/>
          </a:xfrm>
          <a:prstGeom prst="rect">
            <a:avLst/>
          </a:prstGeom>
          <a:noFill/>
        </p:spPr>
        <p:txBody>
          <a:bodyPr wrap="square">
            <a:spAutoFit/>
          </a:bodyPr>
          <a:lstStyle/>
          <a:p>
            <a:pPr algn="ctr">
              <a:spcAft>
                <a:spcPts val="300"/>
              </a:spcAft>
              <a:tabLst>
                <a:tab pos="820176" algn="l"/>
              </a:tabLst>
              <a:defRPr/>
            </a:pPr>
            <a:r>
              <a:rPr lang="ar-AE" sz="1100" dirty="0">
                <a:latin typeface="GE Dinar Two" panose="020A0503020102020204" pitchFamily="18" charset="-78"/>
                <a:ea typeface="GE Dinar Two" panose="020A0503020102020204" pitchFamily="18" charset="-78"/>
                <a:cs typeface="GE Dinar Two" panose="020A0503020102020204" pitchFamily="18" charset="-78"/>
              </a:rPr>
              <a:t>من </a:t>
            </a:r>
            <a:r>
              <a:rPr lang="ar-QA" sz="1100" dirty="0">
                <a:latin typeface="GE Dinar Two" panose="020A0503020102020204" pitchFamily="18" charset="-78"/>
                <a:ea typeface="GE Dinar Two" panose="020A0503020102020204" pitchFamily="18" charset="-78"/>
                <a:cs typeface="GE Dinar Two" panose="020A0503020102020204" pitchFamily="18" charset="-78"/>
              </a:rPr>
              <a:t>ال</a:t>
            </a:r>
            <a:r>
              <a:rPr lang="ar-AE" sz="1100" dirty="0">
                <a:latin typeface="GE Dinar Two" panose="020A0503020102020204" pitchFamily="18" charset="-78"/>
                <a:ea typeface="GE Dinar Two" panose="020A0503020102020204" pitchFamily="18" charset="-78"/>
                <a:cs typeface="GE Dinar Two" panose="020A0503020102020204" pitchFamily="18" charset="-78"/>
              </a:rPr>
              <a:t>أرباح التشغيل</a:t>
            </a:r>
            <a:r>
              <a:rPr lang="ar-QA" sz="1100" dirty="0">
                <a:latin typeface="GE Dinar Two" panose="020A0503020102020204" pitchFamily="18" charset="-78"/>
                <a:ea typeface="GE Dinar Two" panose="020A0503020102020204" pitchFamily="18" charset="-78"/>
                <a:cs typeface="GE Dinar Two" panose="020A0503020102020204" pitchFamily="18" charset="-78"/>
              </a:rPr>
              <a:t>ية</a:t>
            </a:r>
            <a:r>
              <a:rPr lang="ar-AE" sz="1100" dirty="0">
                <a:latin typeface="GE Dinar Two" panose="020A0503020102020204" pitchFamily="18" charset="-78"/>
                <a:ea typeface="GE Dinar Two" panose="020A0503020102020204" pitchFamily="18" charset="-78"/>
                <a:cs typeface="GE Dinar Two" panose="020A0503020102020204" pitchFamily="18" charset="-78"/>
              </a:rPr>
              <a:t> </a:t>
            </a:r>
            <a:r>
              <a:rPr lang="ar-QA" sz="1100" dirty="0">
                <a:latin typeface="GE Dinar Two" panose="020A0503020102020204" pitchFamily="18" charset="-78"/>
                <a:ea typeface="GE Dinar Two" panose="020A0503020102020204" pitchFamily="18" charset="-78"/>
                <a:cs typeface="GE Dinar Two" panose="020A0503020102020204" pitchFamily="18" charset="-78"/>
              </a:rPr>
              <a:t>هي </a:t>
            </a:r>
            <a:r>
              <a:rPr lang="ar-AE" sz="1100" dirty="0">
                <a:latin typeface="GE Dinar Two" panose="020A0503020102020204" pitchFamily="18" charset="-78"/>
                <a:ea typeface="GE Dinar Two" panose="020A0503020102020204" pitchFamily="18" charset="-78"/>
                <a:cs typeface="GE Dinar Two" panose="020A0503020102020204" pitchFamily="18" charset="-78"/>
              </a:rPr>
              <a:t>من </a:t>
            </a:r>
            <a:r>
              <a:rPr lang="ar-QA" sz="1100" dirty="0">
                <a:latin typeface="GE Dinar Two" panose="020A0503020102020204" pitchFamily="18" charset="-78"/>
                <a:ea typeface="GE Dinar Two" panose="020A0503020102020204" pitchFamily="18" charset="-78"/>
                <a:cs typeface="GE Dinar Two" panose="020A0503020102020204" pitchFamily="18" charset="-78"/>
              </a:rPr>
              <a:t>صافي أرباح </a:t>
            </a:r>
            <a:r>
              <a:rPr lang="ar-AE" sz="1100" dirty="0">
                <a:latin typeface="GE Dinar Two" panose="020A0503020102020204" pitchFamily="18" charset="-78"/>
                <a:ea typeface="GE Dinar Two" panose="020A0503020102020204" pitchFamily="18" charset="-78"/>
                <a:cs typeface="GE Dinar Two" panose="020A0503020102020204" pitchFamily="18" charset="-78"/>
              </a:rPr>
              <a:t>الإيجار</a:t>
            </a:r>
            <a:r>
              <a:rPr lang="ar-QA" sz="1100" dirty="0">
                <a:latin typeface="GE Dinar Two" panose="020A0503020102020204" pitchFamily="18" charset="-78"/>
                <a:ea typeface="GE Dinar Two" panose="020A0503020102020204" pitchFamily="18" charset="-78"/>
                <a:cs typeface="GE Dinar Two" panose="020A0503020102020204" pitchFamily="18" charset="-78"/>
              </a:rPr>
              <a:t>ات</a:t>
            </a:r>
            <a:endParaRPr lang="en-IN" sz="11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3" name="TextBox 72">
            <a:extLst>
              <a:ext uri="{FF2B5EF4-FFF2-40B4-BE49-F238E27FC236}">
                <a16:creationId xmlns:a16="http://schemas.microsoft.com/office/drawing/2014/main" id="{5B242B09-AF06-EE41-9364-EDDD9CEDCB39}"/>
              </a:ext>
            </a:extLst>
          </p:cNvPr>
          <p:cNvSpPr txBox="1"/>
          <p:nvPr/>
        </p:nvSpPr>
        <p:spPr>
          <a:xfrm>
            <a:off x="8077200" y="4369337"/>
            <a:ext cx="2768600" cy="276999"/>
          </a:xfrm>
          <a:prstGeom prst="rect">
            <a:avLst/>
          </a:prstGeom>
          <a:noFill/>
        </p:spPr>
        <p:txBody>
          <a:bodyPr wrap="square">
            <a:spAutoFit/>
          </a:bodyPr>
          <a:lstStyle/>
          <a:p>
            <a:pPr algn="ctr">
              <a:spcAft>
                <a:spcPts val="300"/>
              </a:spcAft>
              <a:tabLst>
                <a:tab pos="820176" algn="l"/>
              </a:tabLst>
              <a:defRPr/>
            </a:pPr>
            <a:r>
              <a:rPr lang="ar-AE" sz="1200" dirty="0">
                <a:latin typeface="GE Dinar Two" panose="020A0503020102020204" pitchFamily="18" charset="-78"/>
                <a:ea typeface="GE Dinar Two" panose="020A0503020102020204" pitchFamily="18" charset="-78"/>
                <a:cs typeface="GE Dinar Two" panose="020A0503020102020204" pitchFamily="18" charset="-78"/>
              </a:rPr>
              <a:t>صافي الدين</a:t>
            </a:r>
            <a:endParaRPr lang="en-IN" sz="12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4" name="Rectangle 73">
            <a:extLst>
              <a:ext uri="{FF2B5EF4-FFF2-40B4-BE49-F238E27FC236}">
                <a16:creationId xmlns:a16="http://schemas.microsoft.com/office/drawing/2014/main" id="{A2CE4D5C-9B42-3B49-859F-0420C3679FC2}"/>
              </a:ext>
            </a:extLst>
          </p:cNvPr>
          <p:cNvSpPr/>
          <p:nvPr/>
        </p:nvSpPr>
        <p:spPr>
          <a:xfrm>
            <a:off x="8077200" y="3718656"/>
            <a:ext cx="2768600" cy="584773"/>
          </a:xfrm>
          <a:prstGeom prst="rect">
            <a:avLst/>
          </a:prstGeom>
          <a:solidFill>
            <a:srgbClr val="167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5" name="TextBox 74">
            <a:extLst>
              <a:ext uri="{FF2B5EF4-FFF2-40B4-BE49-F238E27FC236}">
                <a16:creationId xmlns:a16="http://schemas.microsoft.com/office/drawing/2014/main" id="{86986EAB-173A-5644-A90F-9CD3ED8960C0}"/>
              </a:ext>
            </a:extLst>
          </p:cNvPr>
          <p:cNvSpPr txBox="1"/>
          <p:nvPr/>
        </p:nvSpPr>
        <p:spPr>
          <a:xfrm>
            <a:off x="8294437" y="3828335"/>
            <a:ext cx="2334126" cy="369332"/>
          </a:xfrm>
          <a:prstGeom prst="rect">
            <a:avLst/>
          </a:prstGeom>
          <a:noFill/>
        </p:spPr>
        <p:txBody>
          <a:bodyPr wrap="square">
            <a:spAutoFit/>
          </a:bodyPr>
          <a:lstStyle/>
          <a:p>
            <a:pPr algn="ctr" rtl="1"/>
            <a:r>
              <a:rPr lang="ar-LB" b="1" dirty="0">
                <a:solidFill>
                  <a:schemeClr val="bg1"/>
                </a:solidFill>
                <a:latin typeface="+mj-lt"/>
                <a:ea typeface="GE Dinar Two" panose="020A0503020102020204" pitchFamily="18" charset="-78"/>
                <a:cs typeface="GE Dinar Two" panose="020A0503020102020204" pitchFamily="18" charset="-78"/>
              </a:rPr>
              <a:t>12,58</a:t>
            </a:r>
            <a:r>
              <a:rPr lang="en-IN" b="1" dirty="0">
                <a:solidFill>
                  <a:schemeClr val="bg1"/>
                </a:solidFill>
                <a:latin typeface="+mj-lt"/>
                <a:ea typeface="GE Dinar Two" panose="020A0503020102020204" pitchFamily="18" charset="-78"/>
                <a:cs typeface="GE Dinar Two" panose="020A0503020102020204" pitchFamily="18" charset="-78"/>
              </a:rPr>
              <a:t> </a:t>
            </a:r>
            <a:r>
              <a:rPr lang="ar-JO" b="1" dirty="0">
                <a:solidFill>
                  <a:schemeClr val="bg1"/>
                </a:solidFill>
                <a:latin typeface="+mj-lt"/>
                <a:ea typeface="GE Dinar Two" panose="020A0503020102020204" pitchFamily="18" charset="-78"/>
                <a:cs typeface="GE Dinar Two" panose="020A0503020102020204" pitchFamily="18" charset="-78"/>
              </a:rPr>
              <a:t> مليار ريال قطري</a:t>
            </a:r>
            <a:endParaRPr lang="en-US" b="1" dirty="0">
              <a:solidFill>
                <a:schemeClr val="bg1"/>
              </a:solidFill>
              <a:latin typeface="+mj-lt"/>
              <a:ea typeface="GE Dinar Two" panose="020A0503020102020204" pitchFamily="18" charset="-78"/>
              <a:cs typeface="GE Dinar Two" panose="020A0503020102020204" pitchFamily="18" charset="-78"/>
            </a:endParaRPr>
          </a:p>
        </p:txBody>
      </p:sp>
      <p:sp>
        <p:nvSpPr>
          <p:cNvPr id="76" name="TextBox 75">
            <a:extLst>
              <a:ext uri="{FF2B5EF4-FFF2-40B4-BE49-F238E27FC236}">
                <a16:creationId xmlns:a16="http://schemas.microsoft.com/office/drawing/2014/main" id="{E694EBB3-D3E2-F64B-B447-4215BE391ADC}"/>
              </a:ext>
            </a:extLst>
          </p:cNvPr>
          <p:cNvSpPr txBox="1"/>
          <p:nvPr/>
        </p:nvSpPr>
        <p:spPr>
          <a:xfrm>
            <a:off x="1346200" y="6018063"/>
            <a:ext cx="2768600" cy="276999"/>
          </a:xfrm>
          <a:prstGeom prst="rect">
            <a:avLst/>
          </a:prstGeom>
          <a:noFill/>
        </p:spPr>
        <p:txBody>
          <a:bodyPr wrap="square">
            <a:spAutoFit/>
          </a:bodyPr>
          <a:lstStyle/>
          <a:p>
            <a:pPr algn="ctr">
              <a:spcAft>
                <a:spcPts val="300"/>
              </a:spcAft>
              <a:tabLst>
                <a:tab pos="820176" algn="l"/>
              </a:tabLst>
              <a:defRPr/>
            </a:pPr>
            <a:r>
              <a:rPr lang="ar-AE" sz="1200" dirty="0">
                <a:latin typeface="GE Dinar Two" panose="020A0503020102020204" pitchFamily="18" charset="-78"/>
                <a:ea typeface="GE Dinar Two" panose="020A0503020102020204" pitchFamily="18" charset="-78"/>
                <a:cs typeface="GE Dinar Two" panose="020A0503020102020204" pitchFamily="18" charset="-78"/>
              </a:rPr>
              <a:t>السيولة</a:t>
            </a:r>
            <a:endParaRPr lang="en-IN" sz="12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7" name="Rectangle 76">
            <a:extLst>
              <a:ext uri="{FF2B5EF4-FFF2-40B4-BE49-F238E27FC236}">
                <a16:creationId xmlns:a16="http://schemas.microsoft.com/office/drawing/2014/main" id="{49DA0A5F-5484-BC48-A7D8-BE50ED336192}"/>
              </a:ext>
            </a:extLst>
          </p:cNvPr>
          <p:cNvSpPr/>
          <p:nvPr/>
        </p:nvSpPr>
        <p:spPr>
          <a:xfrm>
            <a:off x="1346200" y="5296111"/>
            <a:ext cx="2768600" cy="584773"/>
          </a:xfrm>
          <a:prstGeom prst="rect">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8" name="TextBox 77">
            <a:extLst>
              <a:ext uri="{FF2B5EF4-FFF2-40B4-BE49-F238E27FC236}">
                <a16:creationId xmlns:a16="http://schemas.microsoft.com/office/drawing/2014/main" id="{CCAB2BF3-0A60-1444-A810-37F65F19000D}"/>
              </a:ext>
            </a:extLst>
          </p:cNvPr>
          <p:cNvSpPr txBox="1"/>
          <p:nvPr/>
        </p:nvSpPr>
        <p:spPr>
          <a:xfrm>
            <a:off x="1563437" y="5408405"/>
            <a:ext cx="2334126" cy="369332"/>
          </a:xfrm>
          <a:prstGeom prst="rect">
            <a:avLst/>
          </a:prstGeom>
          <a:noFill/>
        </p:spPr>
        <p:txBody>
          <a:bodyPr wrap="square">
            <a:spAutoFit/>
          </a:bodyPr>
          <a:lstStyle/>
          <a:p>
            <a:pPr algn="ctr" rtl="1">
              <a:defRPr/>
            </a:pPr>
            <a:r>
              <a:rPr lang="ar-LB" b="1" dirty="0">
                <a:solidFill>
                  <a:schemeClr val="bg1"/>
                </a:solidFill>
                <a:latin typeface="+mj-lt"/>
                <a:ea typeface="GE Dinar Two" panose="020A0503020102020204" pitchFamily="18" charset="-78"/>
                <a:cs typeface="GE Dinar Two" panose="020A0503020102020204" pitchFamily="18" charset="-78"/>
              </a:rPr>
              <a:t>1,9</a:t>
            </a:r>
            <a:r>
              <a:rPr lang="en-IN" b="1" dirty="0">
                <a:solidFill>
                  <a:schemeClr val="bg1"/>
                </a:solidFill>
                <a:latin typeface="+mj-lt"/>
                <a:ea typeface="GE Dinar Two" panose="020A0503020102020204" pitchFamily="18" charset="-78"/>
                <a:cs typeface="GE Dinar Two" panose="020A0503020102020204" pitchFamily="18" charset="-78"/>
              </a:rPr>
              <a:t> </a:t>
            </a:r>
            <a:r>
              <a:rPr lang="ar-JO" b="1" dirty="0">
                <a:solidFill>
                  <a:schemeClr val="bg1"/>
                </a:solidFill>
                <a:latin typeface="+mj-lt"/>
                <a:ea typeface="GE Dinar Two" panose="020A0503020102020204" pitchFamily="18" charset="-78"/>
                <a:cs typeface="GE Dinar Two" panose="020A0503020102020204" pitchFamily="18" charset="-78"/>
              </a:rPr>
              <a:t> مليار ريال قطري</a:t>
            </a:r>
            <a:endParaRPr lang="en-IN" b="1" dirty="0">
              <a:solidFill>
                <a:schemeClr val="bg1"/>
              </a:solidFill>
              <a:latin typeface="+mj-lt"/>
              <a:ea typeface="GE Dinar Two" panose="020A0503020102020204" pitchFamily="18" charset="-78"/>
              <a:cs typeface="GE Dinar Two" panose="020A0503020102020204" pitchFamily="18" charset="-78"/>
            </a:endParaRPr>
          </a:p>
        </p:txBody>
      </p:sp>
      <p:sp>
        <p:nvSpPr>
          <p:cNvPr id="79" name="TextBox 78">
            <a:extLst>
              <a:ext uri="{FF2B5EF4-FFF2-40B4-BE49-F238E27FC236}">
                <a16:creationId xmlns:a16="http://schemas.microsoft.com/office/drawing/2014/main" id="{5BC8F00E-437A-004F-80EA-6A6B6507E1B5}"/>
              </a:ext>
            </a:extLst>
          </p:cNvPr>
          <p:cNvSpPr txBox="1"/>
          <p:nvPr/>
        </p:nvSpPr>
        <p:spPr>
          <a:xfrm>
            <a:off x="4848727" y="5889931"/>
            <a:ext cx="2630063" cy="461665"/>
          </a:xfrm>
          <a:prstGeom prst="rect">
            <a:avLst/>
          </a:prstGeom>
          <a:noFill/>
        </p:spPr>
        <p:txBody>
          <a:bodyPr wrap="square">
            <a:spAutoFit/>
          </a:bodyPr>
          <a:lstStyle/>
          <a:p>
            <a:pPr algn="ctr">
              <a:spcAft>
                <a:spcPts val="300"/>
              </a:spcAft>
              <a:tabLst>
                <a:tab pos="820176" algn="l"/>
              </a:tabLst>
              <a:defRPr/>
            </a:pPr>
            <a:r>
              <a:rPr lang="ar-QA" sz="1200" dirty="0">
                <a:latin typeface="GE Dinar Two" panose="020A0503020102020204" pitchFamily="18" charset="-78"/>
                <a:ea typeface="GE Dinar Two" panose="020A0503020102020204" pitchFamily="18" charset="-78"/>
                <a:cs typeface="GE Dinar Two" panose="020A0503020102020204" pitchFamily="18" charset="-78"/>
              </a:rPr>
              <a:t>تم </a:t>
            </a:r>
            <a:r>
              <a:rPr lang="ar-LB" sz="1200" dirty="0">
                <a:latin typeface="GE Dinar Two" panose="020A0503020102020204" pitchFamily="18" charset="-78"/>
                <a:ea typeface="GE Dinar Two" panose="020A0503020102020204" pitchFamily="18" charset="-78"/>
                <a:cs typeface="GE Dinar Two" panose="020A0503020102020204" pitchFamily="18" charset="-78"/>
              </a:rPr>
              <a:t>البدء ب</a:t>
            </a:r>
            <a:r>
              <a:rPr lang="ar-QA" sz="1200" dirty="0">
                <a:latin typeface="GE Dinar Two" panose="020A0503020102020204" pitchFamily="18" charset="-78"/>
                <a:ea typeface="GE Dinar Two" panose="020A0503020102020204" pitchFamily="18" charset="-78"/>
                <a:cs typeface="GE Dinar Two" panose="020A0503020102020204" pitchFamily="18" charset="-78"/>
              </a:rPr>
              <a:t>ت</a:t>
            </a:r>
            <a:r>
              <a:rPr lang="ar-LB" sz="1200" dirty="0">
                <a:latin typeface="GE Dinar Two" panose="020A0503020102020204" pitchFamily="18" charset="-78"/>
                <a:ea typeface="GE Dinar Two" panose="020A0503020102020204" pitchFamily="18" charset="-78"/>
                <a:cs typeface="GE Dinar Two" panose="020A0503020102020204" pitchFamily="18" charset="-78"/>
              </a:rPr>
              <a:t>شغيل مشروع</a:t>
            </a:r>
            <a:r>
              <a:rPr lang="ar-QA" sz="1200" dirty="0">
                <a:latin typeface="GE Dinar Two" panose="020A0503020102020204" pitchFamily="18" charset="-78"/>
                <a:ea typeface="GE Dinar Two" panose="020A0503020102020204" pitchFamily="18" charset="-78"/>
                <a:cs typeface="GE Dinar Two" panose="020A0503020102020204" pitchFamily="18" charset="-78"/>
              </a:rPr>
              <a:t>ي مدينتنا والحي الأرجنتيني في الوكرة، </a:t>
            </a:r>
            <a:r>
              <a:rPr lang="ar-LB" sz="1200" dirty="0">
                <a:latin typeface="GE Dinar Two" panose="020A0503020102020204" pitchFamily="18" charset="-78"/>
                <a:ea typeface="GE Dinar Two" panose="020A0503020102020204" pitchFamily="18" charset="-78"/>
                <a:cs typeface="GE Dinar Two" panose="020A0503020102020204" pitchFamily="18" charset="-78"/>
              </a:rPr>
              <a:t>والحزمة الأولى من مشروع المدارس</a:t>
            </a:r>
            <a:endParaRPr lang="en-IN" sz="12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0" name="TextBox 79">
            <a:extLst>
              <a:ext uri="{FF2B5EF4-FFF2-40B4-BE49-F238E27FC236}">
                <a16:creationId xmlns:a16="http://schemas.microsoft.com/office/drawing/2014/main" id="{C8A2D4AC-EA86-8D47-9F33-F6FC0DA9F4C9}"/>
              </a:ext>
            </a:extLst>
          </p:cNvPr>
          <p:cNvSpPr txBox="1"/>
          <p:nvPr/>
        </p:nvSpPr>
        <p:spPr>
          <a:xfrm>
            <a:off x="8077200" y="5882624"/>
            <a:ext cx="2768600" cy="461665"/>
          </a:xfrm>
          <a:prstGeom prst="rect">
            <a:avLst/>
          </a:prstGeom>
          <a:noFill/>
        </p:spPr>
        <p:txBody>
          <a:bodyPr wrap="square">
            <a:spAutoFit/>
          </a:bodyPr>
          <a:lstStyle/>
          <a:p>
            <a:pPr algn="ctr" rtl="1">
              <a:spcAft>
                <a:spcPts val="300"/>
              </a:spcAft>
              <a:tabLst>
                <a:tab pos="820176" algn="l"/>
              </a:tabLst>
              <a:defRPr/>
            </a:pPr>
            <a:r>
              <a:rPr lang="ar-QA" sz="1200" dirty="0">
                <a:latin typeface="GE Dinar Two" panose="020A0503020102020204" pitchFamily="18" charset="-78"/>
                <a:ea typeface="GE Dinar Two" panose="020A0503020102020204" pitchFamily="18" charset="-78"/>
                <a:cs typeface="GE Dinar Two" panose="020A0503020102020204" pitchFamily="18" charset="-78"/>
              </a:rPr>
              <a:t>أرباح نقدية عن عام </a:t>
            </a:r>
            <a:r>
              <a:rPr lang="ar-LB" sz="1200" dirty="0">
                <a:latin typeface="GE Dinar Two" panose="020A0503020102020204" pitchFamily="18" charset="-78"/>
                <a:ea typeface="GE Dinar Two" panose="020A0503020102020204" pitchFamily="18" charset="-78"/>
                <a:cs typeface="GE Dinar Two" panose="020A0503020102020204" pitchFamily="18" charset="-78"/>
              </a:rPr>
              <a:t>2022</a:t>
            </a:r>
            <a:r>
              <a:rPr lang="ar-QA" sz="1200" dirty="0">
                <a:latin typeface="GE Dinar Two" panose="020A0503020102020204" pitchFamily="18" charset="-78"/>
                <a:ea typeface="GE Dinar Two" panose="020A0503020102020204" pitchFamily="18" charset="-78"/>
                <a:cs typeface="GE Dinar Two" panose="020A0503020102020204" pitchFamily="18" charset="-78"/>
              </a:rPr>
              <a:t> بما يحقق معدل عائد على سعر السهم بنسبة </a:t>
            </a:r>
            <a:r>
              <a:rPr lang="ar-LB" sz="1200" dirty="0">
                <a:latin typeface="GE Dinar Two" panose="020A0503020102020204" pitchFamily="18" charset="-78"/>
                <a:ea typeface="GE Dinar Two" panose="020A0503020102020204" pitchFamily="18" charset="-78"/>
                <a:cs typeface="GE Dinar Two" panose="020A0503020102020204" pitchFamily="18" charset="-78"/>
              </a:rPr>
              <a:t>6,36%</a:t>
            </a:r>
            <a:endParaRPr lang="en-IN" sz="12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1" name="Rectangle 80">
            <a:extLst>
              <a:ext uri="{FF2B5EF4-FFF2-40B4-BE49-F238E27FC236}">
                <a16:creationId xmlns:a16="http://schemas.microsoft.com/office/drawing/2014/main" id="{3DC1F631-E555-844B-9D70-1F4FBED4710A}"/>
              </a:ext>
            </a:extLst>
          </p:cNvPr>
          <p:cNvSpPr/>
          <p:nvPr/>
        </p:nvSpPr>
        <p:spPr>
          <a:xfrm>
            <a:off x="8077200" y="5264027"/>
            <a:ext cx="2768600" cy="584773"/>
          </a:xfrm>
          <a:prstGeom prst="rect">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2" name="TextBox 81">
            <a:extLst>
              <a:ext uri="{FF2B5EF4-FFF2-40B4-BE49-F238E27FC236}">
                <a16:creationId xmlns:a16="http://schemas.microsoft.com/office/drawing/2014/main" id="{E5315447-EE67-DB4D-BA99-531DCDF5FB58}"/>
              </a:ext>
            </a:extLst>
          </p:cNvPr>
          <p:cNvSpPr txBox="1"/>
          <p:nvPr/>
        </p:nvSpPr>
        <p:spPr>
          <a:xfrm>
            <a:off x="8294437" y="5264027"/>
            <a:ext cx="2334126" cy="584775"/>
          </a:xfrm>
          <a:prstGeom prst="rect">
            <a:avLst/>
          </a:prstGeom>
          <a:noFill/>
        </p:spPr>
        <p:txBody>
          <a:bodyPr wrap="square">
            <a:spAutoFit/>
          </a:bodyPr>
          <a:lstStyle/>
          <a:p>
            <a:pPr algn="ctr">
              <a:defRPr/>
            </a:pPr>
            <a:r>
              <a:rPr lang="ar-JO" sz="3200" b="1" dirty="0">
                <a:solidFill>
                  <a:schemeClr val="bg1"/>
                </a:solidFill>
                <a:latin typeface="+mj-lt"/>
                <a:ea typeface="GE Dinar Two" panose="020A0503020102020204" pitchFamily="18" charset="-78"/>
                <a:cs typeface="GE Dinar Two" panose="020A0503020102020204" pitchFamily="18" charset="-78"/>
              </a:rPr>
              <a:t>17.5</a:t>
            </a:r>
            <a:r>
              <a:rPr lang="en-IN" sz="3200" b="1" dirty="0">
                <a:solidFill>
                  <a:schemeClr val="bg1"/>
                </a:solidFill>
                <a:latin typeface="+mj-lt"/>
                <a:ea typeface="GE Dinar Two" panose="020A0503020102020204" pitchFamily="18" charset="-78"/>
                <a:cs typeface="GE Dinar Two" panose="020A0503020102020204" pitchFamily="18" charset="-78"/>
              </a:rPr>
              <a:t>%</a:t>
            </a:r>
          </a:p>
        </p:txBody>
      </p:sp>
      <p:sp>
        <p:nvSpPr>
          <p:cNvPr id="83" name="Rectangle 82">
            <a:extLst>
              <a:ext uri="{FF2B5EF4-FFF2-40B4-BE49-F238E27FC236}">
                <a16:creationId xmlns:a16="http://schemas.microsoft.com/office/drawing/2014/main" id="{549654CA-D5D6-D644-AE3A-58D955252D41}"/>
              </a:ext>
            </a:extLst>
          </p:cNvPr>
          <p:cNvSpPr/>
          <p:nvPr/>
        </p:nvSpPr>
        <p:spPr>
          <a:xfrm>
            <a:off x="4710190" y="5264027"/>
            <a:ext cx="2768600" cy="667187"/>
          </a:xfrm>
          <a:prstGeom prst="rect">
            <a:avLst/>
          </a:prstGeom>
          <a:solidFill>
            <a:srgbClr val="167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2300" dirty="0">
                <a:latin typeface="GE Dinar Two" panose="020A0503020102020204" pitchFamily="18" charset="-78"/>
                <a:ea typeface="GE Dinar Two" panose="020A0503020102020204" pitchFamily="18" charset="-78"/>
                <a:cs typeface="GE Dinar Two" panose="020A0503020102020204" pitchFamily="18" charset="-78"/>
              </a:rPr>
              <a:t>مشاريع الوكرة والمدارس</a:t>
            </a:r>
            <a:endParaRPr lang="en-US" sz="2300" dirty="0">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3599120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6">
            <a:extLst>
              <a:ext uri="{FF2B5EF4-FFF2-40B4-BE49-F238E27FC236}">
                <a16:creationId xmlns:a16="http://schemas.microsoft.com/office/drawing/2014/main" id="{ADFADB05-CFBF-7B45-9F74-D5B10514C204}"/>
              </a:ext>
            </a:extLst>
          </p:cNvPr>
          <p:cNvSpPr txBox="1"/>
          <p:nvPr/>
        </p:nvSpPr>
        <p:spPr>
          <a:xfrm>
            <a:off x="2629028" y="647107"/>
            <a:ext cx="7098437" cy="1154162"/>
          </a:xfrm>
          <a:prstGeom prst="rect">
            <a:avLst/>
          </a:prstGeom>
          <a:noFill/>
        </p:spPr>
        <p:txBody>
          <a:bodyPr wrap="square">
            <a:spAutoFit/>
          </a:bodyPr>
          <a:lstStyle/>
          <a:p>
            <a:pPr algn="ctr" rtl="1">
              <a:lnSpc>
                <a:spcPct val="150000"/>
              </a:lnSpc>
              <a:spcBef>
                <a:spcPct val="0"/>
              </a:spcBef>
              <a:defRPr/>
            </a:pP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أبرز </a:t>
            </a: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المؤشرات </a:t>
            </a:r>
            <a:r>
              <a:rPr lang="ar-LB"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للسنوات</a:t>
            </a: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المنتهية في</a:t>
            </a:r>
            <a:br>
              <a:rPr lang="en-US"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b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LB"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31</a:t>
            </a: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LB"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ديسمبر 2023</a:t>
            </a: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مقارنة مع </a:t>
            </a:r>
            <a:r>
              <a:rPr lang="ar-LB"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31</a:t>
            </a: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LB"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ديسمبر</a:t>
            </a: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LB"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2022</a:t>
            </a:r>
            <a:endPar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11" name="Chart 10">
            <a:extLst>
              <a:ext uri="{FF2B5EF4-FFF2-40B4-BE49-F238E27FC236}">
                <a16:creationId xmlns:a16="http://schemas.microsoft.com/office/drawing/2014/main" id="{0B4AB655-6B38-854F-85E8-A1364D9F9109}"/>
              </a:ext>
            </a:extLst>
          </p:cNvPr>
          <p:cNvGraphicFramePr/>
          <p:nvPr>
            <p:extLst>
              <p:ext uri="{D42A27DB-BD31-4B8C-83A1-F6EECF244321}">
                <p14:modId xmlns:p14="http://schemas.microsoft.com/office/powerpoint/2010/main" val="4158369341"/>
              </p:ext>
            </p:extLst>
          </p:nvPr>
        </p:nvGraphicFramePr>
        <p:xfrm>
          <a:off x="2629028" y="2302800"/>
          <a:ext cx="3396011" cy="36694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BB02C418-F443-8544-A13A-749C999425D8}"/>
              </a:ext>
            </a:extLst>
          </p:cNvPr>
          <p:cNvGraphicFramePr/>
          <p:nvPr>
            <p:extLst>
              <p:ext uri="{D42A27DB-BD31-4B8C-83A1-F6EECF244321}">
                <p14:modId xmlns:p14="http://schemas.microsoft.com/office/powerpoint/2010/main" val="1889952174"/>
              </p:ext>
            </p:extLst>
          </p:nvPr>
        </p:nvGraphicFramePr>
        <p:xfrm>
          <a:off x="6322308" y="2316850"/>
          <a:ext cx="3375245" cy="3669458"/>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C7F1351D-B933-7A40-84F0-C99A4E1A4B3A}"/>
              </a:ext>
            </a:extLst>
          </p:cNvPr>
          <p:cNvSpPr/>
          <p:nvPr/>
        </p:nvSpPr>
        <p:spPr>
          <a:xfrm>
            <a:off x="2629028" y="2027121"/>
            <a:ext cx="3396011" cy="252000"/>
          </a:xfrm>
          <a:prstGeom prst="rect">
            <a:avLst/>
          </a:prstGeom>
          <a:solidFill>
            <a:srgbClr val="4D5663"/>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الايرادات التشغيلية</a:t>
            </a:r>
            <a:endParaRPr kumimoji="0" lang="en-IN"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 name="Rectangle 14">
            <a:extLst>
              <a:ext uri="{FF2B5EF4-FFF2-40B4-BE49-F238E27FC236}">
                <a16:creationId xmlns:a16="http://schemas.microsoft.com/office/drawing/2014/main" id="{52DBD217-A751-6843-8945-80EB6CE1CE24}"/>
              </a:ext>
            </a:extLst>
          </p:cNvPr>
          <p:cNvSpPr/>
          <p:nvPr/>
        </p:nvSpPr>
        <p:spPr>
          <a:xfrm>
            <a:off x="6331454" y="2036086"/>
            <a:ext cx="3396011" cy="252000"/>
          </a:xfrm>
          <a:prstGeom prst="rect">
            <a:avLst/>
          </a:prstGeom>
          <a:solidFill>
            <a:srgbClr val="4D5663"/>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الأرباح</a:t>
            </a:r>
            <a:r>
              <a:rPr kumimoji="0" lang="ar-QA" sz="1200" b="0" i="0" u="none" strike="noStrike" kern="1200" cap="none" spc="0" normalizeH="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التشغيلية</a:t>
            </a:r>
            <a:endParaRPr kumimoji="0" lang="en-IN"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854479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96">
            <a:extLst>
              <a:ext uri="{FF2B5EF4-FFF2-40B4-BE49-F238E27FC236}">
                <a16:creationId xmlns:a16="http://schemas.microsoft.com/office/drawing/2014/main" id="{AF17760A-AFBF-2F40-A687-6110072C7CA0}"/>
              </a:ext>
            </a:extLst>
          </p:cNvPr>
          <p:cNvSpPr txBox="1"/>
          <p:nvPr/>
        </p:nvSpPr>
        <p:spPr>
          <a:xfrm>
            <a:off x="1666672" y="864820"/>
            <a:ext cx="8632743" cy="348557"/>
          </a:xfrm>
          <a:prstGeom prst="rect">
            <a:avLst/>
          </a:prstGeom>
          <a:noFill/>
        </p:spPr>
        <p:txBody>
          <a:bodyPr wrap="square">
            <a:spAutoFit/>
          </a:bodyPr>
          <a:lstStyle/>
          <a:p>
            <a:pPr algn="ctr">
              <a:lnSpc>
                <a:spcPct val="90000"/>
              </a:lnSpc>
              <a:spcBef>
                <a:spcPct val="0"/>
              </a:spcBef>
              <a:defRPr/>
            </a:pPr>
            <a:r>
              <a:rPr lang="ar-QA"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نظرة عامة على بيان المركز المالي الموحد </a:t>
            </a:r>
            <a:r>
              <a:rPr lang="ar-QA"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والتدفقات النقدية الموحد</a:t>
            </a:r>
            <a:endParaRPr lang="en-US"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 name="Slide Number Placeholder 6">
            <a:extLst>
              <a:ext uri="{FF2B5EF4-FFF2-40B4-BE49-F238E27FC236}">
                <a16:creationId xmlns:a16="http://schemas.microsoft.com/office/drawing/2014/main" id="{F577A7B1-3155-6B44-9901-3FABDC433B10}"/>
              </a:ext>
            </a:extLst>
          </p:cNvPr>
          <p:cNvSpPr txBox="1">
            <a:spLocks/>
          </p:cNvSpPr>
          <p:nvPr/>
        </p:nvSpPr>
        <p:spPr>
          <a:xfrm>
            <a:off x="8242015" y="6060440"/>
            <a:ext cx="2057400" cy="30427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00A50D5-72D9-EE40-9DFB-385F1E1B8446}"/>
              </a:ext>
            </a:extLst>
          </p:cNvPr>
          <p:cNvCxnSpPr/>
          <p:nvPr/>
        </p:nvCxnSpPr>
        <p:spPr bwMode="auto">
          <a:xfrm>
            <a:off x="3017162" y="5811914"/>
            <a:ext cx="1368000" cy="0"/>
          </a:xfrm>
          <a:prstGeom prst="line">
            <a:avLst/>
          </a:prstGeom>
          <a:noFill/>
          <a:ln w="12700" cap="flat" cmpd="sng" algn="ctr">
            <a:solidFill>
              <a:schemeClr val="bg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8AEE56F3-CB71-FC4D-8AB4-12602BDDE510}"/>
              </a:ext>
            </a:extLst>
          </p:cNvPr>
          <p:cNvCxnSpPr/>
          <p:nvPr/>
        </p:nvCxnSpPr>
        <p:spPr bwMode="auto">
          <a:xfrm>
            <a:off x="4095682" y="5811915"/>
            <a:ext cx="1368000" cy="0"/>
          </a:xfrm>
          <a:prstGeom prst="line">
            <a:avLst/>
          </a:prstGeom>
          <a:noFill/>
          <a:ln w="12700" cap="flat" cmpd="sng" algn="ctr">
            <a:solidFill>
              <a:schemeClr val="bg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811C6AF8-E211-D24C-8991-A26203AE118E}"/>
              </a:ext>
            </a:extLst>
          </p:cNvPr>
          <p:cNvSpPr>
            <a:spLocks noChangeArrowheads="1"/>
          </p:cNvSpPr>
          <p:nvPr/>
        </p:nvSpPr>
        <p:spPr bwMode="gray">
          <a:xfrm>
            <a:off x="3044201" y="2142744"/>
            <a:ext cx="1759583" cy="261610"/>
          </a:xfrm>
          <a:prstGeom prst="rect">
            <a:avLst/>
          </a:prstGeom>
          <a:noFill/>
          <a:ln>
            <a:noFill/>
          </a:ln>
        </p:spPr>
        <p:txBody>
          <a:bodyPr wrap="square" anchor="ctr">
            <a:spAutoFit/>
          </a:bodyPr>
          <a:lstStyle>
            <a:defPPr>
              <a:defRPr lang="en-US"/>
            </a:defPPr>
            <a:lvl1pPr algn="l" rtl="0" fontAlgn="base">
              <a:spcBef>
                <a:spcPct val="50000"/>
              </a:spcBef>
              <a:spcAft>
                <a:spcPct val="0"/>
              </a:spcAft>
              <a:defRPr sz="2200" b="1" kern="1200">
                <a:solidFill>
                  <a:schemeClr val="tx1"/>
                </a:solidFill>
                <a:latin typeface="Myriad Landor"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Myriad Landor"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Myriad Landor"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Myriad Landor"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Myriad Landor" charset="0"/>
                <a:ea typeface="MS PGothic" pitchFamily="34" charset="-128"/>
                <a:cs typeface="+mn-cs"/>
              </a:defRPr>
            </a:lvl5pPr>
            <a:lvl6pPr marL="2286000" algn="l" defTabSz="914400" rtl="0" eaLnBrk="1" latinLnBrk="0" hangingPunct="1">
              <a:defRPr sz="2200" b="1" kern="1200">
                <a:solidFill>
                  <a:schemeClr val="tx1"/>
                </a:solidFill>
                <a:latin typeface="Myriad Landor" charset="0"/>
                <a:ea typeface="MS PGothic" pitchFamily="34" charset="-128"/>
                <a:cs typeface="+mn-cs"/>
              </a:defRPr>
            </a:lvl6pPr>
            <a:lvl7pPr marL="2743200" algn="l" defTabSz="914400" rtl="0" eaLnBrk="1" latinLnBrk="0" hangingPunct="1">
              <a:defRPr sz="2200" b="1" kern="1200">
                <a:solidFill>
                  <a:schemeClr val="tx1"/>
                </a:solidFill>
                <a:latin typeface="Myriad Landor" charset="0"/>
                <a:ea typeface="MS PGothic" pitchFamily="34" charset="-128"/>
                <a:cs typeface="+mn-cs"/>
              </a:defRPr>
            </a:lvl7pPr>
            <a:lvl8pPr marL="3200400" algn="l" defTabSz="914400" rtl="0" eaLnBrk="1" latinLnBrk="0" hangingPunct="1">
              <a:defRPr sz="2200" b="1" kern="1200">
                <a:solidFill>
                  <a:schemeClr val="tx1"/>
                </a:solidFill>
                <a:latin typeface="Myriad Landor" charset="0"/>
                <a:ea typeface="MS PGothic" pitchFamily="34" charset="-128"/>
                <a:cs typeface="+mn-cs"/>
              </a:defRPr>
            </a:lvl8pPr>
            <a:lvl9pPr marL="3657600" algn="l" defTabSz="914400" rtl="0" eaLnBrk="1" latinLnBrk="0" hangingPunct="1">
              <a:defRPr sz="2200" b="1" kern="1200">
                <a:solidFill>
                  <a:schemeClr val="tx1"/>
                </a:solidFill>
                <a:latin typeface="Myriad Landor" charset="0"/>
                <a:ea typeface="MS PGothic" pitchFamily="34" charset="-128"/>
                <a:cs typeface="+mn-cs"/>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AE"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Arial" panose="020B0604020202020204" pitchFamily="34" charset="0"/>
              </a:rPr>
              <a:t>الإجمالي:</a:t>
            </a:r>
            <a:r>
              <a:rPr kumimoji="0" lang="ar-QA"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Arial" panose="020B0604020202020204" pitchFamily="34" charset="0"/>
              </a:rPr>
              <a:t> </a:t>
            </a:r>
            <a:r>
              <a:rPr kumimoji="0" lang="ar-LB"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Arial" panose="020B0604020202020204" pitchFamily="34" charset="0"/>
              </a:rPr>
              <a:t>37</a:t>
            </a:r>
            <a:r>
              <a:rPr kumimoji="0" lang="ar-QA"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Arial" panose="020B0604020202020204" pitchFamily="34" charset="0"/>
              </a:rPr>
              <a:t>,</a:t>
            </a:r>
            <a:r>
              <a:rPr kumimoji="0" lang="ar-LB"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Arial" panose="020B0604020202020204" pitchFamily="34" charset="0"/>
              </a:rPr>
              <a:t>540</a:t>
            </a:r>
            <a:r>
              <a:rPr kumimoji="0" lang="ar-QA"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Arial" panose="020B0604020202020204" pitchFamily="34" charset="0"/>
              </a:rPr>
              <a:t> </a:t>
            </a:r>
            <a:r>
              <a:rPr kumimoji="0" lang="ar-AE"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Arial" panose="020B0604020202020204" pitchFamily="34" charset="0"/>
              </a:rPr>
              <a:t>مليون قطري</a:t>
            </a:r>
            <a:endParaRPr kumimoji="0" lang="en-US" altLang="en-US" sz="1100" b="1" i="0" u="none" strike="noStrike" kern="1200" cap="none" spc="0" normalizeH="0" baseline="0" noProof="0" dirty="0">
              <a:ln>
                <a:noFill/>
              </a:ln>
              <a:solidFill>
                <a:srgbClr val="000000"/>
              </a:solidFill>
              <a:effectLst/>
              <a:uLnTx/>
              <a:uFillTx/>
              <a:latin typeface="Miller" panose="02000603080000020003" pitchFamily="2" charset="0"/>
              <a:ea typeface="MS PGothic" pitchFamily="34" charset="-128"/>
              <a:cs typeface="+mn-cs"/>
            </a:endParaRPr>
          </a:p>
        </p:txBody>
      </p:sp>
      <p:cxnSp>
        <p:nvCxnSpPr>
          <p:cNvPr id="17" name="Straight Connector 16">
            <a:extLst>
              <a:ext uri="{FF2B5EF4-FFF2-40B4-BE49-F238E27FC236}">
                <a16:creationId xmlns:a16="http://schemas.microsoft.com/office/drawing/2014/main" id="{88286F4E-C401-384A-BA79-DD1B6BDE487F}"/>
              </a:ext>
            </a:extLst>
          </p:cNvPr>
          <p:cNvCxnSpPr/>
          <p:nvPr/>
        </p:nvCxnSpPr>
        <p:spPr bwMode="auto">
          <a:xfrm>
            <a:off x="7007740" y="2861377"/>
            <a:ext cx="387275" cy="0"/>
          </a:xfrm>
          <a:prstGeom prst="line">
            <a:avLst/>
          </a:prstGeom>
          <a:noFill/>
          <a:ln w="12700" cap="flat" cmpd="sng" algn="ctr">
            <a:solidFill>
              <a:schemeClr val="bg2">
                <a:lumMod val="50000"/>
                <a:lumOff val="50000"/>
              </a:schemeClr>
            </a:solidFill>
            <a:prstDash val="sysDash"/>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FF74F6A8-9D81-ED4A-954A-BCF4681D0621}"/>
              </a:ext>
            </a:extLst>
          </p:cNvPr>
          <p:cNvCxnSpPr/>
          <p:nvPr/>
        </p:nvCxnSpPr>
        <p:spPr bwMode="auto">
          <a:xfrm>
            <a:off x="7648141" y="3123930"/>
            <a:ext cx="387275" cy="0"/>
          </a:xfrm>
          <a:prstGeom prst="line">
            <a:avLst/>
          </a:prstGeom>
          <a:noFill/>
          <a:ln w="12700" cap="flat" cmpd="sng" algn="ctr">
            <a:solidFill>
              <a:schemeClr val="bg2">
                <a:lumMod val="50000"/>
                <a:lumOff val="50000"/>
              </a:schemeClr>
            </a:solidFill>
            <a:prstDash val="sysDash"/>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4C715A4B-1CD5-0248-AF39-409C542B168D}"/>
              </a:ext>
            </a:extLst>
          </p:cNvPr>
          <p:cNvCxnSpPr/>
          <p:nvPr/>
        </p:nvCxnSpPr>
        <p:spPr bwMode="auto">
          <a:xfrm>
            <a:off x="8285989" y="2632160"/>
            <a:ext cx="387275" cy="0"/>
          </a:xfrm>
          <a:prstGeom prst="line">
            <a:avLst/>
          </a:prstGeom>
          <a:noFill/>
          <a:ln w="12700" cap="flat" cmpd="sng" algn="ctr">
            <a:solidFill>
              <a:schemeClr val="bg2">
                <a:lumMod val="50000"/>
                <a:lumOff val="50000"/>
              </a:schemeClr>
            </a:solidFill>
            <a:prstDash val="sysDash"/>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0BCB1BE3-76DC-3943-A408-8BEA8A86CAC6}"/>
              </a:ext>
            </a:extLst>
          </p:cNvPr>
          <p:cNvCxnSpPr/>
          <p:nvPr/>
        </p:nvCxnSpPr>
        <p:spPr bwMode="auto">
          <a:xfrm>
            <a:off x="8922603" y="3198776"/>
            <a:ext cx="387275" cy="0"/>
          </a:xfrm>
          <a:prstGeom prst="line">
            <a:avLst/>
          </a:prstGeom>
          <a:noFill/>
          <a:ln w="12700" cap="flat" cmpd="sng" algn="ctr">
            <a:solidFill>
              <a:schemeClr val="bg2">
                <a:lumMod val="50000"/>
                <a:lumOff val="50000"/>
              </a:schemeClr>
            </a:solidFill>
            <a:prstDash val="sysDash"/>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B46728A1-D9C2-BB43-984C-81033C643713}"/>
              </a:ext>
            </a:extLst>
          </p:cNvPr>
          <p:cNvCxnSpPr/>
          <p:nvPr/>
        </p:nvCxnSpPr>
        <p:spPr bwMode="auto">
          <a:xfrm>
            <a:off x="9578091" y="3190458"/>
            <a:ext cx="387275" cy="0"/>
          </a:xfrm>
          <a:prstGeom prst="line">
            <a:avLst/>
          </a:prstGeom>
          <a:noFill/>
          <a:ln w="12700" cap="flat" cmpd="sng" algn="ctr">
            <a:solidFill>
              <a:schemeClr val="bg2">
                <a:lumMod val="50000"/>
                <a:lumOff val="50000"/>
              </a:schemeClr>
            </a:solidFill>
            <a:prstDash val="sysDash"/>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2" name="Rectangle 21">
            <a:extLst>
              <a:ext uri="{FF2B5EF4-FFF2-40B4-BE49-F238E27FC236}">
                <a16:creationId xmlns:a16="http://schemas.microsoft.com/office/drawing/2014/main" id="{FFD70AE4-4DD2-3A46-9761-7451C1592A17}"/>
              </a:ext>
            </a:extLst>
          </p:cNvPr>
          <p:cNvSpPr/>
          <p:nvPr/>
        </p:nvSpPr>
        <p:spPr>
          <a:xfrm>
            <a:off x="1666672" y="1837856"/>
            <a:ext cx="4526605" cy="252000"/>
          </a:xfrm>
          <a:prstGeom prst="rect">
            <a:avLst/>
          </a:prstGeom>
          <a:solidFill>
            <a:srgbClr val="1A507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نظرة عامة عل</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ى</a:t>
            </a:r>
            <a:r>
              <a:rPr kumimoji="0" lang="ar-AE"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 </a:t>
            </a: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بيان المركز المالي الموحد</a:t>
            </a:r>
            <a:endParaRPr kumimoji="0" lang="en-IN" sz="1200" b="0" i="0" u="none" strike="noStrike" kern="1200" cap="none" spc="0" normalizeH="1" baseline="3000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3" name="Rectangle 22">
            <a:extLst>
              <a:ext uri="{FF2B5EF4-FFF2-40B4-BE49-F238E27FC236}">
                <a16:creationId xmlns:a16="http://schemas.microsoft.com/office/drawing/2014/main" id="{447DC66A-FE56-3A42-98D3-ACCFFB135419}"/>
              </a:ext>
            </a:extLst>
          </p:cNvPr>
          <p:cNvSpPr/>
          <p:nvPr/>
        </p:nvSpPr>
        <p:spPr>
          <a:xfrm>
            <a:off x="6615090" y="1846648"/>
            <a:ext cx="3642184" cy="243208"/>
          </a:xfrm>
          <a:prstGeom prst="rect">
            <a:avLst/>
          </a:prstGeom>
          <a:solidFill>
            <a:srgbClr val="1A507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QA"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rPr>
              <a:t>نظرة عامة على بيان التدفقات النقدية الموحد</a:t>
            </a:r>
            <a:endParaRPr kumimoji="0" lang="en-IN" sz="1200" b="0" i="0" u="none" strike="noStrike" kern="1200" cap="none" spc="0" normalizeH="0" baseline="0" noProof="0" dirty="0">
              <a:ln>
                <a:noFill/>
              </a:ln>
              <a:solidFill>
                <a:prstClr val="white"/>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24" name="Chart 23">
            <a:extLst>
              <a:ext uri="{FF2B5EF4-FFF2-40B4-BE49-F238E27FC236}">
                <a16:creationId xmlns:a16="http://schemas.microsoft.com/office/drawing/2014/main" id="{EF2A92E4-BA8B-4F45-AC4D-8E33C3D8A2C4}"/>
              </a:ext>
            </a:extLst>
          </p:cNvPr>
          <p:cNvGraphicFramePr/>
          <p:nvPr>
            <p:extLst>
              <p:ext uri="{D42A27DB-BD31-4B8C-83A1-F6EECF244321}">
                <p14:modId xmlns:p14="http://schemas.microsoft.com/office/powerpoint/2010/main" val="155827957"/>
              </p:ext>
            </p:extLst>
          </p:nvPr>
        </p:nvGraphicFramePr>
        <p:xfrm>
          <a:off x="4110589" y="2099550"/>
          <a:ext cx="2298762" cy="41325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C4B318F3-C72C-444D-8C7F-8BEF6635C593}"/>
              </a:ext>
            </a:extLst>
          </p:cNvPr>
          <p:cNvGraphicFramePr/>
          <p:nvPr>
            <p:extLst>
              <p:ext uri="{D42A27DB-BD31-4B8C-83A1-F6EECF244321}">
                <p14:modId xmlns:p14="http://schemas.microsoft.com/office/powerpoint/2010/main" val="3247913196"/>
              </p:ext>
            </p:extLst>
          </p:nvPr>
        </p:nvGraphicFramePr>
        <p:xfrm>
          <a:off x="1775704" y="1996512"/>
          <a:ext cx="2480502" cy="4260383"/>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CFE1B9AA-ED4A-0E4A-9D7D-E808DB0BA74D}"/>
              </a:ext>
            </a:extLst>
          </p:cNvPr>
          <p:cNvSpPr/>
          <p:nvPr/>
        </p:nvSpPr>
        <p:spPr>
          <a:xfrm>
            <a:off x="1666672" y="2098649"/>
            <a:ext cx="4526605" cy="4260383"/>
          </a:xfrm>
          <a:prstGeom prst="rect">
            <a:avLst/>
          </a:prstGeom>
          <a:noFill/>
          <a:ln>
            <a:solidFill>
              <a:srgbClr val="7D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mc:AlternateContent xmlns:mc="http://schemas.openxmlformats.org/markup-compatibility/2006" xmlns:cx1="http://schemas.microsoft.com/office/drawing/2015/9/8/chartex">
        <mc:Choice Requires="cx1">
          <p:graphicFrame>
            <p:nvGraphicFramePr>
              <p:cNvPr id="27" name="Chart 26">
                <a:extLst>
                  <a:ext uri="{FF2B5EF4-FFF2-40B4-BE49-F238E27FC236}">
                    <a16:creationId xmlns:a16="http://schemas.microsoft.com/office/drawing/2014/main" id="{9685D1E7-C309-7643-A9F9-0C5950AD774B}"/>
                  </a:ext>
                </a:extLst>
              </p:cNvPr>
              <p:cNvGraphicFramePr/>
              <p:nvPr>
                <p:extLst>
                  <p:ext uri="{D42A27DB-BD31-4B8C-83A1-F6EECF244321}">
                    <p14:modId xmlns:p14="http://schemas.microsoft.com/office/powerpoint/2010/main" val="287745062"/>
                  </p:ext>
                </p:extLst>
              </p:nvPr>
            </p:nvGraphicFramePr>
            <p:xfrm>
              <a:off x="6615090" y="2099550"/>
              <a:ext cx="3642184" cy="4260383"/>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7" name="Chart 26">
                <a:extLst>
                  <a:ext uri="{FF2B5EF4-FFF2-40B4-BE49-F238E27FC236}">
                    <a16:creationId xmlns:a16="http://schemas.microsoft.com/office/drawing/2014/main" id="{9685D1E7-C309-7643-A9F9-0C5950AD774B}"/>
                  </a:ext>
                </a:extLst>
              </p:cNvPr>
              <p:cNvPicPr>
                <a:picLocks noGrp="1" noRot="1" noChangeAspect="1" noMove="1" noResize="1" noEditPoints="1" noAdjustHandles="1" noChangeArrowheads="1" noChangeShapeType="1"/>
              </p:cNvPicPr>
              <p:nvPr/>
            </p:nvPicPr>
            <p:blipFill>
              <a:blip r:embed="rId5"/>
              <a:stretch>
                <a:fillRect/>
              </a:stretch>
            </p:blipFill>
            <p:spPr>
              <a:xfrm>
                <a:off x="6615090" y="2099550"/>
                <a:ext cx="3642184" cy="4260383"/>
              </a:xfrm>
              <a:prstGeom prst="rect">
                <a:avLst/>
              </a:prstGeom>
            </p:spPr>
          </p:pic>
        </mc:Fallback>
      </mc:AlternateContent>
    </p:spTree>
    <p:extLst>
      <p:ext uri="{BB962C8B-B14F-4D97-AF65-F5344CB8AC3E}">
        <p14:creationId xmlns:p14="http://schemas.microsoft.com/office/powerpoint/2010/main" val="68199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68C329-EB64-5B4F-8E6D-0FD55653A4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9798" y="5666550"/>
            <a:ext cx="10553700" cy="762918"/>
          </a:xfrm>
          <a:prstGeom prst="rect">
            <a:avLst/>
          </a:prstGeom>
        </p:spPr>
      </p:pic>
      <p:sp>
        <p:nvSpPr>
          <p:cNvPr id="8" name="TextBox 96">
            <a:extLst>
              <a:ext uri="{FF2B5EF4-FFF2-40B4-BE49-F238E27FC236}">
                <a16:creationId xmlns:a16="http://schemas.microsoft.com/office/drawing/2014/main" id="{53C54F1C-8C9F-2E4E-A5EA-C76CEE6881D3}"/>
              </a:ext>
            </a:extLst>
          </p:cNvPr>
          <p:cNvSpPr txBox="1"/>
          <p:nvPr/>
        </p:nvSpPr>
        <p:spPr>
          <a:xfrm>
            <a:off x="1104901" y="1256628"/>
            <a:ext cx="8926328" cy="433965"/>
          </a:xfrm>
          <a:prstGeom prst="rect">
            <a:avLst/>
          </a:prstGeom>
          <a:noFill/>
        </p:spPr>
        <p:txBody>
          <a:bodyPr wrap="square">
            <a:spAutoFit/>
          </a:bodyPr>
          <a:lstStyle/>
          <a:p>
            <a:pPr algn="ctr">
              <a:lnSpc>
                <a:spcPct val="90000"/>
              </a:lnSpc>
              <a:spcBef>
                <a:spcPct val="0"/>
              </a:spcBef>
              <a:defRPr/>
            </a:pP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المشاريع الجارية/المُنجزة مؤخراً</a:t>
            </a:r>
            <a:endParaRPr lang="en-US"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9" name="Table 8">
            <a:extLst>
              <a:ext uri="{FF2B5EF4-FFF2-40B4-BE49-F238E27FC236}">
                <a16:creationId xmlns:a16="http://schemas.microsoft.com/office/drawing/2014/main" id="{04380F08-738A-7042-9056-E2B3DAAF22CC}"/>
              </a:ext>
            </a:extLst>
          </p:cNvPr>
          <p:cNvGraphicFramePr>
            <a:graphicFrameLocks noGrp="1"/>
          </p:cNvGraphicFramePr>
          <p:nvPr>
            <p:extLst>
              <p:ext uri="{D42A27DB-BD31-4B8C-83A1-F6EECF244321}">
                <p14:modId xmlns:p14="http://schemas.microsoft.com/office/powerpoint/2010/main" val="4038983198"/>
              </p:ext>
            </p:extLst>
          </p:nvPr>
        </p:nvGraphicFramePr>
        <p:xfrm>
          <a:off x="1104901" y="2108853"/>
          <a:ext cx="8926328" cy="1403122"/>
        </p:xfrm>
        <a:graphic>
          <a:graphicData uri="http://schemas.openxmlformats.org/drawingml/2006/table">
            <a:tbl>
              <a:tblPr/>
              <a:tblGrid>
                <a:gridCol w="221128">
                  <a:extLst>
                    <a:ext uri="{9D8B030D-6E8A-4147-A177-3AD203B41FA5}">
                      <a16:colId xmlns:a16="http://schemas.microsoft.com/office/drawing/2014/main" val="2525363683"/>
                    </a:ext>
                  </a:extLst>
                </a:gridCol>
                <a:gridCol w="221128">
                  <a:extLst>
                    <a:ext uri="{9D8B030D-6E8A-4147-A177-3AD203B41FA5}">
                      <a16:colId xmlns:a16="http://schemas.microsoft.com/office/drawing/2014/main" val="344747338"/>
                    </a:ext>
                  </a:extLst>
                </a:gridCol>
                <a:gridCol w="221128">
                  <a:extLst>
                    <a:ext uri="{9D8B030D-6E8A-4147-A177-3AD203B41FA5}">
                      <a16:colId xmlns:a16="http://schemas.microsoft.com/office/drawing/2014/main" val="698986279"/>
                    </a:ext>
                  </a:extLst>
                </a:gridCol>
                <a:gridCol w="221128">
                  <a:extLst>
                    <a:ext uri="{9D8B030D-6E8A-4147-A177-3AD203B41FA5}">
                      <a16:colId xmlns:a16="http://schemas.microsoft.com/office/drawing/2014/main" val="951954309"/>
                    </a:ext>
                  </a:extLst>
                </a:gridCol>
                <a:gridCol w="221128">
                  <a:extLst>
                    <a:ext uri="{9D8B030D-6E8A-4147-A177-3AD203B41FA5}">
                      <a16:colId xmlns:a16="http://schemas.microsoft.com/office/drawing/2014/main" val="2950393041"/>
                    </a:ext>
                  </a:extLst>
                </a:gridCol>
                <a:gridCol w="221128">
                  <a:extLst>
                    <a:ext uri="{9D8B030D-6E8A-4147-A177-3AD203B41FA5}">
                      <a16:colId xmlns:a16="http://schemas.microsoft.com/office/drawing/2014/main" val="4292653131"/>
                    </a:ext>
                  </a:extLst>
                </a:gridCol>
                <a:gridCol w="221128">
                  <a:extLst>
                    <a:ext uri="{9D8B030D-6E8A-4147-A177-3AD203B41FA5}">
                      <a16:colId xmlns:a16="http://schemas.microsoft.com/office/drawing/2014/main" val="725165547"/>
                    </a:ext>
                  </a:extLst>
                </a:gridCol>
                <a:gridCol w="221128">
                  <a:extLst>
                    <a:ext uri="{9D8B030D-6E8A-4147-A177-3AD203B41FA5}">
                      <a16:colId xmlns:a16="http://schemas.microsoft.com/office/drawing/2014/main" val="2594155741"/>
                    </a:ext>
                  </a:extLst>
                </a:gridCol>
                <a:gridCol w="221128">
                  <a:extLst>
                    <a:ext uri="{9D8B030D-6E8A-4147-A177-3AD203B41FA5}">
                      <a16:colId xmlns:a16="http://schemas.microsoft.com/office/drawing/2014/main" val="2970607729"/>
                    </a:ext>
                  </a:extLst>
                </a:gridCol>
                <a:gridCol w="221128">
                  <a:extLst>
                    <a:ext uri="{9D8B030D-6E8A-4147-A177-3AD203B41FA5}">
                      <a16:colId xmlns:a16="http://schemas.microsoft.com/office/drawing/2014/main" val="2897068053"/>
                    </a:ext>
                  </a:extLst>
                </a:gridCol>
                <a:gridCol w="221128">
                  <a:extLst>
                    <a:ext uri="{9D8B030D-6E8A-4147-A177-3AD203B41FA5}">
                      <a16:colId xmlns:a16="http://schemas.microsoft.com/office/drawing/2014/main" val="3025457908"/>
                    </a:ext>
                  </a:extLst>
                </a:gridCol>
                <a:gridCol w="221128">
                  <a:extLst>
                    <a:ext uri="{9D8B030D-6E8A-4147-A177-3AD203B41FA5}">
                      <a16:colId xmlns:a16="http://schemas.microsoft.com/office/drawing/2014/main" val="920099896"/>
                    </a:ext>
                  </a:extLst>
                </a:gridCol>
                <a:gridCol w="221128">
                  <a:extLst>
                    <a:ext uri="{9D8B030D-6E8A-4147-A177-3AD203B41FA5}">
                      <a16:colId xmlns:a16="http://schemas.microsoft.com/office/drawing/2014/main" val="2905295813"/>
                    </a:ext>
                  </a:extLst>
                </a:gridCol>
                <a:gridCol w="221128">
                  <a:extLst>
                    <a:ext uri="{9D8B030D-6E8A-4147-A177-3AD203B41FA5}">
                      <a16:colId xmlns:a16="http://schemas.microsoft.com/office/drawing/2014/main" val="1911730532"/>
                    </a:ext>
                  </a:extLst>
                </a:gridCol>
                <a:gridCol w="221128">
                  <a:extLst>
                    <a:ext uri="{9D8B030D-6E8A-4147-A177-3AD203B41FA5}">
                      <a16:colId xmlns:a16="http://schemas.microsoft.com/office/drawing/2014/main" val="2239940946"/>
                    </a:ext>
                  </a:extLst>
                </a:gridCol>
                <a:gridCol w="221128">
                  <a:extLst>
                    <a:ext uri="{9D8B030D-6E8A-4147-A177-3AD203B41FA5}">
                      <a16:colId xmlns:a16="http://schemas.microsoft.com/office/drawing/2014/main" val="4263447735"/>
                    </a:ext>
                  </a:extLst>
                </a:gridCol>
                <a:gridCol w="221128">
                  <a:extLst>
                    <a:ext uri="{9D8B030D-6E8A-4147-A177-3AD203B41FA5}">
                      <a16:colId xmlns:a16="http://schemas.microsoft.com/office/drawing/2014/main" val="4161620656"/>
                    </a:ext>
                  </a:extLst>
                </a:gridCol>
                <a:gridCol w="221128">
                  <a:extLst>
                    <a:ext uri="{9D8B030D-6E8A-4147-A177-3AD203B41FA5}">
                      <a16:colId xmlns:a16="http://schemas.microsoft.com/office/drawing/2014/main" val="1039962909"/>
                    </a:ext>
                  </a:extLst>
                </a:gridCol>
                <a:gridCol w="221128">
                  <a:extLst>
                    <a:ext uri="{9D8B030D-6E8A-4147-A177-3AD203B41FA5}">
                      <a16:colId xmlns:a16="http://schemas.microsoft.com/office/drawing/2014/main" val="4011764176"/>
                    </a:ext>
                  </a:extLst>
                </a:gridCol>
                <a:gridCol w="221128">
                  <a:extLst>
                    <a:ext uri="{9D8B030D-6E8A-4147-A177-3AD203B41FA5}">
                      <a16:colId xmlns:a16="http://schemas.microsoft.com/office/drawing/2014/main" val="3089492872"/>
                    </a:ext>
                  </a:extLst>
                </a:gridCol>
                <a:gridCol w="221128">
                  <a:extLst>
                    <a:ext uri="{9D8B030D-6E8A-4147-A177-3AD203B41FA5}">
                      <a16:colId xmlns:a16="http://schemas.microsoft.com/office/drawing/2014/main" val="3659120827"/>
                    </a:ext>
                  </a:extLst>
                </a:gridCol>
                <a:gridCol w="221128">
                  <a:extLst>
                    <a:ext uri="{9D8B030D-6E8A-4147-A177-3AD203B41FA5}">
                      <a16:colId xmlns:a16="http://schemas.microsoft.com/office/drawing/2014/main" val="2375663835"/>
                    </a:ext>
                  </a:extLst>
                </a:gridCol>
                <a:gridCol w="221128">
                  <a:extLst>
                    <a:ext uri="{9D8B030D-6E8A-4147-A177-3AD203B41FA5}">
                      <a16:colId xmlns:a16="http://schemas.microsoft.com/office/drawing/2014/main" val="3747005446"/>
                    </a:ext>
                  </a:extLst>
                </a:gridCol>
                <a:gridCol w="221128">
                  <a:extLst>
                    <a:ext uri="{9D8B030D-6E8A-4147-A177-3AD203B41FA5}">
                      <a16:colId xmlns:a16="http://schemas.microsoft.com/office/drawing/2014/main" val="509717924"/>
                    </a:ext>
                  </a:extLst>
                </a:gridCol>
                <a:gridCol w="551484">
                  <a:extLst>
                    <a:ext uri="{9D8B030D-6E8A-4147-A177-3AD203B41FA5}">
                      <a16:colId xmlns:a16="http://schemas.microsoft.com/office/drawing/2014/main" val="1424495384"/>
                    </a:ext>
                  </a:extLst>
                </a:gridCol>
                <a:gridCol w="551484">
                  <a:extLst>
                    <a:ext uri="{9D8B030D-6E8A-4147-A177-3AD203B41FA5}">
                      <a16:colId xmlns:a16="http://schemas.microsoft.com/office/drawing/2014/main" val="3355362263"/>
                    </a:ext>
                  </a:extLst>
                </a:gridCol>
                <a:gridCol w="2516288">
                  <a:extLst>
                    <a:ext uri="{9D8B030D-6E8A-4147-A177-3AD203B41FA5}">
                      <a16:colId xmlns:a16="http://schemas.microsoft.com/office/drawing/2014/main" val="68920711"/>
                    </a:ext>
                  </a:extLst>
                </a:gridCol>
              </a:tblGrid>
              <a:tr h="656271">
                <a:tc gridSpan="4">
                  <a:txBody>
                    <a:bodyPr/>
                    <a:lstStyle/>
                    <a:p>
                      <a:pPr algn="ctr" rtl="1" fontAlgn="ctr"/>
                      <a:r>
                        <a:rPr lang="ar-LB" sz="1100" b="1" i="0" u="none" strike="noStrike" dirty="0">
                          <a:solidFill>
                            <a:schemeClr val="bg1"/>
                          </a:solidFill>
                          <a:effectLst/>
                          <a:latin typeface="Miller" panose="02000603080000020003" pitchFamily="2" charset="0"/>
                        </a:rPr>
                        <a:t>2024</a:t>
                      </a:r>
                      <a:endParaRPr lang="en-IN" sz="1100" b="1" i="0" u="none" strike="noStrike" dirty="0">
                        <a:solidFill>
                          <a:schemeClr val="bg1"/>
                        </a:solidFill>
                        <a:effectLst/>
                        <a:latin typeface="Miller" panose="02000603080000020003" pitchFamily="2" charset="0"/>
                      </a:endParaRPr>
                    </a:p>
                  </a:txBody>
                  <a:tcPr marL="5359" marR="5359" marT="5359"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tc hMerge="1">
                  <a:txBody>
                    <a:bodyPr/>
                    <a:lstStyle/>
                    <a:p>
                      <a:pPr algn="ctr" rtl="1" fontAlgn="ctr"/>
                      <a:endParaRPr lang="en-IN" sz="1100" b="1" i="0" u="none" strike="noStrike" dirty="0">
                        <a:solidFill>
                          <a:schemeClr val="bg1"/>
                        </a:solidFill>
                        <a:effectLst/>
                        <a:latin typeface="Miller" panose="02000603080000020003" pitchFamily="2" charset="0"/>
                      </a:endParaRPr>
                    </a:p>
                  </a:txBody>
                  <a:tcPr marL="5359" marR="5359" marT="5359"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8A"/>
                    </a:solidFill>
                  </a:tcPr>
                </a:tc>
                <a:tc hMerge="1">
                  <a:txBody>
                    <a:bodyPr/>
                    <a:lstStyle/>
                    <a:p>
                      <a:pPr algn="ctr" rtl="1" fontAlgn="ctr"/>
                      <a:endParaRPr lang="en-IN" sz="1100" b="1" i="0" u="none" strike="noStrike" dirty="0">
                        <a:solidFill>
                          <a:schemeClr val="bg1"/>
                        </a:solidFill>
                        <a:effectLst/>
                        <a:latin typeface="Miller" panose="02000603080000020003" pitchFamily="2" charset="0"/>
                      </a:endParaRPr>
                    </a:p>
                  </a:txBody>
                  <a:tcPr marL="5359" marR="5359" marT="5359"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8A"/>
                    </a:solidFill>
                  </a:tcPr>
                </a:tc>
                <a:tc hMerge="1">
                  <a:txBody>
                    <a:bodyPr/>
                    <a:lstStyle/>
                    <a:p>
                      <a:pPr algn="ctr" rtl="1" fontAlgn="ctr"/>
                      <a:endParaRPr lang="en-IN" sz="1100" b="1" i="0" u="none" strike="noStrike" dirty="0">
                        <a:solidFill>
                          <a:schemeClr val="bg1"/>
                        </a:solidFill>
                        <a:effectLst/>
                        <a:latin typeface="Miller" panose="02000603080000020003" pitchFamily="2" charset="0"/>
                      </a:endParaRPr>
                    </a:p>
                  </a:txBody>
                  <a:tcPr marL="5359" marR="5359" marT="5359"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B8A"/>
                    </a:solidFill>
                  </a:tcPr>
                </a:tc>
                <a:tc gridSpan="4">
                  <a:txBody>
                    <a:bodyPr/>
                    <a:lstStyle/>
                    <a:p>
                      <a:pPr algn="ctr" rtl="1" fontAlgn="ctr"/>
                      <a:r>
                        <a:rPr lang="ar-LB" sz="1100" b="1" i="0" u="none" strike="noStrike" dirty="0">
                          <a:solidFill>
                            <a:schemeClr val="bg1"/>
                          </a:solidFill>
                          <a:effectLst/>
                          <a:latin typeface="Miller" panose="02000603080000020003" pitchFamily="2" charset="0"/>
                        </a:rPr>
                        <a:t>2023</a:t>
                      </a:r>
                      <a:endParaRPr lang="en-IN" sz="1100" b="1" i="0" u="none" strike="noStrike" dirty="0">
                        <a:solidFill>
                          <a:schemeClr val="bg1"/>
                        </a:solidFill>
                        <a:effectLst/>
                        <a:latin typeface="Miller" panose="02000603080000020003" pitchFamily="2" charset="0"/>
                      </a:endParaRPr>
                    </a:p>
                  </a:txBody>
                  <a:tcPr marL="5359" marR="5359" marT="5359"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algn="ctr" rtl="1" fontAlgn="ctr"/>
                      <a:r>
                        <a:rPr lang="ar-LB" sz="1100" b="1" i="0" u="none" strike="noStrike" dirty="0">
                          <a:solidFill>
                            <a:schemeClr val="bg1"/>
                          </a:solidFill>
                          <a:effectLst/>
                          <a:latin typeface="Miller" panose="02000603080000020003" pitchFamily="2" charset="0"/>
                        </a:rPr>
                        <a:t>2022</a:t>
                      </a:r>
                      <a:endParaRPr lang="en-IN" sz="1100" b="1" i="0" u="none" strike="noStrike" dirty="0">
                        <a:solidFill>
                          <a:schemeClr val="bg1"/>
                        </a:solidFill>
                        <a:effectLst/>
                        <a:latin typeface="Miller" panose="02000603080000020003" pitchFamily="2" charset="0"/>
                      </a:endParaRPr>
                    </a:p>
                  </a:txBody>
                  <a:tcPr marL="5359" marR="5359" marT="535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algn="ctr" rtl="1" fontAlgn="ctr"/>
                      <a:r>
                        <a:rPr lang="ar-LB" sz="1100" b="1" i="0" u="none" strike="noStrike" dirty="0">
                          <a:solidFill>
                            <a:schemeClr val="bg1"/>
                          </a:solidFill>
                          <a:effectLst/>
                          <a:latin typeface="Miller" panose="02000603080000020003" pitchFamily="2" charset="0"/>
                        </a:rPr>
                        <a:t>2021</a:t>
                      </a:r>
                      <a:endParaRPr lang="en-IN" sz="1100" b="1" i="0" u="none" strike="noStrike" dirty="0">
                        <a:solidFill>
                          <a:schemeClr val="bg1"/>
                        </a:solidFill>
                        <a:effectLst/>
                        <a:latin typeface="Miller" panose="02000603080000020003" pitchFamily="2" charset="0"/>
                      </a:endParaRPr>
                    </a:p>
                  </a:txBody>
                  <a:tcPr marL="5359" marR="5359" marT="535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algn="ctr" rtl="1" fontAlgn="ctr"/>
                      <a:r>
                        <a:rPr lang="ar-LB" sz="1100" b="1" i="0" u="none" strike="noStrike" dirty="0">
                          <a:solidFill>
                            <a:schemeClr val="bg1"/>
                          </a:solidFill>
                          <a:effectLst/>
                          <a:latin typeface="Miller" panose="02000603080000020003" pitchFamily="2" charset="0"/>
                        </a:rPr>
                        <a:t>2020</a:t>
                      </a:r>
                      <a:endParaRPr lang="en-IN" sz="1100" b="1" i="0" u="none" strike="noStrike" dirty="0">
                        <a:solidFill>
                          <a:schemeClr val="bg1"/>
                        </a:solidFill>
                        <a:effectLst/>
                        <a:latin typeface="Miller" panose="02000603080000020003" pitchFamily="2" charset="0"/>
                      </a:endParaRPr>
                    </a:p>
                  </a:txBody>
                  <a:tcPr marL="5359" marR="5359" marT="535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algn="ctr" rtl="1" fontAlgn="ctr"/>
                      <a:r>
                        <a:rPr lang="ar-LB" sz="1100" b="1" i="0" u="none" strike="noStrike" dirty="0">
                          <a:solidFill>
                            <a:schemeClr val="bg1"/>
                          </a:solidFill>
                          <a:effectLst/>
                          <a:latin typeface="Miller" panose="02000603080000020003" pitchFamily="2" charset="0"/>
                        </a:rPr>
                        <a:t>2019</a:t>
                      </a:r>
                      <a:endParaRPr lang="en-IN" sz="1100" b="1" i="0" u="none" strike="noStrike" dirty="0">
                        <a:solidFill>
                          <a:schemeClr val="bg1"/>
                        </a:solidFill>
                        <a:effectLst/>
                        <a:latin typeface="Miller" panose="02000603080000020003" pitchFamily="2" charset="0"/>
                      </a:endParaRPr>
                    </a:p>
                  </a:txBody>
                  <a:tcPr marL="5359" marR="5359" marT="535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tc hMerge="1">
                  <a:txBody>
                    <a:bodyPr/>
                    <a:lstStyle/>
                    <a:p>
                      <a:endParaRPr lang="en-IN"/>
                    </a:p>
                  </a:txBody>
                  <a:tcPr/>
                </a:tc>
                <a:tc hMerge="1">
                  <a:txBody>
                    <a:bodyPr/>
                    <a:lstStyle/>
                    <a:p>
                      <a:endParaRPr lang="en-IN"/>
                    </a:p>
                  </a:txBody>
                  <a:tcPr/>
                </a:tc>
                <a:tc hMerge="1">
                  <a:txBody>
                    <a:bodyPr/>
                    <a:lstStyle/>
                    <a:p>
                      <a:endParaRPr lang="en-IN"/>
                    </a:p>
                  </a:txBody>
                  <a:tcPr/>
                </a:tc>
                <a:tc gridSpan="2">
                  <a:txBody>
                    <a:bodyPr/>
                    <a:lstStyle/>
                    <a:p>
                      <a:pPr algn="ctr" rtl="1" fontAlgn="ctr"/>
                      <a:r>
                        <a:rPr lang="en-IN" sz="10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L</a:t>
                      </a:r>
                      <a:r>
                        <a:rPr lang="ar-QA" sz="10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مدة المشروع</a:t>
                      </a:r>
                      <a:endParaRPr lang="en-IN" sz="10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359" marR="5359" marT="535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tc hMerge="1">
                  <a:txBody>
                    <a:bodyPr/>
                    <a:lstStyle/>
                    <a:p>
                      <a:pPr algn="ctr" rtl="0" fontAlgn="ctr"/>
                      <a:endParaRPr lang="en-IN" sz="800" b="1" i="0" u="none" strike="noStrike" dirty="0">
                        <a:solidFill>
                          <a:srgbClr val="FFFFFF"/>
                        </a:solidFill>
                        <a:effectLst/>
                        <a:latin typeface="Miller" panose="02000603080000020003" pitchFamily="2" charset="0"/>
                      </a:endParaRP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1" fontAlgn="ctr"/>
                      <a:r>
                        <a:rPr lang="ar-QA"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المشروع </a:t>
                      </a:r>
                      <a:endParaRPr lang="en-IN"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359" marR="5359" marT="5359"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5075"/>
                    </a:solidFill>
                  </a:tcPr>
                </a:tc>
                <a:extLst>
                  <a:ext uri="{0D108BD9-81ED-4DB2-BD59-A6C34878D82A}">
                    <a16:rowId xmlns:a16="http://schemas.microsoft.com/office/drawing/2014/main" val="707020211"/>
                  </a:ext>
                </a:extLst>
              </a:tr>
              <a:tr h="350353">
                <a:tc>
                  <a:txBody>
                    <a:bodyPr/>
                    <a:lstStyle/>
                    <a:p>
                      <a:pPr algn="ctr" rtl="1" fontAlgn="ctr"/>
                      <a:r>
                        <a:rPr lang="en-IN" sz="800" b="0" i="0" u="none" strike="noStrike" dirty="0">
                          <a:solidFill>
                            <a:schemeClr val="bg1"/>
                          </a:solidFill>
                          <a:effectLst/>
                          <a:latin typeface="Miller" panose="02000603080000020003" pitchFamily="2" charset="0"/>
                        </a:rPr>
                        <a:t>Q4</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Q3</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Q2</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Q1</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Q4</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Q3</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Q2</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Q1</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Q4</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Q3</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Q2</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Q1</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Q4</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Q3</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Q2</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Q1</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Q4</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Q3</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Q2</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Q1</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Q4</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Q3</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Q2</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en-IN" sz="800" b="0" i="0" u="none" strike="noStrike" dirty="0">
                          <a:solidFill>
                            <a:schemeClr val="bg1"/>
                          </a:solidFill>
                          <a:effectLst/>
                          <a:latin typeface="Miller" panose="02000603080000020003" pitchFamily="2" charset="0"/>
                        </a:rPr>
                        <a:t>Q1</a:t>
                      </a: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ar-QA" sz="8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النهاية</a:t>
                      </a:r>
                      <a:r>
                        <a:rPr lang="en-IN" sz="8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p>
                  </a:txBody>
                  <a:tcPr marL="5359" marR="5359" marT="535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rtl="1" fontAlgn="ctr"/>
                      <a:r>
                        <a:rPr lang="ar-QA" sz="8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البداية</a:t>
                      </a:r>
                      <a:r>
                        <a:rPr lang="en-IN" sz="8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p>
                  </a:txBody>
                  <a:tcPr marL="5359" marR="5359" marT="53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r" rtl="1" fontAlgn="ctr"/>
                      <a:r>
                        <a:rPr lang="en-IN" sz="8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p>
                  </a:txBody>
                  <a:tcPr marL="5359" marR="5359" marT="53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709E"/>
                    </a:solidFill>
                  </a:tcPr>
                </a:tc>
                <a:extLst>
                  <a:ext uri="{0D108BD9-81ED-4DB2-BD59-A6C34878D82A}">
                    <a16:rowId xmlns:a16="http://schemas.microsoft.com/office/drawing/2014/main" val="1485518811"/>
                  </a:ext>
                </a:extLst>
              </a:tr>
              <a:tr h="396498">
                <a:tc>
                  <a:txBody>
                    <a:bodyPr/>
                    <a:lstStyle/>
                    <a:p>
                      <a:pPr algn="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r>
                        <a:rPr lang="en-IN" sz="800" b="0" i="0" u="none" strike="noStrike" dirty="0">
                          <a:solidFill>
                            <a:srgbClr val="000000"/>
                          </a:solidFill>
                          <a:effectLst/>
                          <a:latin typeface="Miller" panose="02000603080000020003" pitchFamily="2" charset="0"/>
                        </a:rPr>
                        <a:t> </a:t>
                      </a: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r>
                        <a:rPr lang="ar-SA" sz="800" b="0" i="0" u="none" strike="noStrike" dirty="0">
                          <a:solidFill>
                            <a:srgbClr val="000000"/>
                          </a:solidFill>
                          <a:effectLst/>
                          <a:latin typeface="Miller" panose="02000603080000020003" pitchFamily="2" charset="0"/>
                        </a:rPr>
                        <a:t> </a:t>
                      </a:r>
                      <a:r>
                        <a:rPr lang="en-IN" sz="800" b="0" i="0" u="none" strike="noStrike" dirty="0">
                          <a:solidFill>
                            <a:srgbClr val="000000"/>
                          </a:solidFill>
                          <a:effectLst/>
                          <a:latin typeface="Miller" panose="02000603080000020003" pitchFamily="2" charset="0"/>
                        </a:rPr>
                        <a:t> </a:t>
                      </a: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r>
                        <a:rPr lang="en-IN" sz="800" b="0" i="0" u="none" strike="noStrike" dirty="0">
                          <a:solidFill>
                            <a:srgbClr val="000000"/>
                          </a:solidFill>
                          <a:effectLst/>
                          <a:latin typeface="Miller" panose="02000603080000020003" pitchFamily="2" charset="0"/>
                        </a:rPr>
                        <a:t> </a:t>
                      </a: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r>
                        <a:rPr lang="en-IN" sz="800" b="0" i="0" u="none" strike="noStrike" dirty="0">
                          <a:solidFill>
                            <a:srgbClr val="000000"/>
                          </a:solidFill>
                          <a:effectLst/>
                          <a:latin typeface="Miller" panose="02000603080000020003" pitchFamily="2" charset="0"/>
                        </a:rPr>
                        <a:t> </a:t>
                      </a: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r>
                        <a:rPr lang="en-IN" sz="800" b="0" i="0" u="none" strike="noStrike" dirty="0">
                          <a:solidFill>
                            <a:srgbClr val="000000"/>
                          </a:solidFill>
                          <a:effectLst/>
                          <a:latin typeface="Miller" panose="02000603080000020003" pitchFamily="2" charset="0"/>
                        </a:rPr>
                        <a:t> </a:t>
                      </a: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endParaRPr lang="en-IN" sz="800" b="0" i="0" u="none" strike="noStrike" dirty="0">
                        <a:solidFill>
                          <a:srgbClr val="000000"/>
                        </a:solidFill>
                        <a:effectLst/>
                        <a:latin typeface="Miller"/>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dirty="0">
                        <a:solidFill>
                          <a:srgbClr val="000000"/>
                        </a:solidFill>
                        <a:effectLst/>
                        <a:latin typeface="Miller"/>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rtl="1" fontAlgn="t"/>
                      <a:endParaRPr lang="en-IN" sz="800" b="0" i="0" u="none" strike="noStrike" dirty="0">
                        <a:solidFill>
                          <a:srgbClr val="000000"/>
                        </a:solidFill>
                        <a:effectLst/>
                        <a:latin typeface="Miller" panose="02000603080000020003" pitchFamily="2" charset="0"/>
                      </a:endParaRP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r" rtl="1" fontAlgn="t"/>
                      <a:r>
                        <a:rPr lang="en-IN" sz="800" b="0" i="0" u="none" strike="noStrike" dirty="0">
                          <a:solidFill>
                            <a:srgbClr val="000000"/>
                          </a:solidFill>
                          <a:effectLst/>
                          <a:latin typeface="Miller" panose="02000603080000020003" pitchFamily="2" charset="0"/>
                        </a:rPr>
                        <a:t> </a:t>
                      </a:r>
                    </a:p>
                  </a:txBody>
                  <a:tcPr marL="5359" marR="5359" marT="535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ar-QA" sz="7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نوفمبر</a:t>
                      </a:r>
                      <a:r>
                        <a:rPr lang="ar-LB" sz="7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24</a:t>
                      </a:r>
                      <a:endParaRPr lang="en-IN" sz="7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359" marR="5359" marT="5359"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ar-QA" sz="7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أغسطس-19</a:t>
                      </a:r>
                      <a:endParaRPr lang="en-IN" sz="7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359" marR="5359" marT="53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marL="18000" algn="r" rtl="1" fontAlgn="ctr"/>
                      <a:r>
                        <a:rPr lang="ar-QA"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مدينة المواتر المرحلة 3 </a:t>
                      </a:r>
                      <a:endPar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182880" marT="53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185193127"/>
                  </a:ext>
                </a:extLst>
              </a:tr>
            </a:tbl>
          </a:graphicData>
        </a:graphic>
      </p:graphicFrame>
      <p:sp>
        <p:nvSpPr>
          <p:cNvPr id="11" name="Rectangle: Rounded Corners 13">
            <a:extLst>
              <a:ext uri="{FF2B5EF4-FFF2-40B4-BE49-F238E27FC236}">
                <a16:creationId xmlns:a16="http://schemas.microsoft.com/office/drawing/2014/main" id="{DBDFF11C-5AA1-8547-8C16-6F0609123A32}"/>
              </a:ext>
            </a:extLst>
          </p:cNvPr>
          <p:cNvSpPr/>
          <p:nvPr/>
        </p:nvSpPr>
        <p:spPr>
          <a:xfrm>
            <a:off x="1176867" y="3208693"/>
            <a:ext cx="4725993" cy="118707"/>
          </a:xfrm>
          <a:prstGeom prst="roundRect">
            <a:avLst>
              <a:gd name="adj" fmla="val 50000"/>
            </a:avLst>
          </a:prstGeom>
          <a:solidFill>
            <a:srgbClr val="A7115C"/>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4E4"/>
              </a:solidFill>
            </a:endParaRPr>
          </a:p>
        </p:txBody>
      </p:sp>
      <p:sp>
        <p:nvSpPr>
          <p:cNvPr id="6" name="Rectangle: Rounded Corners 5">
            <a:extLst>
              <a:ext uri="{FF2B5EF4-FFF2-40B4-BE49-F238E27FC236}">
                <a16:creationId xmlns:a16="http://schemas.microsoft.com/office/drawing/2014/main" id="{976788C3-C2E6-4CA9-8ABF-6C126C30A24F}"/>
              </a:ext>
            </a:extLst>
          </p:cNvPr>
          <p:cNvSpPr/>
          <p:nvPr/>
        </p:nvSpPr>
        <p:spPr>
          <a:xfrm>
            <a:off x="9606995" y="4485569"/>
            <a:ext cx="424234" cy="207386"/>
          </a:xfrm>
          <a:prstGeom prst="roundRect">
            <a:avLst>
              <a:gd name="adj" fmla="val 50000"/>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4E4"/>
              </a:solidFill>
            </a:endParaRPr>
          </a:p>
        </p:txBody>
      </p:sp>
      <p:sp>
        <p:nvSpPr>
          <p:cNvPr id="10" name="TextBox 96">
            <a:extLst>
              <a:ext uri="{FF2B5EF4-FFF2-40B4-BE49-F238E27FC236}">
                <a16:creationId xmlns:a16="http://schemas.microsoft.com/office/drawing/2014/main" id="{CF9F8CDF-96FA-481F-8172-3E31C1A6315C}"/>
              </a:ext>
            </a:extLst>
          </p:cNvPr>
          <p:cNvSpPr txBox="1"/>
          <p:nvPr/>
        </p:nvSpPr>
        <p:spPr>
          <a:xfrm>
            <a:off x="8606399" y="4485569"/>
            <a:ext cx="2425425" cy="258532"/>
          </a:xfrm>
          <a:prstGeom prst="rect">
            <a:avLst/>
          </a:prstGeom>
          <a:noFill/>
        </p:spPr>
        <p:txBody>
          <a:bodyPr wrap="square">
            <a:spAutoFit/>
          </a:bodyPr>
          <a:lstStyle/>
          <a:p>
            <a:pPr>
              <a:lnSpc>
                <a:spcPct val="90000"/>
              </a:lnSpc>
              <a:spcBef>
                <a:spcPct val="0"/>
              </a:spcBef>
              <a:defRPr/>
            </a:pPr>
            <a:r>
              <a:rPr lang="ar-AE" sz="12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المشاريع الجارية</a:t>
            </a:r>
            <a:endParaRPr lang="en-US" sz="1200" b="1" dirty="0">
              <a:solidFill>
                <a:srgbClr val="002F6E"/>
              </a:solidFill>
              <a:latin typeface="Trajan Pro" panose="02020602050506020301" pitchFamily="18" charset="0"/>
            </a:endParaRPr>
          </a:p>
        </p:txBody>
      </p:sp>
    </p:spTree>
    <p:extLst>
      <p:ext uri="{BB962C8B-B14F-4D97-AF65-F5344CB8AC3E}">
        <p14:creationId xmlns:p14="http://schemas.microsoft.com/office/powerpoint/2010/main" val="1220668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E47CF6-BE9A-EE44-8D49-5C8F7659CF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9798" y="5666550"/>
            <a:ext cx="10553700" cy="762918"/>
          </a:xfrm>
          <a:prstGeom prst="rect">
            <a:avLst/>
          </a:prstGeom>
        </p:spPr>
      </p:pic>
      <p:sp>
        <p:nvSpPr>
          <p:cNvPr id="6" name="Rectangle 5">
            <a:extLst>
              <a:ext uri="{FF2B5EF4-FFF2-40B4-BE49-F238E27FC236}">
                <a16:creationId xmlns:a16="http://schemas.microsoft.com/office/drawing/2014/main" id="{149BD744-F6D5-8830-EAF8-7E7054BF15C9}"/>
              </a:ext>
            </a:extLst>
          </p:cNvPr>
          <p:cNvSpPr/>
          <p:nvPr/>
        </p:nvSpPr>
        <p:spPr>
          <a:xfrm>
            <a:off x="9360568" y="0"/>
            <a:ext cx="2850445" cy="6858000"/>
          </a:xfrm>
          <a:prstGeom prst="rect">
            <a:avLst/>
          </a:prstGeom>
          <a:solidFill>
            <a:srgbClr val="167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A1C4F-02DB-9E33-48E7-DA623E3CF013}"/>
              </a:ext>
            </a:extLst>
          </p:cNvPr>
          <p:cNvSpPr txBox="1">
            <a:spLocks/>
          </p:cNvSpPr>
          <p:nvPr/>
        </p:nvSpPr>
        <p:spPr>
          <a:xfrm>
            <a:off x="1400961" y="1362441"/>
            <a:ext cx="5475327" cy="607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US" sz="2400" b="1" dirty="0">
              <a:solidFill>
                <a:srgbClr val="002F6E"/>
              </a:solidFill>
              <a:latin typeface="Miller Text" pitchFamily="50" charset="0"/>
              <a:ea typeface="+mn-ea"/>
              <a:cs typeface="+mn-cs"/>
            </a:endParaRPr>
          </a:p>
        </p:txBody>
      </p:sp>
      <p:pic>
        <p:nvPicPr>
          <p:cNvPr id="10" name="Picture 9" descr="A street with white tents in a city&#10;&#10;Description automatically generated with medium confidence">
            <a:extLst>
              <a:ext uri="{FF2B5EF4-FFF2-40B4-BE49-F238E27FC236}">
                <a16:creationId xmlns:a16="http://schemas.microsoft.com/office/drawing/2014/main" id="{9D352AA4-97B0-A342-9A3D-58D5B57E3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747" y="3735485"/>
            <a:ext cx="4445266" cy="2418927"/>
          </a:xfrm>
          <a:prstGeom prst="rect">
            <a:avLst/>
          </a:prstGeom>
        </p:spPr>
      </p:pic>
      <p:sp>
        <p:nvSpPr>
          <p:cNvPr id="8" name="TextBox 7">
            <a:extLst>
              <a:ext uri="{FF2B5EF4-FFF2-40B4-BE49-F238E27FC236}">
                <a16:creationId xmlns:a16="http://schemas.microsoft.com/office/drawing/2014/main" id="{5708E8A2-E244-CB45-A8A4-F46898319AB2}"/>
              </a:ext>
            </a:extLst>
          </p:cNvPr>
          <p:cNvSpPr txBox="1"/>
          <p:nvPr/>
        </p:nvSpPr>
        <p:spPr>
          <a:xfrm>
            <a:off x="81916" y="817184"/>
            <a:ext cx="6099048" cy="433965"/>
          </a:xfrm>
          <a:prstGeom prst="rect">
            <a:avLst/>
          </a:prstGeom>
          <a:noFill/>
        </p:spPr>
        <p:txBody>
          <a:bodyPr wrap="square">
            <a:spAutoFit/>
          </a:bodyPr>
          <a:lstStyle/>
          <a:p>
            <a:pPr algn="r">
              <a:lnSpc>
                <a:spcPct val="90000"/>
              </a:lnSpc>
              <a:spcBef>
                <a:spcPct val="0"/>
              </a:spcBef>
              <a:defRPr/>
            </a:pP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فرص </a:t>
            </a:r>
            <a:r>
              <a:rPr lang="ar-AE"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المشاريع المُستقبلية</a:t>
            </a:r>
            <a:endParaRPr lang="en-US"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 name="Rectangle 10">
            <a:extLst>
              <a:ext uri="{FF2B5EF4-FFF2-40B4-BE49-F238E27FC236}">
                <a16:creationId xmlns:a16="http://schemas.microsoft.com/office/drawing/2014/main" id="{20218D77-2A5F-C541-9E1E-0B21F725DC34}"/>
              </a:ext>
            </a:extLst>
          </p:cNvPr>
          <p:cNvSpPr/>
          <p:nvPr/>
        </p:nvSpPr>
        <p:spPr>
          <a:xfrm>
            <a:off x="400342" y="1764373"/>
            <a:ext cx="6928105" cy="2031325"/>
          </a:xfrm>
          <a:prstGeom prst="rect">
            <a:avLst/>
          </a:prstGeom>
        </p:spPr>
        <p:txBody>
          <a:bodyPr wrap="square">
            <a:spAutoFit/>
          </a:bodyPr>
          <a:lstStyle/>
          <a:p>
            <a:pPr algn="r" rtl="1"/>
            <a:r>
              <a:rPr lang="ar-QA" sz="1400" dirty="0">
                <a:latin typeface="GE Dinar Two" panose="020A0503020102020204" pitchFamily="18" charset="-78"/>
                <a:ea typeface="GE Dinar Two" panose="020A0503020102020204" pitchFamily="18" charset="-78"/>
                <a:cs typeface="GE Dinar Two" panose="020A0503020102020204" pitchFamily="18" charset="-78"/>
              </a:rPr>
              <a:t>تقوم شركة بروة العقارية بإعادة إجراء دراسات جدوى وتحسينات في التصميم للعديد من الأراضي الفضاء من أجل ضمان استخدامها على أفضل وجه والحصول على عوائد مغرية</a:t>
            </a:r>
            <a:r>
              <a:rPr lang="en-US" sz="1400" dirty="0">
                <a:latin typeface="GE Dinar Two" panose="020A0503020102020204" pitchFamily="18" charset="-78"/>
                <a:ea typeface="GE Dinar Two" panose="020A0503020102020204" pitchFamily="18" charset="-78"/>
                <a:cs typeface="GE Dinar Two" panose="020A0503020102020204" pitchFamily="18" charset="-78"/>
              </a:rPr>
              <a:t> </a:t>
            </a:r>
            <a:r>
              <a:rPr lang="ar-QA" sz="1400" dirty="0">
                <a:latin typeface="GE Dinar Two" panose="020A0503020102020204" pitchFamily="18" charset="-78"/>
                <a:ea typeface="GE Dinar Two" panose="020A0503020102020204" pitchFamily="18" charset="-78"/>
                <a:cs typeface="GE Dinar Two" panose="020A0503020102020204" pitchFamily="18" charset="-78"/>
              </a:rPr>
              <a:t>بما في ذلك:</a:t>
            </a:r>
            <a:endParaRPr lang="en-US" sz="1400" dirty="0">
              <a:latin typeface="GE Dinar Two" panose="020A0503020102020204" pitchFamily="18" charset="-78"/>
              <a:ea typeface="GE Dinar Two" panose="020A0503020102020204" pitchFamily="18" charset="-78"/>
              <a:cs typeface="GE Dinar Two" panose="020A0503020102020204" pitchFamily="18" charset="-78"/>
            </a:endParaRPr>
          </a:p>
          <a:p>
            <a:pPr algn="r" rtl="1"/>
            <a:endParaRPr lang="ar-QA" sz="1400" dirty="0">
              <a:latin typeface="GE Dinar Two" panose="020A0503020102020204" pitchFamily="18" charset="-78"/>
              <a:ea typeface="GE Dinar Two" panose="020A0503020102020204" pitchFamily="18" charset="-78"/>
              <a:cs typeface="GE Dinar Two" panose="020A0503020102020204" pitchFamily="18" charset="-78"/>
            </a:endParaRPr>
          </a:p>
          <a:p>
            <a:pPr marL="285750" indent="-285750" algn="r" rtl="1">
              <a:buFont typeface="Arial" panose="020B0604020202020204" pitchFamily="34" charset="0"/>
              <a:buChar char="•"/>
            </a:pPr>
            <a:r>
              <a:rPr lang="ar-QA" sz="1400" dirty="0">
                <a:latin typeface="GE Dinar Two" panose="020A0503020102020204" pitchFamily="18" charset="-78"/>
                <a:ea typeface="GE Dinar Two" panose="020A0503020102020204" pitchFamily="18" charset="-78"/>
                <a:cs typeface="GE Dinar Two" panose="020A0503020102020204" pitchFamily="18" charset="-78"/>
              </a:rPr>
              <a:t>بروة الدوحة</a:t>
            </a:r>
          </a:p>
          <a:p>
            <a:pPr marL="285750" indent="-285750" algn="r" rtl="1">
              <a:buFont typeface="Arial" panose="020B0604020202020204" pitchFamily="34" charset="0"/>
              <a:buChar char="•"/>
            </a:pPr>
            <a:r>
              <a:rPr lang="ar-QA" sz="1400" dirty="0">
                <a:latin typeface="GE Dinar Two" panose="020A0503020102020204" pitchFamily="18" charset="-78"/>
                <a:ea typeface="GE Dinar Two" panose="020A0503020102020204" pitchFamily="18" charset="-78"/>
                <a:cs typeface="GE Dinar Two" panose="020A0503020102020204" pitchFamily="18" charset="-78"/>
              </a:rPr>
              <a:t>مجمع الخور </a:t>
            </a:r>
          </a:p>
          <a:p>
            <a:pPr marL="285750" indent="-285750" algn="r" rtl="1">
              <a:buFont typeface="Arial" panose="020B0604020202020204" pitchFamily="34" charset="0"/>
              <a:buChar char="•"/>
            </a:pPr>
            <a:r>
              <a:rPr lang="ar-QA" sz="1400" dirty="0">
                <a:latin typeface="GE Dinar Two" panose="020A0503020102020204" pitchFamily="18" charset="-78"/>
                <a:ea typeface="GE Dinar Two" panose="020A0503020102020204" pitchFamily="18" charset="-78"/>
                <a:cs typeface="GE Dinar Two" panose="020A0503020102020204" pitchFamily="18" charset="-78"/>
              </a:rPr>
              <a:t>مدينة الطاقة </a:t>
            </a:r>
          </a:p>
          <a:p>
            <a:pPr marL="285750" indent="-285750" algn="r" rtl="1">
              <a:buFont typeface="Arial" panose="020B0604020202020204" pitchFamily="34" charset="0"/>
              <a:buChar char="•"/>
            </a:pPr>
            <a:r>
              <a:rPr lang="ar-LB" sz="1400" dirty="0">
                <a:latin typeface="GE Dinar Two" panose="020A0503020102020204" pitchFamily="18" charset="-78"/>
                <a:ea typeface="GE Dinar Two" panose="020A0503020102020204" pitchFamily="18" charset="-78"/>
                <a:cs typeface="GE Dinar Two" panose="020A0503020102020204" pitchFamily="18" charset="-78"/>
              </a:rPr>
              <a:t>دارة ب - اف</a:t>
            </a:r>
          </a:p>
          <a:p>
            <a:pPr marL="285750" indent="-285750" algn="r" rtl="1">
              <a:buFont typeface="Arial" panose="020B0604020202020204" pitchFamily="34" charset="0"/>
              <a:buChar char="•"/>
            </a:pPr>
            <a:r>
              <a:rPr lang="ar-LB" sz="1400" dirty="0">
                <a:latin typeface="GE Dinar Two" panose="020A0503020102020204" pitchFamily="18" charset="-78"/>
                <a:ea typeface="GE Dinar Two" panose="020A0503020102020204" pitchFamily="18" charset="-78"/>
                <a:cs typeface="GE Dinar Two" panose="020A0503020102020204" pitchFamily="18" charset="-78"/>
              </a:rPr>
              <a:t>برج الخرايج السكني</a:t>
            </a:r>
            <a:endParaRPr lang="ar-QA" sz="1400" dirty="0">
              <a:latin typeface="GE Dinar Two" panose="020A0503020102020204" pitchFamily="18" charset="-78"/>
              <a:ea typeface="GE Dinar Two" panose="020A0503020102020204" pitchFamily="18" charset="-78"/>
              <a:cs typeface="GE Dinar Two" panose="020A0503020102020204" pitchFamily="18" charset="-78"/>
            </a:endParaRPr>
          </a:p>
          <a:p>
            <a:pPr marL="285750" indent="-285750" algn="r" rtl="1">
              <a:buFont typeface="Arial" panose="020B0604020202020204" pitchFamily="34" charset="0"/>
              <a:buChar char="•"/>
            </a:pPr>
            <a:endParaRPr lang="ar-QA" sz="1400" dirty="0">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2334444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6709E"/>
        </a:solidFill>
        <a:effectLst/>
      </p:bgPr>
    </p:bg>
    <p:spTree>
      <p:nvGrpSpPr>
        <p:cNvPr id="1" name=""/>
        <p:cNvGrpSpPr/>
        <p:nvPr/>
      </p:nvGrpSpPr>
      <p:grpSpPr>
        <a:xfrm>
          <a:off x="0" y="0"/>
          <a:ext cx="0" cy="0"/>
          <a:chOff x="0" y="0"/>
          <a:chExt cx="0" cy="0"/>
        </a:xfrm>
      </p:grpSpPr>
      <p:pic>
        <p:nvPicPr>
          <p:cNvPr id="8" name="Graphic 140">
            <a:extLst>
              <a:ext uri="{FF2B5EF4-FFF2-40B4-BE49-F238E27FC236}">
                <a16:creationId xmlns:a16="http://schemas.microsoft.com/office/drawing/2014/main" id="{D1E0FA97-3BF9-719D-D7F8-942C3DA82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423" y="9939"/>
            <a:ext cx="1279453" cy="791655"/>
          </a:xfrm>
          <a:prstGeom prst="rect">
            <a:avLst/>
          </a:prstGeom>
        </p:spPr>
      </p:pic>
      <p:pic>
        <p:nvPicPr>
          <p:cNvPr id="5" name="Picture 4">
            <a:extLst>
              <a:ext uri="{FF2B5EF4-FFF2-40B4-BE49-F238E27FC236}">
                <a16:creationId xmlns:a16="http://schemas.microsoft.com/office/drawing/2014/main" id="{1BE4E173-B0CB-014C-8951-150CCB37F2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798" y="5666550"/>
            <a:ext cx="10553700" cy="762918"/>
          </a:xfrm>
          <a:prstGeom prst="rect">
            <a:avLst/>
          </a:prstGeom>
        </p:spPr>
      </p:pic>
      <p:sp>
        <p:nvSpPr>
          <p:cNvPr id="6" name="TextBox 5">
            <a:extLst>
              <a:ext uri="{FF2B5EF4-FFF2-40B4-BE49-F238E27FC236}">
                <a16:creationId xmlns:a16="http://schemas.microsoft.com/office/drawing/2014/main" id="{E2C44D67-5BC6-2A4D-A0AF-897C647971FE}"/>
              </a:ext>
            </a:extLst>
          </p:cNvPr>
          <p:cNvSpPr txBox="1"/>
          <p:nvPr/>
        </p:nvSpPr>
        <p:spPr>
          <a:xfrm flipH="1">
            <a:off x="2700249" y="2656031"/>
            <a:ext cx="4629150" cy="989823"/>
          </a:xfrm>
          <a:prstGeom prst="rect">
            <a:avLst/>
          </a:prstGeom>
          <a:noFill/>
        </p:spPr>
        <p:txBody>
          <a:bodyPr wrap="square">
            <a:spAutoFit/>
          </a:bodyPr>
          <a:lstStyle/>
          <a:p>
            <a:pPr algn="r">
              <a:lnSpc>
                <a:spcPct val="108000"/>
              </a:lnSpc>
              <a:spcBef>
                <a:spcPts val="600"/>
              </a:spcBef>
            </a:pPr>
            <a:r>
              <a:rPr lang="ar-QA"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الملحق </a:t>
            </a:r>
            <a:endParaRPr lang="en-GB"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229194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C758176F-37B7-7647-88F8-F7C2DE55726F}"/>
              </a:ext>
            </a:extLst>
          </p:cNvPr>
          <p:cNvGrpSpPr/>
          <p:nvPr/>
        </p:nvGrpSpPr>
        <p:grpSpPr>
          <a:xfrm>
            <a:off x="5671694" y="1677144"/>
            <a:ext cx="5158384" cy="4585800"/>
            <a:chOff x="1861098" y="1676813"/>
            <a:chExt cx="5373592" cy="4777120"/>
          </a:xfrm>
        </p:grpSpPr>
        <p:grpSp>
          <p:nvGrpSpPr>
            <p:cNvPr id="130" name="Group 129">
              <a:extLst>
                <a:ext uri="{FF2B5EF4-FFF2-40B4-BE49-F238E27FC236}">
                  <a16:creationId xmlns:a16="http://schemas.microsoft.com/office/drawing/2014/main" id="{925737B0-F045-B547-AED8-C7C780AA58D5}"/>
                </a:ext>
              </a:extLst>
            </p:cNvPr>
            <p:cNvGrpSpPr/>
            <p:nvPr/>
          </p:nvGrpSpPr>
          <p:grpSpPr>
            <a:xfrm>
              <a:off x="1861098" y="1676813"/>
              <a:ext cx="5373592" cy="4777120"/>
              <a:chOff x="1861098" y="1676813"/>
              <a:chExt cx="5373592" cy="4777120"/>
            </a:xfrm>
          </p:grpSpPr>
          <p:grpSp>
            <p:nvGrpSpPr>
              <p:cNvPr id="132" name="Group 131">
                <a:extLst>
                  <a:ext uri="{FF2B5EF4-FFF2-40B4-BE49-F238E27FC236}">
                    <a16:creationId xmlns:a16="http://schemas.microsoft.com/office/drawing/2014/main" id="{8A3CA038-B3E9-ED40-9526-43BE466EDE6E}"/>
                  </a:ext>
                </a:extLst>
              </p:cNvPr>
              <p:cNvGrpSpPr/>
              <p:nvPr/>
            </p:nvGrpSpPr>
            <p:grpSpPr>
              <a:xfrm>
                <a:off x="1861098" y="1676813"/>
                <a:ext cx="5373592" cy="4777120"/>
                <a:chOff x="457201" y="1120301"/>
                <a:chExt cx="4740955" cy="4214706"/>
              </a:xfrm>
            </p:grpSpPr>
            <p:pic>
              <p:nvPicPr>
                <p:cNvPr id="134" name="Picture 133">
                  <a:extLst>
                    <a:ext uri="{FF2B5EF4-FFF2-40B4-BE49-F238E27FC236}">
                      <a16:creationId xmlns:a16="http://schemas.microsoft.com/office/drawing/2014/main" id="{C6AFB6AD-DF17-4345-BBD0-0BFAAD454D1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457201" y="1120301"/>
                  <a:ext cx="4648307" cy="4214706"/>
                </a:xfrm>
                <a:prstGeom prst="rect">
                  <a:avLst/>
                </a:prstGeom>
              </p:spPr>
            </p:pic>
            <p:sp>
              <p:nvSpPr>
                <p:cNvPr id="135" name="Rectangle 134">
                  <a:extLst>
                    <a:ext uri="{FF2B5EF4-FFF2-40B4-BE49-F238E27FC236}">
                      <a16:creationId xmlns:a16="http://schemas.microsoft.com/office/drawing/2014/main" id="{41DD4B25-E5CE-214A-9D8E-738CA049504E}"/>
                    </a:ext>
                  </a:extLst>
                </p:cNvPr>
                <p:cNvSpPr/>
                <p:nvPr/>
              </p:nvSpPr>
              <p:spPr>
                <a:xfrm>
                  <a:off x="2305987" y="1843988"/>
                  <a:ext cx="1465690"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توسعة مرافق الخور</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6" name="Rectangle 135">
                  <a:extLst>
                    <a:ext uri="{FF2B5EF4-FFF2-40B4-BE49-F238E27FC236}">
                      <a16:creationId xmlns:a16="http://schemas.microsoft.com/office/drawing/2014/main" id="{48512B8B-CE2A-5A47-AEEA-2321039BD73B}"/>
                    </a:ext>
                  </a:extLst>
                </p:cNvPr>
                <p:cNvSpPr/>
                <p:nvPr/>
              </p:nvSpPr>
              <p:spPr>
                <a:xfrm>
                  <a:off x="2351334" y="1939416"/>
                  <a:ext cx="1503334"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مرافق الخورالرياضية</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7" name="Rectangle 136">
                  <a:extLst>
                    <a:ext uri="{FF2B5EF4-FFF2-40B4-BE49-F238E27FC236}">
                      <a16:creationId xmlns:a16="http://schemas.microsoft.com/office/drawing/2014/main" id="{AC2EEF72-D1DC-6447-8E21-B6F4AF481CF9}"/>
                    </a:ext>
                  </a:extLst>
                </p:cNvPr>
                <p:cNvSpPr/>
                <p:nvPr/>
              </p:nvSpPr>
              <p:spPr>
                <a:xfrm>
                  <a:off x="2424027" y="2029695"/>
                  <a:ext cx="1350180"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بروة سلوى – مشروع شيل</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8" name="Rectangle 137">
                  <a:extLst>
                    <a:ext uri="{FF2B5EF4-FFF2-40B4-BE49-F238E27FC236}">
                      <a16:creationId xmlns:a16="http://schemas.microsoft.com/office/drawing/2014/main" id="{5DE1772D-E566-2C4A-B73B-EC8F2D86178A}"/>
                    </a:ext>
                  </a:extLst>
                </p:cNvPr>
                <p:cNvSpPr/>
                <p:nvPr/>
              </p:nvSpPr>
              <p:spPr>
                <a:xfrm>
                  <a:off x="2429510" y="2128557"/>
                  <a:ext cx="669166"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توسعة بروة سلوى</a:t>
                  </a:r>
                </a:p>
              </p:txBody>
            </p:sp>
            <p:sp>
              <p:nvSpPr>
                <p:cNvPr id="140" name="Rectangle 139">
                  <a:extLst>
                    <a:ext uri="{FF2B5EF4-FFF2-40B4-BE49-F238E27FC236}">
                      <a16:creationId xmlns:a16="http://schemas.microsoft.com/office/drawing/2014/main" id="{8C868543-CBDB-8B4A-AB18-A09AD5C3C5EC}"/>
                    </a:ext>
                  </a:extLst>
                </p:cNvPr>
                <p:cNvSpPr/>
                <p:nvPr/>
              </p:nvSpPr>
              <p:spPr>
                <a:xfrm>
                  <a:off x="4100620" y="2375170"/>
                  <a:ext cx="521838"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دارا – بي - إف</a:t>
                  </a:r>
                </a:p>
              </p:txBody>
            </p:sp>
            <p:sp>
              <p:nvSpPr>
                <p:cNvPr id="141" name="Rectangle 140">
                  <a:extLst>
                    <a:ext uri="{FF2B5EF4-FFF2-40B4-BE49-F238E27FC236}">
                      <a16:creationId xmlns:a16="http://schemas.microsoft.com/office/drawing/2014/main" id="{B36D9B7C-9CB1-EB47-B0BA-9B92EE149628}"/>
                    </a:ext>
                  </a:extLst>
                </p:cNvPr>
                <p:cNvSpPr/>
                <p:nvPr/>
              </p:nvSpPr>
              <p:spPr>
                <a:xfrm>
                  <a:off x="2826811" y="2456927"/>
                  <a:ext cx="1260491"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توسعة أم شهرين</a:t>
                  </a:r>
                </a:p>
              </p:txBody>
            </p:sp>
            <p:sp>
              <p:nvSpPr>
                <p:cNvPr id="142" name="Rectangle 141">
                  <a:extLst>
                    <a:ext uri="{FF2B5EF4-FFF2-40B4-BE49-F238E27FC236}">
                      <a16:creationId xmlns:a16="http://schemas.microsoft.com/office/drawing/2014/main" id="{36D5A2A4-D4E2-DD40-866C-BBA830AFCB63}"/>
                    </a:ext>
                  </a:extLst>
                </p:cNvPr>
                <p:cNvSpPr/>
                <p:nvPr/>
              </p:nvSpPr>
              <p:spPr>
                <a:xfrm>
                  <a:off x="3008629" y="2749124"/>
                  <a:ext cx="1195120"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مستودعات </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3" name="Rectangle 142">
                  <a:extLst>
                    <a:ext uri="{FF2B5EF4-FFF2-40B4-BE49-F238E27FC236}">
                      <a16:creationId xmlns:a16="http://schemas.microsoft.com/office/drawing/2014/main" id="{4644585E-DEC3-D449-A8E3-A6471FA39F7F}"/>
                    </a:ext>
                  </a:extLst>
                </p:cNvPr>
                <p:cNvSpPr/>
                <p:nvPr/>
              </p:nvSpPr>
              <p:spPr>
                <a:xfrm>
                  <a:off x="3811119" y="2996587"/>
                  <a:ext cx="420180"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بروة السد</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4" name="Rectangle 143">
                  <a:extLst>
                    <a:ext uri="{FF2B5EF4-FFF2-40B4-BE49-F238E27FC236}">
                      <a16:creationId xmlns:a16="http://schemas.microsoft.com/office/drawing/2014/main" id="{9D00B6C0-300B-B342-944F-0324A8073086}"/>
                    </a:ext>
                  </a:extLst>
                </p:cNvPr>
                <p:cNvSpPr/>
                <p:nvPr/>
              </p:nvSpPr>
              <p:spPr>
                <a:xfrm>
                  <a:off x="2684440" y="3567672"/>
                  <a:ext cx="599922"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مساكن السيلية</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5" name="Rectangle 144">
                  <a:extLst>
                    <a:ext uri="{FF2B5EF4-FFF2-40B4-BE49-F238E27FC236}">
                      <a16:creationId xmlns:a16="http://schemas.microsoft.com/office/drawing/2014/main" id="{2BF6F0C9-4700-E74B-8A2E-E0D80FF449EB}"/>
                    </a:ext>
                  </a:extLst>
                </p:cNvPr>
                <p:cNvSpPr/>
                <p:nvPr/>
              </p:nvSpPr>
              <p:spPr>
                <a:xfrm>
                  <a:off x="1551785" y="3787898"/>
                  <a:ext cx="1463940" cy="169722"/>
                </a:xfrm>
                <a:prstGeom prst="rect">
                  <a:avLst/>
                </a:prstGeom>
              </p:spPr>
              <p:txBody>
                <a:bodyPr wrap="square">
                  <a:spAutoFit/>
                </a:bodyPr>
                <a:lstStyle/>
                <a:p>
                  <a:pPr algn="r"/>
                  <a:r>
                    <a:rPr lang="ar-QA" sz="600" dirty="0">
                      <a:latin typeface="GE Dinar Two" panose="020A0503020102020204" pitchFamily="18" charset="-78"/>
                      <a:ea typeface="GE Dinar Two" panose="020A0503020102020204" pitchFamily="18" charset="-78"/>
                      <a:cs typeface="GE Dinar Two" panose="020A0503020102020204" pitchFamily="18" charset="-78"/>
                    </a:rPr>
                    <a:t>مدينة مواتر مراحل 1 و2</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6" name="Rectangle 145">
                  <a:extLst>
                    <a:ext uri="{FF2B5EF4-FFF2-40B4-BE49-F238E27FC236}">
                      <a16:creationId xmlns:a16="http://schemas.microsoft.com/office/drawing/2014/main" id="{CA354EFE-ED15-9948-99B8-B1EDB9CB4DEF}"/>
                    </a:ext>
                  </a:extLst>
                </p:cNvPr>
                <p:cNvSpPr/>
                <p:nvPr/>
              </p:nvSpPr>
              <p:spPr>
                <a:xfrm>
                  <a:off x="2705790" y="4100557"/>
                  <a:ext cx="515649" cy="84861"/>
                </a:xfrm>
                <a:prstGeom prst="rect">
                  <a:avLst/>
                </a:prstGeom>
              </p:spPr>
              <p:txBody>
                <a:bodyPr wrap="none" lIns="0" tIns="0" rIns="0" bIns="0">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مدينة مواتر مرحلة 4</a:t>
                  </a:r>
                </a:p>
              </p:txBody>
            </p:sp>
            <p:sp>
              <p:nvSpPr>
                <p:cNvPr id="147" name="Rectangle 146">
                  <a:extLst>
                    <a:ext uri="{FF2B5EF4-FFF2-40B4-BE49-F238E27FC236}">
                      <a16:creationId xmlns:a16="http://schemas.microsoft.com/office/drawing/2014/main" id="{5BE6EFB1-6BC4-AE4A-AA1C-C50E8E3DAD8F}"/>
                    </a:ext>
                  </a:extLst>
                </p:cNvPr>
                <p:cNvSpPr/>
                <p:nvPr/>
              </p:nvSpPr>
              <p:spPr>
                <a:xfrm>
                  <a:off x="1330188" y="4117718"/>
                  <a:ext cx="1274242" cy="169722"/>
                </a:xfrm>
                <a:prstGeom prst="rect">
                  <a:avLst/>
                </a:prstGeom>
              </p:spPr>
              <p:txBody>
                <a:bodyPr wrap="square">
                  <a:spAutoFit/>
                </a:bodyPr>
                <a:lstStyle/>
                <a:p>
                  <a:pPr algn="r"/>
                  <a:r>
                    <a:rPr lang="ar-QA" sz="600" dirty="0">
                      <a:latin typeface="GE Dinar Two" panose="020A0503020102020204" pitchFamily="18" charset="-78"/>
                      <a:ea typeface="GE Dinar Two" panose="020A0503020102020204" pitchFamily="18" charset="-78"/>
                      <a:cs typeface="GE Dinar Two" panose="020A0503020102020204" pitchFamily="18" charset="-78"/>
                    </a:rPr>
                    <a:t>مجمع مكينس السكني</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8" name="Rectangle 147">
                  <a:extLst>
                    <a:ext uri="{FF2B5EF4-FFF2-40B4-BE49-F238E27FC236}">
                      <a16:creationId xmlns:a16="http://schemas.microsoft.com/office/drawing/2014/main" id="{D2395B16-9FE8-5A46-9202-EFF0939FFB9F}"/>
                    </a:ext>
                  </a:extLst>
                </p:cNvPr>
                <p:cNvSpPr/>
                <p:nvPr/>
              </p:nvSpPr>
              <p:spPr>
                <a:xfrm>
                  <a:off x="3949455" y="3979074"/>
                  <a:ext cx="893681"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مخازن و ورش البراحة</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9" name="Rectangle 148">
                  <a:extLst>
                    <a:ext uri="{FF2B5EF4-FFF2-40B4-BE49-F238E27FC236}">
                      <a16:creationId xmlns:a16="http://schemas.microsoft.com/office/drawing/2014/main" id="{C98EC33B-B7E0-2746-AF59-A7EA2B7F9048}"/>
                    </a:ext>
                  </a:extLst>
                </p:cNvPr>
                <p:cNvSpPr/>
                <p:nvPr/>
              </p:nvSpPr>
              <p:spPr>
                <a:xfrm>
                  <a:off x="3926920" y="3863173"/>
                  <a:ext cx="470273"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بروة البراحة </a:t>
                  </a:r>
                </a:p>
              </p:txBody>
            </p:sp>
            <p:sp>
              <p:nvSpPr>
                <p:cNvPr id="150" name="Rectangle 149">
                  <a:extLst>
                    <a:ext uri="{FF2B5EF4-FFF2-40B4-BE49-F238E27FC236}">
                      <a16:creationId xmlns:a16="http://schemas.microsoft.com/office/drawing/2014/main" id="{4951E5C1-1770-9A4D-85C9-0318FF556AC3}"/>
                    </a:ext>
                  </a:extLst>
                </p:cNvPr>
                <p:cNvSpPr/>
                <p:nvPr/>
              </p:nvSpPr>
              <p:spPr>
                <a:xfrm>
                  <a:off x="4511311" y="3652194"/>
                  <a:ext cx="686845"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قرية بروة وتوسعتها</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1" name="Rectangle 150">
                  <a:extLst>
                    <a:ext uri="{FF2B5EF4-FFF2-40B4-BE49-F238E27FC236}">
                      <a16:creationId xmlns:a16="http://schemas.microsoft.com/office/drawing/2014/main" id="{C0E551A4-12A7-E64E-91DF-0B91C24E135C}"/>
                    </a:ext>
                  </a:extLst>
                </p:cNvPr>
                <p:cNvSpPr/>
                <p:nvPr/>
              </p:nvSpPr>
              <p:spPr>
                <a:xfrm>
                  <a:off x="3410972" y="3530605"/>
                  <a:ext cx="678005"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بروة لتبريد المناطق</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2" name="Rectangle 151">
                  <a:extLst>
                    <a:ext uri="{FF2B5EF4-FFF2-40B4-BE49-F238E27FC236}">
                      <a16:creationId xmlns:a16="http://schemas.microsoft.com/office/drawing/2014/main" id="{EDE908A3-BADE-A74C-9171-661D153B81FD}"/>
                    </a:ext>
                  </a:extLst>
                </p:cNvPr>
                <p:cNvSpPr/>
                <p:nvPr/>
              </p:nvSpPr>
              <p:spPr>
                <a:xfrm>
                  <a:off x="4159319" y="3505664"/>
                  <a:ext cx="605815"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مساكن مسيمير</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3" name="Oval 152">
                  <a:extLst>
                    <a:ext uri="{FF2B5EF4-FFF2-40B4-BE49-F238E27FC236}">
                      <a16:creationId xmlns:a16="http://schemas.microsoft.com/office/drawing/2014/main" id="{5FD0FAFA-B475-BA42-ACD9-CCB758057EEE}"/>
                    </a:ext>
                  </a:extLst>
                </p:cNvPr>
                <p:cNvSpPr/>
                <p:nvPr/>
              </p:nvSpPr>
              <p:spPr>
                <a:xfrm>
                  <a:off x="2539744" y="4068741"/>
                  <a:ext cx="94298" cy="94298"/>
                </a:xfrm>
                <a:prstGeom prst="ellipse">
                  <a:avLst/>
                </a:prstGeom>
                <a:solidFill>
                  <a:srgbClr val="BA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4" name="Oval 153">
                  <a:extLst>
                    <a:ext uri="{FF2B5EF4-FFF2-40B4-BE49-F238E27FC236}">
                      <a16:creationId xmlns:a16="http://schemas.microsoft.com/office/drawing/2014/main" id="{CAB2A5F0-6730-A547-A237-3B0ED25D086E}"/>
                    </a:ext>
                  </a:extLst>
                </p:cNvPr>
                <p:cNvSpPr/>
                <p:nvPr/>
              </p:nvSpPr>
              <p:spPr>
                <a:xfrm>
                  <a:off x="2538607" y="4067544"/>
                  <a:ext cx="94298" cy="94298"/>
                </a:xfrm>
                <a:prstGeom prst="ellipse">
                  <a:avLst/>
                </a:prstGeom>
                <a:solidFill>
                  <a:srgbClr val="00A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5" name="Oval 154">
                  <a:extLst>
                    <a:ext uri="{FF2B5EF4-FFF2-40B4-BE49-F238E27FC236}">
                      <a16:creationId xmlns:a16="http://schemas.microsoft.com/office/drawing/2014/main" id="{4970EB2C-C1A3-AA48-B7EF-D917C0D3199B}"/>
                    </a:ext>
                  </a:extLst>
                </p:cNvPr>
                <p:cNvSpPr/>
                <p:nvPr/>
              </p:nvSpPr>
              <p:spPr>
                <a:xfrm>
                  <a:off x="4050877" y="2418384"/>
                  <a:ext cx="94298" cy="94298"/>
                </a:xfrm>
                <a:prstGeom prst="ellipse">
                  <a:avLst/>
                </a:prstGeom>
                <a:solidFill>
                  <a:srgbClr val="00A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6" name="Oval 155">
                  <a:extLst>
                    <a:ext uri="{FF2B5EF4-FFF2-40B4-BE49-F238E27FC236}">
                      <a16:creationId xmlns:a16="http://schemas.microsoft.com/office/drawing/2014/main" id="{BBDD99D7-46CB-FF45-8EC7-80B5FD7C96CB}"/>
                    </a:ext>
                  </a:extLst>
                </p:cNvPr>
                <p:cNvSpPr/>
                <p:nvPr/>
              </p:nvSpPr>
              <p:spPr>
                <a:xfrm>
                  <a:off x="3020131" y="2607609"/>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7" name="Oval 156">
                  <a:extLst>
                    <a:ext uri="{FF2B5EF4-FFF2-40B4-BE49-F238E27FC236}">
                      <a16:creationId xmlns:a16="http://schemas.microsoft.com/office/drawing/2014/main" id="{8A6A6B3C-24AE-EB45-A737-25AC15636569}"/>
                    </a:ext>
                  </a:extLst>
                </p:cNvPr>
                <p:cNvSpPr/>
                <p:nvPr/>
              </p:nvSpPr>
              <p:spPr>
                <a:xfrm>
                  <a:off x="4301440" y="4539060"/>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8" name="Oval 157">
                  <a:extLst>
                    <a:ext uri="{FF2B5EF4-FFF2-40B4-BE49-F238E27FC236}">
                      <a16:creationId xmlns:a16="http://schemas.microsoft.com/office/drawing/2014/main" id="{2C2CE354-D225-2E4F-A163-7DCAD78AE9AF}"/>
                    </a:ext>
                  </a:extLst>
                </p:cNvPr>
                <p:cNvSpPr/>
                <p:nvPr/>
              </p:nvSpPr>
              <p:spPr>
                <a:xfrm>
                  <a:off x="2308814" y="1979403"/>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9" name="Oval 158">
                  <a:extLst>
                    <a:ext uri="{FF2B5EF4-FFF2-40B4-BE49-F238E27FC236}">
                      <a16:creationId xmlns:a16="http://schemas.microsoft.com/office/drawing/2014/main" id="{B33ACF40-086C-C240-8CA7-94C1CE40FEEC}"/>
                    </a:ext>
                  </a:extLst>
                </p:cNvPr>
                <p:cNvSpPr/>
                <p:nvPr/>
              </p:nvSpPr>
              <p:spPr>
                <a:xfrm>
                  <a:off x="2411149" y="2069699"/>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0" name="Oval 159">
                  <a:extLst>
                    <a:ext uri="{FF2B5EF4-FFF2-40B4-BE49-F238E27FC236}">
                      <a16:creationId xmlns:a16="http://schemas.microsoft.com/office/drawing/2014/main" id="{0C8C3862-627F-3A42-96FD-06DB69432C23}"/>
                    </a:ext>
                  </a:extLst>
                </p:cNvPr>
                <p:cNvSpPr/>
                <p:nvPr/>
              </p:nvSpPr>
              <p:spPr>
                <a:xfrm>
                  <a:off x="3028766" y="2715520"/>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1" name="Oval 160">
                  <a:extLst>
                    <a:ext uri="{FF2B5EF4-FFF2-40B4-BE49-F238E27FC236}">
                      <a16:creationId xmlns:a16="http://schemas.microsoft.com/office/drawing/2014/main" id="{B773164F-4B1A-B94D-9CC8-96D4DFF3F158}"/>
                    </a:ext>
                  </a:extLst>
                </p:cNvPr>
                <p:cNvSpPr/>
                <p:nvPr/>
              </p:nvSpPr>
              <p:spPr>
                <a:xfrm>
                  <a:off x="2799667" y="3922030"/>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2" name="Oval 161">
                  <a:extLst>
                    <a:ext uri="{FF2B5EF4-FFF2-40B4-BE49-F238E27FC236}">
                      <a16:creationId xmlns:a16="http://schemas.microsoft.com/office/drawing/2014/main" id="{0DEE2723-264F-E346-9936-25ADE8E5C347}"/>
                    </a:ext>
                  </a:extLst>
                </p:cNvPr>
                <p:cNvSpPr/>
                <p:nvPr/>
              </p:nvSpPr>
              <p:spPr>
                <a:xfrm>
                  <a:off x="3920488" y="3890529"/>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3" name="Oval 162">
                  <a:extLst>
                    <a:ext uri="{FF2B5EF4-FFF2-40B4-BE49-F238E27FC236}">
                      <a16:creationId xmlns:a16="http://schemas.microsoft.com/office/drawing/2014/main" id="{A910B249-0176-3045-A550-43DD3C69A423}"/>
                    </a:ext>
                  </a:extLst>
                </p:cNvPr>
                <p:cNvSpPr/>
                <p:nvPr/>
              </p:nvSpPr>
              <p:spPr>
                <a:xfrm>
                  <a:off x="4162074" y="3622798"/>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4" name="Oval 163">
                  <a:extLst>
                    <a:ext uri="{FF2B5EF4-FFF2-40B4-BE49-F238E27FC236}">
                      <a16:creationId xmlns:a16="http://schemas.microsoft.com/office/drawing/2014/main" id="{37C70EA7-B128-404D-9A0C-57CE2AC8F080}"/>
                    </a:ext>
                  </a:extLst>
                </p:cNvPr>
                <p:cNvSpPr/>
                <p:nvPr/>
              </p:nvSpPr>
              <p:spPr>
                <a:xfrm>
                  <a:off x="4488376" y="3739625"/>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5" name="Oval 164">
                  <a:extLst>
                    <a:ext uri="{FF2B5EF4-FFF2-40B4-BE49-F238E27FC236}">
                      <a16:creationId xmlns:a16="http://schemas.microsoft.com/office/drawing/2014/main" id="{73BAEAB2-8B77-BC46-B8BC-8BAD88B90796}"/>
                    </a:ext>
                  </a:extLst>
                </p:cNvPr>
                <p:cNvSpPr/>
                <p:nvPr/>
              </p:nvSpPr>
              <p:spPr>
                <a:xfrm>
                  <a:off x="3999238" y="3760391"/>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6" name="Oval 165">
                  <a:extLst>
                    <a:ext uri="{FF2B5EF4-FFF2-40B4-BE49-F238E27FC236}">
                      <a16:creationId xmlns:a16="http://schemas.microsoft.com/office/drawing/2014/main" id="{F1C29C92-B516-9D43-AECC-F2AD0458DDCB}"/>
                    </a:ext>
                  </a:extLst>
                </p:cNvPr>
                <p:cNvSpPr/>
                <p:nvPr/>
              </p:nvSpPr>
              <p:spPr>
                <a:xfrm>
                  <a:off x="3921959" y="3986519"/>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7" name="Oval 166">
                  <a:extLst>
                    <a:ext uri="{FF2B5EF4-FFF2-40B4-BE49-F238E27FC236}">
                      <a16:creationId xmlns:a16="http://schemas.microsoft.com/office/drawing/2014/main" id="{32EC45B0-B63F-8B47-831C-00C4711437FC}"/>
                    </a:ext>
                  </a:extLst>
                </p:cNvPr>
                <p:cNvSpPr/>
                <p:nvPr/>
              </p:nvSpPr>
              <p:spPr>
                <a:xfrm>
                  <a:off x="2171808" y="1835944"/>
                  <a:ext cx="119062" cy="119062"/>
                </a:xfrm>
                <a:prstGeom prst="ellipse">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8" name="Oval 167">
                  <a:extLst>
                    <a:ext uri="{FF2B5EF4-FFF2-40B4-BE49-F238E27FC236}">
                      <a16:creationId xmlns:a16="http://schemas.microsoft.com/office/drawing/2014/main" id="{02584705-6C01-5347-BCC7-0240BA43BCC3}"/>
                    </a:ext>
                  </a:extLst>
                </p:cNvPr>
                <p:cNvSpPr/>
                <p:nvPr/>
              </p:nvSpPr>
              <p:spPr>
                <a:xfrm>
                  <a:off x="3984048" y="2237690"/>
                  <a:ext cx="104558" cy="100697"/>
                </a:xfrm>
                <a:prstGeom prst="ellips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0" name="Rectangle 169">
                  <a:extLst>
                    <a:ext uri="{FF2B5EF4-FFF2-40B4-BE49-F238E27FC236}">
                      <a16:creationId xmlns:a16="http://schemas.microsoft.com/office/drawing/2014/main" id="{2A1C4BEF-2924-6F47-BA8D-1AABA19D44AC}"/>
                    </a:ext>
                  </a:extLst>
                </p:cNvPr>
                <p:cNvSpPr/>
                <p:nvPr/>
              </p:nvSpPr>
              <p:spPr>
                <a:xfrm>
                  <a:off x="4100620" y="2470420"/>
                  <a:ext cx="580769"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برج أساس مارينا</a:t>
                  </a:r>
                </a:p>
              </p:txBody>
            </p:sp>
            <p:sp>
              <p:nvSpPr>
                <p:cNvPr id="171" name="Oval 170">
                  <a:extLst>
                    <a:ext uri="{FF2B5EF4-FFF2-40B4-BE49-F238E27FC236}">
                      <a16:creationId xmlns:a16="http://schemas.microsoft.com/office/drawing/2014/main" id="{79DFFFD3-5BFC-0746-895B-061EDBD75585}"/>
                    </a:ext>
                  </a:extLst>
                </p:cNvPr>
                <p:cNvSpPr/>
                <p:nvPr/>
              </p:nvSpPr>
              <p:spPr>
                <a:xfrm>
                  <a:off x="3991083" y="2242881"/>
                  <a:ext cx="94298" cy="94298"/>
                </a:xfrm>
                <a:prstGeom prst="ellipse">
                  <a:avLst/>
                </a:prstGeom>
                <a:solidFill>
                  <a:srgbClr val="9C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2" name="Rectangle 171">
                  <a:extLst>
                    <a:ext uri="{FF2B5EF4-FFF2-40B4-BE49-F238E27FC236}">
                      <a16:creationId xmlns:a16="http://schemas.microsoft.com/office/drawing/2014/main" id="{8C6CF819-C823-154C-A153-7C0FDFA405FA}"/>
                    </a:ext>
                  </a:extLst>
                </p:cNvPr>
                <p:cNvSpPr/>
                <p:nvPr/>
              </p:nvSpPr>
              <p:spPr>
                <a:xfrm>
                  <a:off x="4026801" y="2172765"/>
                  <a:ext cx="682425"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برج الخرايج السكني</a:t>
                  </a:r>
                </a:p>
              </p:txBody>
            </p:sp>
            <p:sp>
              <p:nvSpPr>
                <p:cNvPr id="173" name="Oval 172">
                  <a:extLst>
                    <a:ext uri="{FF2B5EF4-FFF2-40B4-BE49-F238E27FC236}">
                      <a16:creationId xmlns:a16="http://schemas.microsoft.com/office/drawing/2014/main" id="{AB9753ED-6DEA-6F48-9E0E-0F06CB946053}"/>
                    </a:ext>
                  </a:extLst>
                </p:cNvPr>
                <p:cNvSpPr/>
                <p:nvPr/>
              </p:nvSpPr>
              <p:spPr>
                <a:xfrm>
                  <a:off x="4067282" y="2585780"/>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4" name="Rectangle 173">
                  <a:extLst>
                    <a:ext uri="{FF2B5EF4-FFF2-40B4-BE49-F238E27FC236}">
                      <a16:creationId xmlns:a16="http://schemas.microsoft.com/office/drawing/2014/main" id="{129EA7BD-9AFC-384B-ADA4-5714BD6FA811}"/>
                    </a:ext>
                  </a:extLst>
                </p:cNvPr>
                <p:cNvSpPr/>
                <p:nvPr/>
              </p:nvSpPr>
              <p:spPr>
                <a:xfrm>
                  <a:off x="4117288" y="2577576"/>
                  <a:ext cx="626441"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العقارية دلتا سنتر</a:t>
                  </a:r>
                </a:p>
              </p:txBody>
            </p:sp>
            <p:sp>
              <p:nvSpPr>
                <p:cNvPr id="175" name="Oval 174">
                  <a:extLst>
                    <a:ext uri="{FF2B5EF4-FFF2-40B4-BE49-F238E27FC236}">
                      <a16:creationId xmlns:a16="http://schemas.microsoft.com/office/drawing/2014/main" id="{7EB69091-2D59-1E4A-9AF6-3FC8C32FFB20}"/>
                    </a:ext>
                  </a:extLst>
                </p:cNvPr>
                <p:cNvSpPr/>
                <p:nvPr/>
              </p:nvSpPr>
              <p:spPr>
                <a:xfrm>
                  <a:off x="4005065" y="2399391"/>
                  <a:ext cx="112828" cy="1128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6" name="Oval 175">
                  <a:extLst>
                    <a:ext uri="{FF2B5EF4-FFF2-40B4-BE49-F238E27FC236}">
                      <a16:creationId xmlns:a16="http://schemas.microsoft.com/office/drawing/2014/main" id="{39DA5406-D533-4F47-9C21-06562425C789}"/>
                    </a:ext>
                  </a:extLst>
                </p:cNvPr>
                <p:cNvSpPr/>
                <p:nvPr/>
              </p:nvSpPr>
              <p:spPr>
                <a:xfrm>
                  <a:off x="4050614" y="2419093"/>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7" name="Oval 176">
                  <a:extLst>
                    <a:ext uri="{FF2B5EF4-FFF2-40B4-BE49-F238E27FC236}">
                      <a16:creationId xmlns:a16="http://schemas.microsoft.com/office/drawing/2014/main" id="{62B4116F-F2D0-AA4B-97E6-E50507141C74}"/>
                    </a:ext>
                  </a:extLst>
                </p:cNvPr>
                <p:cNvSpPr/>
                <p:nvPr/>
              </p:nvSpPr>
              <p:spPr>
                <a:xfrm>
                  <a:off x="2478318" y="3992488"/>
                  <a:ext cx="219638" cy="219638"/>
                </a:xfrm>
                <a:prstGeom prst="ellipse">
                  <a:avLst/>
                </a:prstGeom>
                <a:solidFill>
                  <a:srgbClr val="F2F3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8" name="Oval 177">
                  <a:extLst>
                    <a:ext uri="{FF2B5EF4-FFF2-40B4-BE49-F238E27FC236}">
                      <a16:creationId xmlns:a16="http://schemas.microsoft.com/office/drawing/2014/main" id="{5D240BE5-9145-6E4A-BB71-CBA3DC11B609}"/>
                    </a:ext>
                  </a:extLst>
                </p:cNvPr>
                <p:cNvSpPr/>
                <p:nvPr/>
              </p:nvSpPr>
              <p:spPr>
                <a:xfrm>
                  <a:off x="2776732" y="4007533"/>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9" name="Oval 178">
                  <a:extLst>
                    <a:ext uri="{FF2B5EF4-FFF2-40B4-BE49-F238E27FC236}">
                      <a16:creationId xmlns:a16="http://schemas.microsoft.com/office/drawing/2014/main" id="{440928B4-5A40-5A41-B818-05A7083F66C2}"/>
                    </a:ext>
                  </a:extLst>
                </p:cNvPr>
                <p:cNvSpPr/>
                <p:nvPr/>
              </p:nvSpPr>
              <p:spPr>
                <a:xfrm>
                  <a:off x="2536226" y="4159933"/>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0" name="Oval 179">
                  <a:extLst>
                    <a:ext uri="{FF2B5EF4-FFF2-40B4-BE49-F238E27FC236}">
                      <a16:creationId xmlns:a16="http://schemas.microsoft.com/office/drawing/2014/main" id="{6EB61D93-26CE-604C-B130-34CB26297AED}"/>
                    </a:ext>
                  </a:extLst>
                </p:cNvPr>
                <p:cNvSpPr/>
                <p:nvPr/>
              </p:nvSpPr>
              <p:spPr>
                <a:xfrm>
                  <a:off x="3811119" y="4098529"/>
                  <a:ext cx="110800" cy="110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1" name="Oval 180">
                  <a:extLst>
                    <a:ext uri="{FF2B5EF4-FFF2-40B4-BE49-F238E27FC236}">
                      <a16:creationId xmlns:a16="http://schemas.microsoft.com/office/drawing/2014/main" id="{7E559F00-20D1-C84C-92DB-45A9B2F9FD9C}"/>
                    </a:ext>
                  </a:extLst>
                </p:cNvPr>
                <p:cNvSpPr/>
                <p:nvPr/>
              </p:nvSpPr>
              <p:spPr>
                <a:xfrm>
                  <a:off x="3913513" y="4074716"/>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2" name="Rectangle 181">
                  <a:extLst>
                    <a:ext uri="{FF2B5EF4-FFF2-40B4-BE49-F238E27FC236}">
                      <a16:creationId xmlns:a16="http://schemas.microsoft.com/office/drawing/2014/main" id="{43063522-7E80-2345-89F0-0224479AFF52}"/>
                    </a:ext>
                  </a:extLst>
                </p:cNvPr>
                <p:cNvSpPr/>
                <p:nvPr/>
              </p:nvSpPr>
              <p:spPr>
                <a:xfrm>
                  <a:off x="3627629" y="4104110"/>
                  <a:ext cx="678005"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بروة البراحة مرحلة 3</a:t>
                  </a:r>
                </a:p>
              </p:txBody>
            </p:sp>
            <p:sp>
              <p:nvSpPr>
                <p:cNvPr id="183" name="Rectangle 182">
                  <a:extLst>
                    <a:ext uri="{FF2B5EF4-FFF2-40B4-BE49-F238E27FC236}">
                      <a16:creationId xmlns:a16="http://schemas.microsoft.com/office/drawing/2014/main" id="{90A8245F-FA3A-0D4E-8FF6-693951F36CFD}"/>
                    </a:ext>
                  </a:extLst>
                </p:cNvPr>
                <p:cNvSpPr/>
                <p:nvPr/>
              </p:nvSpPr>
              <p:spPr>
                <a:xfrm>
                  <a:off x="3533332" y="4509630"/>
                  <a:ext cx="862406"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مدينة الوكرة السكنية</a:t>
                  </a:r>
                </a:p>
              </p:txBody>
            </p:sp>
            <p:sp>
              <p:nvSpPr>
                <p:cNvPr id="184" name="Oval 183">
                  <a:extLst>
                    <a:ext uri="{FF2B5EF4-FFF2-40B4-BE49-F238E27FC236}">
                      <a16:creationId xmlns:a16="http://schemas.microsoft.com/office/drawing/2014/main" id="{6EC7DEA7-6D7F-7A47-90E0-0F06CE79E968}"/>
                    </a:ext>
                  </a:extLst>
                </p:cNvPr>
                <p:cNvSpPr/>
                <p:nvPr/>
              </p:nvSpPr>
              <p:spPr>
                <a:xfrm>
                  <a:off x="2318279" y="2079225"/>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5" name="Oval 184">
                  <a:extLst>
                    <a:ext uri="{FF2B5EF4-FFF2-40B4-BE49-F238E27FC236}">
                      <a16:creationId xmlns:a16="http://schemas.microsoft.com/office/drawing/2014/main" id="{F5041335-D132-2A49-AEA2-B77CCAE2EF4F}"/>
                    </a:ext>
                  </a:extLst>
                </p:cNvPr>
                <p:cNvSpPr/>
                <p:nvPr/>
              </p:nvSpPr>
              <p:spPr>
                <a:xfrm>
                  <a:off x="2315897" y="2219717"/>
                  <a:ext cx="102001" cy="102001"/>
                </a:xfrm>
                <a:prstGeom prst="ellipse">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6" name="Oval 185">
                  <a:extLst>
                    <a:ext uri="{FF2B5EF4-FFF2-40B4-BE49-F238E27FC236}">
                      <a16:creationId xmlns:a16="http://schemas.microsoft.com/office/drawing/2014/main" id="{B39BAE80-433D-5C44-ABA6-615493519C54}"/>
                    </a:ext>
                  </a:extLst>
                </p:cNvPr>
                <p:cNvSpPr/>
                <p:nvPr/>
              </p:nvSpPr>
              <p:spPr>
                <a:xfrm>
                  <a:off x="2394480" y="2157805"/>
                  <a:ext cx="94298" cy="94298"/>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7" name="Oval 186">
                  <a:extLst>
                    <a:ext uri="{FF2B5EF4-FFF2-40B4-BE49-F238E27FC236}">
                      <a16:creationId xmlns:a16="http://schemas.microsoft.com/office/drawing/2014/main" id="{9C40EDA0-8580-534E-BE53-940BEA643221}"/>
                    </a:ext>
                  </a:extLst>
                </p:cNvPr>
                <p:cNvSpPr/>
                <p:nvPr/>
              </p:nvSpPr>
              <p:spPr>
                <a:xfrm>
                  <a:off x="2077774" y="1779186"/>
                  <a:ext cx="94298" cy="94298"/>
                </a:xfrm>
                <a:prstGeom prst="ellipse">
                  <a:avLst/>
                </a:prstGeom>
                <a:solidFill>
                  <a:srgbClr val="9C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88" name="Rectangle 187">
                  <a:extLst>
                    <a:ext uri="{FF2B5EF4-FFF2-40B4-BE49-F238E27FC236}">
                      <a16:creationId xmlns:a16="http://schemas.microsoft.com/office/drawing/2014/main" id="{179BA1E9-9764-204C-AEDB-A539682551EA}"/>
                    </a:ext>
                  </a:extLst>
                </p:cNvPr>
                <p:cNvSpPr/>
                <p:nvPr/>
              </p:nvSpPr>
              <p:spPr>
                <a:xfrm>
                  <a:off x="1998776" y="1632615"/>
                  <a:ext cx="1106964" cy="169722"/>
                </a:xfrm>
                <a:prstGeom prst="rect">
                  <a:avLst/>
                </a:prstGeom>
              </p:spPr>
              <p:txBody>
                <a:bodyPr wrap="squar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أرض الحويلة</a:t>
                  </a:r>
                </a:p>
              </p:txBody>
            </p:sp>
            <p:sp>
              <p:nvSpPr>
                <p:cNvPr id="189" name="Rectangle 188">
                  <a:extLst>
                    <a:ext uri="{FF2B5EF4-FFF2-40B4-BE49-F238E27FC236}">
                      <a16:creationId xmlns:a16="http://schemas.microsoft.com/office/drawing/2014/main" id="{889012DF-6992-CA42-A96A-6BC93D54CCC9}"/>
                    </a:ext>
                  </a:extLst>
                </p:cNvPr>
                <p:cNvSpPr/>
                <p:nvPr/>
              </p:nvSpPr>
              <p:spPr>
                <a:xfrm>
                  <a:off x="2257783" y="2231512"/>
                  <a:ext cx="482059" cy="169722"/>
                </a:xfrm>
                <a:prstGeom prst="rect">
                  <a:avLst/>
                </a:prstGeom>
              </p:spPr>
              <p:txBody>
                <a:bodyPr wrap="none">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أراضي الخور</a:t>
                  </a:r>
                </a:p>
              </p:txBody>
            </p:sp>
            <p:sp>
              <p:nvSpPr>
                <p:cNvPr id="190" name="Oval 189">
                  <a:extLst>
                    <a:ext uri="{FF2B5EF4-FFF2-40B4-BE49-F238E27FC236}">
                      <a16:creationId xmlns:a16="http://schemas.microsoft.com/office/drawing/2014/main" id="{BB45E7E0-7CCB-DB4D-A9A7-3985AE047EA8}"/>
                    </a:ext>
                  </a:extLst>
                </p:cNvPr>
                <p:cNvSpPr/>
                <p:nvPr/>
              </p:nvSpPr>
              <p:spPr>
                <a:xfrm>
                  <a:off x="2284943" y="2205430"/>
                  <a:ext cx="94298" cy="94298"/>
                </a:xfrm>
                <a:prstGeom prst="ellipse">
                  <a:avLst/>
                </a:prstGeom>
                <a:solidFill>
                  <a:srgbClr val="9C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1" name="Oval 190">
                  <a:extLst>
                    <a:ext uri="{FF2B5EF4-FFF2-40B4-BE49-F238E27FC236}">
                      <a16:creationId xmlns:a16="http://schemas.microsoft.com/office/drawing/2014/main" id="{7DE3D9CB-C47A-7747-B607-BFD65D4C7AE0}"/>
                    </a:ext>
                  </a:extLst>
                </p:cNvPr>
                <p:cNvSpPr/>
                <p:nvPr/>
              </p:nvSpPr>
              <p:spPr>
                <a:xfrm>
                  <a:off x="4149655" y="3175435"/>
                  <a:ext cx="323920" cy="323920"/>
                </a:xfrm>
                <a:prstGeom prst="ellipse">
                  <a:avLst/>
                </a:prstGeom>
                <a:solidFill>
                  <a:srgbClr val="E6E7E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2" name="Rectangle 191">
                  <a:extLst>
                    <a:ext uri="{FF2B5EF4-FFF2-40B4-BE49-F238E27FC236}">
                      <a16:creationId xmlns:a16="http://schemas.microsoft.com/office/drawing/2014/main" id="{253CE7D4-3CB7-1A4F-91E6-65341F4793A5}"/>
                    </a:ext>
                  </a:extLst>
                </p:cNvPr>
                <p:cNvSpPr/>
                <p:nvPr/>
              </p:nvSpPr>
              <p:spPr>
                <a:xfrm>
                  <a:off x="4161580" y="3293979"/>
                  <a:ext cx="605815" cy="169722"/>
                </a:xfrm>
                <a:prstGeom prst="rect">
                  <a:avLst/>
                </a:prstGeom>
              </p:spPr>
              <p:txBody>
                <a:bodyPr wrap="none">
                  <a:spAutoFit/>
                </a:bodyPr>
                <a:lstStyle/>
                <a:p>
                  <a:r>
                    <a:rPr lang="ar-QA" sz="600">
                      <a:latin typeface="GE Dinar Two" panose="020A0503020102020204" pitchFamily="18" charset="-78"/>
                      <a:ea typeface="GE Dinar Two" panose="020A0503020102020204" pitchFamily="18" charset="-78"/>
                      <a:cs typeface="GE Dinar Two" panose="020A0503020102020204" pitchFamily="18" charset="-78"/>
                    </a:rPr>
                    <a:t>ا و ب</a:t>
                  </a:r>
                  <a:r>
                    <a:rPr lang="en-US" sz="600">
                      <a:latin typeface="GE Dinar Two" panose="020A0503020102020204" pitchFamily="18" charset="-78"/>
                      <a:ea typeface="GE Dinar Two" panose="020A0503020102020204" pitchFamily="18" charset="-78"/>
                      <a:cs typeface="GE Dinar Two" panose="020A0503020102020204" pitchFamily="18" charset="-78"/>
                    </a:rPr>
                    <a:t> </a:t>
                  </a:r>
                  <a:r>
                    <a:rPr lang="ar-QA" sz="600" dirty="0">
                      <a:latin typeface="GE Dinar Two" panose="020A0503020102020204" pitchFamily="18" charset="-78"/>
                      <a:ea typeface="GE Dinar Two" panose="020A0503020102020204" pitchFamily="18" charset="-78"/>
                      <a:cs typeface="GE Dinar Two" panose="020A0503020102020204" pitchFamily="18" charset="-78"/>
                    </a:rPr>
                    <a:t>بروة الدوحة</a:t>
                  </a:r>
                  <a:endParaRPr lang="en-IN" sz="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3" name="Oval 192">
                  <a:extLst>
                    <a:ext uri="{FF2B5EF4-FFF2-40B4-BE49-F238E27FC236}">
                      <a16:creationId xmlns:a16="http://schemas.microsoft.com/office/drawing/2014/main" id="{1BD465F3-1B57-6A4A-AE23-BA54E2FA2E30}"/>
                    </a:ext>
                  </a:extLst>
                </p:cNvPr>
                <p:cNvSpPr/>
                <p:nvPr/>
              </p:nvSpPr>
              <p:spPr>
                <a:xfrm>
                  <a:off x="4485994" y="3827732"/>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4" name="Oval 193">
                  <a:extLst>
                    <a:ext uri="{FF2B5EF4-FFF2-40B4-BE49-F238E27FC236}">
                      <a16:creationId xmlns:a16="http://schemas.microsoft.com/office/drawing/2014/main" id="{4F07CDA0-228A-0B41-954B-9C5FA91733BE}"/>
                    </a:ext>
                  </a:extLst>
                </p:cNvPr>
                <p:cNvSpPr/>
                <p:nvPr/>
              </p:nvSpPr>
              <p:spPr>
                <a:xfrm>
                  <a:off x="3111508" y="3672506"/>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5" name="Oval 194">
                  <a:extLst>
                    <a:ext uri="{FF2B5EF4-FFF2-40B4-BE49-F238E27FC236}">
                      <a16:creationId xmlns:a16="http://schemas.microsoft.com/office/drawing/2014/main" id="{364E0C17-17CA-8245-8F16-9F1B6079D8D4}"/>
                    </a:ext>
                  </a:extLst>
                </p:cNvPr>
                <p:cNvSpPr/>
                <p:nvPr/>
              </p:nvSpPr>
              <p:spPr>
                <a:xfrm>
                  <a:off x="2905550" y="3923915"/>
                  <a:ext cx="104349" cy="1043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6" name="Oval 195">
                  <a:extLst>
                    <a:ext uri="{FF2B5EF4-FFF2-40B4-BE49-F238E27FC236}">
                      <a16:creationId xmlns:a16="http://schemas.microsoft.com/office/drawing/2014/main" id="{CCE2039F-BDBF-704D-8A6C-AB57F2DF03FB}"/>
                    </a:ext>
                  </a:extLst>
                </p:cNvPr>
                <p:cNvSpPr/>
                <p:nvPr/>
              </p:nvSpPr>
              <p:spPr>
                <a:xfrm>
                  <a:off x="3887319" y="3748485"/>
                  <a:ext cx="94298" cy="94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7" name="Oval 196">
                  <a:extLst>
                    <a:ext uri="{FF2B5EF4-FFF2-40B4-BE49-F238E27FC236}">
                      <a16:creationId xmlns:a16="http://schemas.microsoft.com/office/drawing/2014/main" id="{1D0EE90C-5D80-804A-A9DD-A159C555565F}"/>
                    </a:ext>
                  </a:extLst>
                </p:cNvPr>
                <p:cNvSpPr/>
                <p:nvPr/>
              </p:nvSpPr>
              <p:spPr>
                <a:xfrm>
                  <a:off x="3893167" y="3664305"/>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8" name="Oval 197">
                  <a:extLst>
                    <a:ext uri="{FF2B5EF4-FFF2-40B4-BE49-F238E27FC236}">
                      <a16:creationId xmlns:a16="http://schemas.microsoft.com/office/drawing/2014/main" id="{31A91BC9-D606-7D4C-AADE-6CCD1A4C1728}"/>
                    </a:ext>
                  </a:extLst>
                </p:cNvPr>
                <p:cNvSpPr/>
                <p:nvPr/>
              </p:nvSpPr>
              <p:spPr>
                <a:xfrm>
                  <a:off x="4137517" y="3715315"/>
                  <a:ext cx="132064" cy="132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99" name="Rectangle 198">
                  <a:extLst>
                    <a:ext uri="{FF2B5EF4-FFF2-40B4-BE49-F238E27FC236}">
                      <a16:creationId xmlns:a16="http://schemas.microsoft.com/office/drawing/2014/main" id="{CD92DBC2-0382-5F47-AA99-88787074B266}"/>
                    </a:ext>
                  </a:extLst>
                </p:cNvPr>
                <p:cNvSpPr/>
                <p:nvPr/>
              </p:nvSpPr>
              <p:spPr>
                <a:xfrm>
                  <a:off x="3397764" y="3704416"/>
                  <a:ext cx="644032" cy="190820"/>
                </a:xfrm>
                <a:prstGeom prst="rect">
                  <a:avLst/>
                </a:prstGeom>
              </p:spPr>
              <p:txBody>
                <a:bodyPr wrap="square">
                  <a:spAutoFit/>
                </a:bodyPr>
                <a:lstStyle/>
                <a:p>
                  <a:pPr lvl="0" algn="r" rtl="1">
                    <a:lnSpc>
                      <a:spcPct val="107000"/>
                    </a:lnSpc>
                    <a:spcAft>
                      <a:spcPts val="0"/>
                    </a:spcAft>
                  </a:pPr>
                  <a:r>
                    <a:rPr lang="ar-QA" sz="700" dirty="0">
                      <a:latin typeface="GE Dinar Two" panose="020A0503020102020204" pitchFamily="18" charset="-78"/>
                      <a:ea typeface="GE Dinar Two" panose="020A0503020102020204" pitchFamily="18" charset="-78"/>
                      <a:cs typeface="GE Dinar Two" panose="020A0503020102020204" pitchFamily="18" charset="-78"/>
                    </a:rPr>
                    <a:t>مدينة بروة 3</a:t>
                  </a:r>
                </a:p>
              </p:txBody>
            </p:sp>
            <p:sp>
              <p:nvSpPr>
                <p:cNvPr id="200" name="Oval 199">
                  <a:extLst>
                    <a:ext uri="{FF2B5EF4-FFF2-40B4-BE49-F238E27FC236}">
                      <a16:creationId xmlns:a16="http://schemas.microsoft.com/office/drawing/2014/main" id="{C2E5D479-E5C1-7747-BB4A-363E4DBCEE75}"/>
                    </a:ext>
                  </a:extLst>
                </p:cNvPr>
                <p:cNvSpPr/>
                <p:nvPr/>
              </p:nvSpPr>
              <p:spPr>
                <a:xfrm>
                  <a:off x="3821555" y="3122735"/>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1" name="Oval 200">
                  <a:extLst>
                    <a:ext uri="{FF2B5EF4-FFF2-40B4-BE49-F238E27FC236}">
                      <a16:creationId xmlns:a16="http://schemas.microsoft.com/office/drawing/2014/main" id="{9C965E26-9452-9C41-8D1A-95F2D3AA9504}"/>
                    </a:ext>
                  </a:extLst>
                </p:cNvPr>
                <p:cNvSpPr/>
                <p:nvPr/>
              </p:nvSpPr>
              <p:spPr>
                <a:xfrm>
                  <a:off x="2671682" y="3998778"/>
                  <a:ext cx="94298" cy="94298"/>
                </a:xfrm>
                <a:prstGeom prst="ellipse">
                  <a:avLst/>
                </a:prstGeom>
                <a:solidFill>
                  <a:srgbClr val="B98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2" name="Rectangle 201">
                  <a:extLst>
                    <a:ext uri="{FF2B5EF4-FFF2-40B4-BE49-F238E27FC236}">
                      <a16:creationId xmlns:a16="http://schemas.microsoft.com/office/drawing/2014/main" id="{B2F65AC9-99A9-3349-BE88-8F32EE4C386D}"/>
                    </a:ext>
                  </a:extLst>
                </p:cNvPr>
                <p:cNvSpPr/>
                <p:nvPr/>
              </p:nvSpPr>
              <p:spPr>
                <a:xfrm>
                  <a:off x="2150924" y="4008215"/>
                  <a:ext cx="521543" cy="84861"/>
                </a:xfrm>
                <a:prstGeom prst="rect">
                  <a:avLst/>
                </a:prstGeom>
              </p:spPr>
              <p:txBody>
                <a:bodyPr wrap="none" lIns="0" tIns="0" rIns="0" bIns="0">
                  <a:spAutoFit/>
                </a:bodyPr>
                <a:lstStyle/>
                <a:p>
                  <a:r>
                    <a:rPr lang="ar-QA" sz="600" dirty="0">
                      <a:latin typeface="GE Dinar Two" panose="020A0503020102020204" pitchFamily="18" charset="-78"/>
                      <a:ea typeface="GE Dinar Two" panose="020A0503020102020204" pitchFamily="18" charset="-78"/>
                      <a:cs typeface="GE Dinar Two" panose="020A0503020102020204" pitchFamily="18" charset="-78"/>
                    </a:rPr>
                    <a:t>مدينة مواتر مرحلة 3</a:t>
                  </a:r>
                </a:p>
              </p:txBody>
            </p:sp>
            <p:sp>
              <p:nvSpPr>
                <p:cNvPr id="203" name="Oval 202">
                  <a:extLst>
                    <a:ext uri="{FF2B5EF4-FFF2-40B4-BE49-F238E27FC236}">
                      <a16:creationId xmlns:a16="http://schemas.microsoft.com/office/drawing/2014/main" id="{3575EFF4-21D0-5B40-81DE-15BF0D7BF9CD}"/>
                    </a:ext>
                  </a:extLst>
                </p:cNvPr>
                <p:cNvSpPr/>
                <p:nvPr/>
              </p:nvSpPr>
              <p:spPr>
                <a:xfrm>
                  <a:off x="4307663" y="4664027"/>
                  <a:ext cx="94298" cy="942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133" name="Rectangle 132">
                <a:extLst>
                  <a:ext uri="{FF2B5EF4-FFF2-40B4-BE49-F238E27FC236}">
                    <a16:creationId xmlns:a16="http://schemas.microsoft.com/office/drawing/2014/main" id="{77040946-0E13-CE49-A34F-06FB4280B393}"/>
                  </a:ext>
                </a:extLst>
              </p:cNvPr>
              <p:cNvSpPr/>
              <p:nvPr/>
            </p:nvSpPr>
            <p:spPr>
              <a:xfrm>
                <a:off x="5547365" y="5655680"/>
                <a:ext cx="763725" cy="199118"/>
              </a:xfrm>
              <a:prstGeom prst="rect">
                <a:avLst/>
              </a:prstGeom>
            </p:spPr>
            <p:txBody>
              <a:bodyPr wrap="square">
                <a:spAutoFit/>
              </a:bodyPr>
              <a:lstStyle/>
              <a:p>
                <a:pPr lvl="0" algn="r" rtl="1">
                  <a:lnSpc>
                    <a:spcPct val="107000"/>
                  </a:lnSpc>
                  <a:spcAft>
                    <a:spcPts val="0"/>
                  </a:spcAft>
                </a:pPr>
                <a:r>
                  <a:rPr lang="ar-QA" sz="600" dirty="0">
                    <a:latin typeface="GE Dinar Two" panose="020A0503020102020204" pitchFamily="18" charset="-78"/>
                    <a:ea typeface="GE Dinar Two" panose="020A0503020102020204" pitchFamily="18" charset="-78"/>
                    <a:cs typeface="GE Dinar Two" panose="020A0503020102020204" pitchFamily="18" charset="-78"/>
                  </a:rPr>
                  <a:t>براحة الجنوب</a:t>
                </a:r>
              </a:p>
            </p:txBody>
          </p:sp>
        </p:grpSp>
        <p:sp>
          <p:nvSpPr>
            <p:cNvPr id="131" name="Rectangle 130">
              <a:extLst>
                <a:ext uri="{FF2B5EF4-FFF2-40B4-BE49-F238E27FC236}">
                  <a16:creationId xmlns:a16="http://schemas.microsoft.com/office/drawing/2014/main" id="{BBDABC93-6C52-1E4F-9A6A-B291F207BAF7}"/>
                </a:ext>
              </a:extLst>
            </p:cNvPr>
            <p:cNvSpPr/>
            <p:nvPr/>
          </p:nvSpPr>
          <p:spPr>
            <a:xfrm>
              <a:off x="6407201" y="4292188"/>
              <a:ext cx="425094" cy="199118"/>
            </a:xfrm>
            <a:prstGeom prst="rect">
              <a:avLst/>
            </a:prstGeom>
          </p:spPr>
          <p:txBody>
            <a:bodyPr wrap="square">
              <a:spAutoFit/>
            </a:bodyPr>
            <a:lstStyle/>
            <a:p>
              <a:pPr lvl="0" algn="r" rtl="1">
                <a:lnSpc>
                  <a:spcPct val="107000"/>
                </a:lnSpc>
                <a:spcAft>
                  <a:spcPts val="0"/>
                </a:spcAft>
              </a:pPr>
              <a:r>
                <a:rPr lang="ar-QA" sz="600" dirty="0">
                  <a:latin typeface="GE Dinar Two" panose="020A0503020102020204" pitchFamily="18" charset="-78"/>
                  <a:ea typeface="GE Dinar Two" panose="020A0503020102020204" pitchFamily="18" charset="-78"/>
                  <a:cs typeface="GE Dinar Two" panose="020A0503020102020204" pitchFamily="18" charset="-78"/>
                </a:rPr>
                <a:t>مدينتنا</a:t>
              </a:r>
              <a:endParaRPr lang="ar-QA" sz="1600" dirty="0">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204" name="TextBox 8">
            <a:extLst>
              <a:ext uri="{FF2B5EF4-FFF2-40B4-BE49-F238E27FC236}">
                <a16:creationId xmlns:a16="http://schemas.microsoft.com/office/drawing/2014/main" id="{6C19008E-2049-E44C-8430-0E660D42EBD0}"/>
              </a:ext>
            </a:extLst>
          </p:cNvPr>
          <p:cNvSpPr txBox="1"/>
          <p:nvPr/>
        </p:nvSpPr>
        <p:spPr>
          <a:xfrm>
            <a:off x="2413591" y="883434"/>
            <a:ext cx="8566007" cy="377026"/>
          </a:xfrm>
          <a:prstGeom prst="rect">
            <a:avLst/>
          </a:prstGeom>
          <a:noFill/>
        </p:spPr>
        <p:txBody>
          <a:bodyPr wrap="square">
            <a:spAutoFit/>
          </a:bodyPr>
          <a:lstStyle/>
          <a:p>
            <a:pPr algn="ctr">
              <a:lnSpc>
                <a:spcPct val="90000"/>
              </a:lnSpc>
              <a:spcBef>
                <a:spcPct val="0"/>
              </a:spcBef>
              <a:defRPr/>
            </a:pPr>
            <a:r>
              <a:rPr lang="ar-AE" sz="20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التوزيع الجُغرافي للمشاريع</a:t>
            </a:r>
            <a:endParaRPr lang="en-IN" sz="20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205" name="Group 204">
            <a:extLst>
              <a:ext uri="{FF2B5EF4-FFF2-40B4-BE49-F238E27FC236}">
                <a16:creationId xmlns:a16="http://schemas.microsoft.com/office/drawing/2014/main" id="{7F62331A-FCFA-E347-B360-D56141EC039C}"/>
              </a:ext>
            </a:extLst>
          </p:cNvPr>
          <p:cNvGrpSpPr/>
          <p:nvPr/>
        </p:nvGrpSpPr>
        <p:grpSpPr>
          <a:xfrm>
            <a:off x="1374925" y="1870029"/>
            <a:ext cx="2953151" cy="3775582"/>
            <a:chOff x="1374925" y="1870029"/>
            <a:chExt cx="2953151" cy="3775582"/>
          </a:xfrm>
        </p:grpSpPr>
        <p:sp>
          <p:nvSpPr>
            <p:cNvPr id="206" name="Rectangle 205">
              <a:extLst>
                <a:ext uri="{FF2B5EF4-FFF2-40B4-BE49-F238E27FC236}">
                  <a16:creationId xmlns:a16="http://schemas.microsoft.com/office/drawing/2014/main" id="{520404E2-7BAD-4C46-A197-50FEC28B76C1}"/>
                </a:ext>
              </a:extLst>
            </p:cNvPr>
            <p:cNvSpPr/>
            <p:nvPr/>
          </p:nvSpPr>
          <p:spPr>
            <a:xfrm>
              <a:off x="2000855" y="1870029"/>
              <a:ext cx="1997907" cy="190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QA" sz="1050" b="1" dirty="0">
                  <a:solidFill>
                    <a:srgbClr val="B98948"/>
                  </a:solidFill>
                  <a:latin typeface="GE Dinar Two" panose="020A0503020102020204" pitchFamily="18" charset="-78"/>
                  <a:ea typeface="GE Dinar Two" panose="020A0503020102020204" pitchFamily="18" charset="-78"/>
                  <a:cs typeface="GE Dinar Two" panose="020A0503020102020204" pitchFamily="18" charset="-78"/>
                </a:rPr>
                <a:t>المشاريع تحت التطوير</a:t>
              </a:r>
              <a:endParaRPr lang="en-IN" sz="1050" b="1" dirty="0">
                <a:solidFill>
                  <a:srgbClr val="B98948"/>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7" name="Rectangle 206">
              <a:extLst>
                <a:ext uri="{FF2B5EF4-FFF2-40B4-BE49-F238E27FC236}">
                  <a16:creationId xmlns:a16="http://schemas.microsoft.com/office/drawing/2014/main" id="{F8E44AE8-6DA1-7B4F-8CEB-5DA2120DE1C7}"/>
                </a:ext>
              </a:extLst>
            </p:cNvPr>
            <p:cNvSpPr/>
            <p:nvPr/>
          </p:nvSpPr>
          <p:spPr>
            <a:xfrm>
              <a:off x="2088796" y="3270217"/>
              <a:ext cx="1997906" cy="202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IN" sz="1600">
                <a:solidFill>
                  <a:srgbClr val="B98948"/>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8" name="Rectangle 207">
              <a:extLst>
                <a:ext uri="{FF2B5EF4-FFF2-40B4-BE49-F238E27FC236}">
                  <a16:creationId xmlns:a16="http://schemas.microsoft.com/office/drawing/2014/main" id="{37A3C137-4C6F-1849-A25B-F90712D9E5E9}"/>
                </a:ext>
              </a:extLst>
            </p:cNvPr>
            <p:cNvSpPr/>
            <p:nvPr/>
          </p:nvSpPr>
          <p:spPr>
            <a:xfrm>
              <a:off x="1374925" y="2113888"/>
              <a:ext cx="2879009" cy="421654"/>
            </a:xfrm>
            <a:prstGeom prst="rect">
              <a:avLst/>
            </a:prstGeom>
          </p:spPr>
          <p:txBody>
            <a:bodyPr wrap="square">
              <a:spAutoFit/>
            </a:bodyPr>
            <a:lstStyle/>
            <a:p>
              <a:pPr marL="308610" indent="-308610" algn="r" rtl="1" fontAlgn="t">
                <a:lnSpc>
                  <a:spcPct val="107000"/>
                </a:lnSpc>
                <a:buFont typeface="Symbol" panose="05050102010706020507" pitchFamily="18" charset="2"/>
                <a:buChar char=""/>
              </a:pPr>
              <a:r>
                <a:rPr lang="ar-AE" sz="1000" dirty="0">
                  <a:latin typeface="GE Dinar Two" panose="020A0503020102020204" pitchFamily="18" charset="-78"/>
                  <a:ea typeface="GE Dinar Two" panose="020A0503020102020204" pitchFamily="18" charset="-78"/>
                  <a:cs typeface="GE Dinar Two" panose="020A0503020102020204" pitchFamily="18" charset="-78"/>
                </a:rPr>
                <a:t> مدينة المواتر المرحلة 3</a:t>
              </a:r>
              <a:endParaRPr lang="ar-QA" sz="1000" dirty="0">
                <a:latin typeface="GE Dinar Two" panose="020A0503020102020204" pitchFamily="18" charset="-78"/>
                <a:ea typeface="GE Dinar Two" panose="020A0503020102020204" pitchFamily="18" charset="-78"/>
                <a:cs typeface="GE Dinar Two" panose="020A0503020102020204" pitchFamily="18" charset="-78"/>
              </a:endParaRPr>
            </a:p>
            <a:p>
              <a:pPr marL="308610" lvl="0" indent="-308610" algn="r" rtl="1">
                <a:lnSpc>
                  <a:spcPct val="107000"/>
                </a:lnSpc>
                <a:spcAft>
                  <a:spcPts val="0"/>
                </a:spcAft>
                <a:buFont typeface="Symbol" panose="05050102010706020507" pitchFamily="18" charset="2"/>
                <a:buChar char=""/>
              </a:pP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09" name="Oval 208">
              <a:extLst>
                <a:ext uri="{FF2B5EF4-FFF2-40B4-BE49-F238E27FC236}">
                  <a16:creationId xmlns:a16="http://schemas.microsoft.com/office/drawing/2014/main" id="{AF833B2B-02B9-1942-B002-11564ECA2F0B}"/>
                </a:ext>
              </a:extLst>
            </p:cNvPr>
            <p:cNvSpPr/>
            <p:nvPr/>
          </p:nvSpPr>
          <p:spPr>
            <a:xfrm>
              <a:off x="4239351" y="1932481"/>
              <a:ext cx="88725" cy="88725"/>
            </a:xfrm>
            <a:prstGeom prst="ellipse">
              <a:avLst/>
            </a:prstGeom>
            <a:solidFill>
              <a:srgbClr val="B98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IN" sz="1600" dirty="0">
                <a:solidFill>
                  <a:srgbClr val="B98948"/>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10" name="Oval 209">
              <a:extLst>
                <a:ext uri="{FF2B5EF4-FFF2-40B4-BE49-F238E27FC236}">
                  <a16:creationId xmlns:a16="http://schemas.microsoft.com/office/drawing/2014/main" id="{B113E74D-C364-5640-8015-7BE3081670B0}"/>
                </a:ext>
              </a:extLst>
            </p:cNvPr>
            <p:cNvSpPr/>
            <p:nvPr/>
          </p:nvSpPr>
          <p:spPr>
            <a:xfrm>
              <a:off x="4239351" y="2675717"/>
              <a:ext cx="88725" cy="88725"/>
            </a:xfrm>
            <a:prstGeom prst="ellipse">
              <a:avLst/>
            </a:pr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11" name="Rectangle 210">
              <a:extLst>
                <a:ext uri="{FF2B5EF4-FFF2-40B4-BE49-F238E27FC236}">
                  <a16:creationId xmlns:a16="http://schemas.microsoft.com/office/drawing/2014/main" id="{872EFBD8-26EF-5E47-A066-6F8C775B7508}"/>
                </a:ext>
              </a:extLst>
            </p:cNvPr>
            <p:cNvSpPr/>
            <p:nvPr/>
          </p:nvSpPr>
          <p:spPr>
            <a:xfrm>
              <a:off x="2001673" y="2850212"/>
              <a:ext cx="2203181" cy="2385589"/>
            </a:xfrm>
            <a:prstGeom prst="rect">
              <a:avLst/>
            </a:prstGeom>
          </p:spPr>
          <p:txBody>
            <a:bodyPr wrap="square">
              <a:spAutoFit/>
            </a:bodyPr>
            <a:lstStyle/>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أرض</a:t>
              </a:r>
              <a:r>
                <a:rPr lang="ar-AE" sz="1000" dirty="0">
                  <a:latin typeface="GE Dinar Two" panose="020A0503020102020204" pitchFamily="18" charset="-78"/>
                  <a:ea typeface="GE Dinar Two" panose="020A0503020102020204" pitchFamily="18" charset="-78"/>
                  <a:cs typeface="GE Dinar Two" panose="020A0503020102020204" pitchFamily="18" charset="-78"/>
                </a:rPr>
                <a:t> الوكر</a:t>
              </a:r>
              <a:r>
                <a:rPr lang="ar-QA" sz="1000" dirty="0">
                  <a:latin typeface="GE Dinar Two" panose="020A0503020102020204" pitchFamily="18" charset="-78"/>
                  <a:ea typeface="GE Dinar Two" panose="020A0503020102020204" pitchFamily="18" charset="-78"/>
                  <a:cs typeface="GE Dinar Two" panose="020A0503020102020204" pitchFamily="18" charset="-78"/>
                </a:rPr>
                <a:t>ة</a:t>
              </a:r>
              <a:r>
                <a:rPr lang="ar-AE" sz="1000" dirty="0">
                  <a:latin typeface="GE Dinar Two" panose="020A0503020102020204" pitchFamily="18" charset="-78"/>
                  <a:ea typeface="GE Dinar Two" panose="020A0503020102020204" pitchFamily="18" charset="-78"/>
                  <a:cs typeface="GE Dinar Two" panose="020A0503020102020204" pitchFamily="18" charset="-78"/>
                </a:rPr>
                <a:t> السكنية</a:t>
              </a:r>
            </a:p>
            <a:p>
              <a:pPr marL="257175" lvl="0" indent="-257175" algn="r" rtl="1">
                <a:lnSpc>
                  <a:spcPct val="107000"/>
                </a:lnSpc>
                <a:spcAft>
                  <a:spcPts val="0"/>
                </a:spcAft>
                <a:buFont typeface="Symbol" panose="05050102010706020507" pitchFamily="18" charset="2"/>
                <a:buChar char=""/>
              </a:pPr>
              <a:r>
                <a:rPr lang="ar-AE" sz="1000" dirty="0">
                  <a:latin typeface="GE Dinar Two" panose="020A0503020102020204" pitchFamily="18" charset="-78"/>
                  <a:ea typeface="GE Dinar Two" panose="020A0503020102020204" pitchFamily="18" charset="-78"/>
                  <a:cs typeface="GE Dinar Two" panose="020A0503020102020204" pitchFamily="18" charset="-78"/>
                </a:rPr>
                <a:t>بروة الدوحة</a:t>
              </a:r>
              <a:r>
                <a:rPr lang="ar-QA" sz="1000" dirty="0">
                  <a:latin typeface="GE Dinar Two" panose="020A0503020102020204" pitchFamily="18" charset="-78"/>
                  <a:ea typeface="GE Dinar Two" panose="020A0503020102020204" pitchFamily="18" charset="-78"/>
                  <a:cs typeface="GE Dinar Two" panose="020A0503020102020204" pitchFamily="18" charset="-78"/>
                </a:rPr>
                <a:t> أ - ب</a:t>
              </a:r>
              <a:endParaRPr lang="ar-AE" sz="1000" dirty="0">
                <a:latin typeface="GE Dinar Two" panose="020A0503020102020204" pitchFamily="18" charset="-78"/>
                <a:ea typeface="GE Dinar Two" panose="020A0503020102020204" pitchFamily="18" charset="-78"/>
                <a:cs typeface="GE Dinar Two" panose="020A0503020102020204" pitchFamily="18" charset="-78"/>
              </a:endParaRPr>
            </a:p>
            <a:p>
              <a:pPr marL="257175" lvl="0" indent="-257175" algn="r" rtl="1">
                <a:lnSpc>
                  <a:spcPct val="107000"/>
                </a:lnSpc>
                <a:spcAft>
                  <a:spcPts val="0"/>
                </a:spcAft>
                <a:buFont typeface="Symbol" panose="05050102010706020507" pitchFamily="18" charset="2"/>
                <a:buChar char=""/>
              </a:pPr>
              <a:r>
                <a:rPr lang="ar-AE" sz="1000" dirty="0">
                  <a:latin typeface="GE Dinar Two" panose="020A0503020102020204" pitchFamily="18" charset="-78"/>
                  <a:ea typeface="GE Dinar Two" panose="020A0503020102020204" pitchFamily="18" charset="-78"/>
                  <a:cs typeface="GE Dinar Two" panose="020A0503020102020204" pitchFamily="18" charset="-78"/>
                </a:rPr>
                <a:t>دارا </a:t>
              </a:r>
              <a:r>
                <a:rPr lang="ar-QA" sz="1000" dirty="0">
                  <a:latin typeface="GE Dinar Two" panose="020A0503020102020204" pitchFamily="18" charset="-78"/>
                  <a:ea typeface="GE Dinar Two" panose="020A0503020102020204" pitchFamily="18" charset="-78"/>
                  <a:cs typeface="GE Dinar Two" panose="020A0503020102020204" pitchFamily="18" charset="-78"/>
                </a:rPr>
                <a:t> بي - إف</a:t>
              </a:r>
              <a:endParaRPr lang="ar-AE" sz="1000" dirty="0">
                <a:latin typeface="GE Dinar Two" panose="020A0503020102020204" pitchFamily="18" charset="-78"/>
                <a:ea typeface="GE Dinar Two" panose="020A0503020102020204" pitchFamily="18" charset="-78"/>
                <a:cs typeface="GE Dinar Two" panose="020A0503020102020204" pitchFamily="18" charset="-78"/>
              </a:endParaRP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توسعة أم شهرين</a:t>
              </a: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مدينة بروة 3</a:t>
              </a: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بروة البراحة مرحلة 3</a:t>
              </a: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برج أساس مارينا</a:t>
              </a: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برج الخرايج السكني</a:t>
              </a:r>
            </a:p>
            <a:p>
              <a:pPr marL="257175" indent="-257175" algn="r" rtl="1">
                <a:lnSpc>
                  <a:spcPct val="107000"/>
                </a:lnSpc>
                <a:buFont typeface="Symbol" panose="05050102010706020507" pitchFamily="18" charset="2"/>
                <a:buChar char=""/>
              </a:pPr>
              <a:r>
                <a:rPr lang="ar-AE" sz="1000" dirty="0">
                  <a:latin typeface="GE Dinar Two" panose="020A0503020102020204" pitchFamily="18" charset="-78"/>
                  <a:ea typeface="GE Dinar Two" panose="020A0503020102020204" pitchFamily="18" charset="-78"/>
                  <a:cs typeface="GE Dinar Two" panose="020A0503020102020204" pitchFamily="18" charset="-78"/>
                </a:rPr>
                <a:t>العقارية دلتا سنتر</a:t>
              </a:r>
              <a:endParaRPr lang="ar-QA" sz="1000" dirty="0">
                <a:latin typeface="GE Dinar Two" panose="020A0503020102020204" pitchFamily="18" charset="-78"/>
                <a:ea typeface="GE Dinar Two" panose="020A0503020102020204" pitchFamily="18" charset="-78"/>
                <a:cs typeface="GE Dinar Two" panose="020A0503020102020204" pitchFamily="18" charset="-78"/>
              </a:endParaRP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أراضي الخور</a:t>
              </a: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توسعة بروة سلوى</a:t>
              </a: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أرض </a:t>
              </a:r>
              <a:r>
                <a:rPr lang="ar-QA" sz="1000" dirty="0" err="1">
                  <a:latin typeface="GE Dinar Two" panose="020A0503020102020204" pitchFamily="18" charset="-78"/>
                  <a:ea typeface="GE Dinar Two" panose="020A0503020102020204" pitchFamily="18" charset="-78"/>
                  <a:cs typeface="GE Dinar Two" panose="020A0503020102020204" pitchFamily="18" charset="-78"/>
                </a:rPr>
                <a:t>الحويلة</a:t>
              </a:r>
              <a:endParaRPr lang="en-US" sz="1000" dirty="0">
                <a:latin typeface="GE Dinar Two" panose="020A0503020102020204" pitchFamily="18" charset="-78"/>
                <a:ea typeface="GE Dinar Two" panose="020A0503020102020204" pitchFamily="18" charset="-78"/>
                <a:cs typeface="GE Dinar Two" panose="020A0503020102020204" pitchFamily="18" charset="-78"/>
              </a:endParaRPr>
            </a:p>
            <a:p>
              <a:pPr marL="257175" lvl="0" indent="-257175" algn="r" rtl="1">
                <a:lnSpc>
                  <a:spcPct val="107000"/>
                </a:lnSpc>
                <a:spcAft>
                  <a:spcPts val="0"/>
                </a:spcAft>
                <a:buFont typeface="Symbol" panose="05050102010706020507" pitchFamily="18" charset="2"/>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مدينة </a:t>
              </a:r>
              <a:r>
                <a:rPr lang="ar-QA" sz="1000" dirty="0" err="1">
                  <a:latin typeface="GE Dinar Two" panose="020A0503020102020204" pitchFamily="18" charset="-78"/>
                  <a:ea typeface="GE Dinar Two" panose="020A0503020102020204" pitchFamily="18" charset="-78"/>
                  <a:cs typeface="GE Dinar Two" panose="020A0503020102020204" pitchFamily="18" charset="-78"/>
                </a:rPr>
                <a:t>المواتر</a:t>
              </a:r>
              <a:r>
                <a:rPr lang="ar-QA" sz="1000" dirty="0">
                  <a:latin typeface="GE Dinar Two" panose="020A0503020102020204" pitchFamily="18" charset="-78"/>
                  <a:ea typeface="GE Dinar Two" panose="020A0503020102020204" pitchFamily="18" charset="-78"/>
                  <a:cs typeface="GE Dinar Two" panose="020A0503020102020204" pitchFamily="18" charset="-78"/>
                </a:rPr>
                <a:t> المرحلة 4</a:t>
              </a:r>
            </a:p>
            <a:p>
              <a:pPr marL="257175" lvl="0" indent="-257175" algn="r" rtl="1">
                <a:lnSpc>
                  <a:spcPct val="107000"/>
                </a:lnSpc>
                <a:spcAft>
                  <a:spcPts val="0"/>
                </a:spcAft>
                <a:buFont typeface="Symbol" panose="05050102010706020507" pitchFamily="18" charset="2"/>
                <a:buChar char=""/>
              </a:pP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12" name="Rectangle 211">
              <a:extLst>
                <a:ext uri="{FF2B5EF4-FFF2-40B4-BE49-F238E27FC236}">
                  <a16:creationId xmlns:a16="http://schemas.microsoft.com/office/drawing/2014/main" id="{4849E758-0FAC-1D44-AFCE-39773C0F18DF}"/>
                </a:ext>
              </a:extLst>
            </p:cNvPr>
            <p:cNvSpPr/>
            <p:nvPr/>
          </p:nvSpPr>
          <p:spPr>
            <a:xfrm>
              <a:off x="2672758" y="2606959"/>
              <a:ext cx="1326004" cy="258532"/>
            </a:xfrm>
            <a:prstGeom prst="rect">
              <a:avLst/>
            </a:prstGeom>
          </p:spPr>
          <p:txBody>
            <a:bodyPr wrap="none">
              <a:spAutoFit/>
            </a:bodyPr>
            <a:lstStyle/>
            <a:p>
              <a:pPr algn="r" rtl="1"/>
              <a:r>
                <a:rPr lang="ar-QA" sz="1050" b="1"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rPr>
                <a:t>الأراضي الغير مطورة </a:t>
              </a:r>
              <a:endParaRPr lang="en-IN" sz="1050" b="1"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13" name="Oval 212">
              <a:extLst>
                <a:ext uri="{FF2B5EF4-FFF2-40B4-BE49-F238E27FC236}">
                  <a16:creationId xmlns:a16="http://schemas.microsoft.com/office/drawing/2014/main" id="{73C0792F-9EF3-BB48-A273-F8F3514D597D}"/>
                </a:ext>
              </a:extLst>
            </p:cNvPr>
            <p:cNvSpPr/>
            <p:nvPr/>
          </p:nvSpPr>
          <p:spPr>
            <a:xfrm>
              <a:off x="4239351" y="5490169"/>
              <a:ext cx="88725" cy="887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IN" sz="16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14" name="Rectangle 213">
              <a:extLst>
                <a:ext uri="{FF2B5EF4-FFF2-40B4-BE49-F238E27FC236}">
                  <a16:creationId xmlns:a16="http://schemas.microsoft.com/office/drawing/2014/main" id="{388E8D47-22A5-1741-8565-9F4A2D5680C3}"/>
                </a:ext>
              </a:extLst>
            </p:cNvPr>
            <p:cNvSpPr/>
            <p:nvPr/>
          </p:nvSpPr>
          <p:spPr>
            <a:xfrm>
              <a:off x="2000855" y="5454622"/>
              <a:ext cx="1997907" cy="190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lnSpc>
                  <a:spcPct val="107000"/>
                </a:lnSpc>
                <a:spcAft>
                  <a:spcPts val="800"/>
                </a:spcAft>
              </a:pPr>
              <a:r>
                <a:rPr lang="ar-AE" sz="1050" b="1" dirty="0">
                  <a:solidFill>
                    <a:srgbClr val="0CAE50"/>
                  </a:solidFill>
                  <a:latin typeface="GE Dinar Two" panose="020A0503020102020204" pitchFamily="18" charset="-78"/>
                  <a:ea typeface="GE Dinar Two" panose="020A0503020102020204" pitchFamily="18" charset="-78"/>
                  <a:cs typeface="GE Dinar Two" panose="020A0503020102020204" pitchFamily="18" charset="-78"/>
                </a:rPr>
                <a:t>تشغيلي</a:t>
              </a:r>
              <a:endParaRPr lang="en-IN" sz="1050" b="1" dirty="0">
                <a:solidFill>
                  <a:srgbClr val="0CAE50"/>
                </a:solidFill>
                <a:latin typeface="GE Dinar Two" panose="020A0503020102020204" pitchFamily="18" charset="-78"/>
                <a:ea typeface="GE Dinar Two" panose="020A0503020102020204" pitchFamily="18" charset="-78"/>
                <a:cs typeface="GE Dinar Two" panose="020A0503020102020204" pitchFamily="18" charset="-78"/>
              </a:endParaRPr>
            </a:p>
          </p:txBody>
        </p:sp>
      </p:grpSp>
      <p:grpSp>
        <p:nvGrpSpPr>
          <p:cNvPr id="215" name="Group 214">
            <a:extLst>
              <a:ext uri="{FF2B5EF4-FFF2-40B4-BE49-F238E27FC236}">
                <a16:creationId xmlns:a16="http://schemas.microsoft.com/office/drawing/2014/main" id="{7291539D-0F77-8F43-B753-9DE69CB02E23}"/>
              </a:ext>
            </a:extLst>
          </p:cNvPr>
          <p:cNvGrpSpPr/>
          <p:nvPr/>
        </p:nvGrpSpPr>
        <p:grpSpPr>
          <a:xfrm>
            <a:off x="8605152" y="2768067"/>
            <a:ext cx="2136598" cy="2671080"/>
            <a:chOff x="4330891" y="2888193"/>
            <a:chExt cx="2136598" cy="2671080"/>
          </a:xfrm>
        </p:grpSpPr>
        <p:sp>
          <p:nvSpPr>
            <p:cNvPr id="216" name="Oval 215">
              <a:extLst>
                <a:ext uri="{FF2B5EF4-FFF2-40B4-BE49-F238E27FC236}">
                  <a16:creationId xmlns:a16="http://schemas.microsoft.com/office/drawing/2014/main" id="{5BF087CA-5DA9-9341-986B-55AA3E4305B7}"/>
                </a:ext>
              </a:extLst>
            </p:cNvPr>
            <p:cNvSpPr/>
            <p:nvPr/>
          </p:nvSpPr>
          <p:spPr>
            <a:xfrm>
              <a:off x="4761690" y="3307324"/>
              <a:ext cx="106368" cy="1087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dirty="0">
                <a:latin typeface="GE Dinar Two" panose="020B0604020202020204" charset="-78"/>
                <a:ea typeface="GE Dinar Two" panose="020B0604020202020204" charset="-78"/>
                <a:cs typeface="GE Dinar Two" panose="020B0604020202020204" charset="-78"/>
              </a:endParaRPr>
            </a:p>
          </p:txBody>
        </p:sp>
        <p:sp>
          <p:nvSpPr>
            <p:cNvPr id="217" name="Oval 216">
              <a:extLst>
                <a:ext uri="{FF2B5EF4-FFF2-40B4-BE49-F238E27FC236}">
                  <a16:creationId xmlns:a16="http://schemas.microsoft.com/office/drawing/2014/main" id="{244A72AC-B0BF-E140-85EE-CE67BA40188A}"/>
                </a:ext>
              </a:extLst>
            </p:cNvPr>
            <p:cNvSpPr/>
            <p:nvPr/>
          </p:nvSpPr>
          <p:spPr>
            <a:xfrm>
              <a:off x="5289268" y="5266061"/>
              <a:ext cx="106368" cy="1087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dirty="0">
                <a:latin typeface="GE Dinar Two" panose="020B0604020202020204" charset="-78"/>
                <a:ea typeface="GE Dinar Two" panose="020B0604020202020204" charset="-78"/>
                <a:cs typeface="GE Dinar Two" panose="020B0604020202020204" charset="-78"/>
              </a:endParaRPr>
            </a:p>
          </p:txBody>
        </p:sp>
        <p:sp>
          <p:nvSpPr>
            <p:cNvPr id="218" name="Oval 217">
              <a:extLst>
                <a:ext uri="{FF2B5EF4-FFF2-40B4-BE49-F238E27FC236}">
                  <a16:creationId xmlns:a16="http://schemas.microsoft.com/office/drawing/2014/main" id="{237607B3-E8DA-F244-A15E-42FB5F0A93D0}"/>
                </a:ext>
              </a:extLst>
            </p:cNvPr>
            <p:cNvSpPr/>
            <p:nvPr/>
          </p:nvSpPr>
          <p:spPr>
            <a:xfrm>
              <a:off x="4453215" y="3193257"/>
              <a:ext cx="106368" cy="1087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dirty="0">
                <a:latin typeface="GE Dinar Two" panose="020B0604020202020204" charset="-78"/>
                <a:ea typeface="GE Dinar Two" panose="020B0604020202020204" charset="-78"/>
                <a:cs typeface="GE Dinar Two" panose="020B0604020202020204" charset="-78"/>
              </a:endParaRPr>
            </a:p>
          </p:txBody>
        </p:sp>
        <p:sp>
          <p:nvSpPr>
            <p:cNvPr id="219" name="Oval 218">
              <a:extLst>
                <a:ext uri="{FF2B5EF4-FFF2-40B4-BE49-F238E27FC236}">
                  <a16:creationId xmlns:a16="http://schemas.microsoft.com/office/drawing/2014/main" id="{6AD23409-5C18-6C4C-8988-D8C9259881A3}"/>
                </a:ext>
              </a:extLst>
            </p:cNvPr>
            <p:cNvSpPr/>
            <p:nvPr/>
          </p:nvSpPr>
          <p:spPr>
            <a:xfrm>
              <a:off x="4496147" y="3015797"/>
              <a:ext cx="106368" cy="1087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dirty="0">
                <a:latin typeface="GE Dinar Two" panose="020B0604020202020204" charset="-78"/>
                <a:ea typeface="GE Dinar Two" panose="020B0604020202020204" charset="-78"/>
                <a:cs typeface="GE Dinar Two" panose="020B0604020202020204" charset="-78"/>
              </a:endParaRPr>
            </a:p>
          </p:txBody>
        </p:sp>
        <p:sp>
          <p:nvSpPr>
            <p:cNvPr id="220" name="Oval 219">
              <a:extLst>
                <a:ext uri="{FF2B5EF4-FFF2-40B4-BE49-F238E27FC236}">
                  <a16:creationId xmlns:a16="http://schemas.microsoft.com/office/drawing/2014/main" id="{09714645-6D2C-C64F-9F60-8646D8E5BEF9}"/>
                </a:ext>
              </a:extLst>
            </p:cNvPr>
            <p:cNvSpPr/>
            <p:nvPr/>
          </p:nvSpPr>
          <p:spPr>
            <a:xfrm>
              <a:off x="5023966" y="3253727"/>
              <a:ext cx="106368" cy="1087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dirty="0">
                <a:latin typeface="GE Dinar Two" panose="020B0604020202020204" charset="-78"/>
                <a:ea typeface="GE Dinar Two" panose="020B0604020202020204" charset="-78"/>
                <a:cs typeface="GE Dinar Two" panose="020B0604020202020204" charset="-78"/>
              </a:endParaRPr>
            </a:p>
          </p:txBody>
        </p:sp>
        <p:sp>
          <p:nvSpPr>
            <p:cNvPr id="221" name="Oval 220">
              <a:extLst>
                <a:ext uri="{FF2B5EF4-FFF2-40B4-BE49-F238E27FC236}">
                  <a16:creationId xmlns:a16="http://schemas.microsoft.com/office/drawing/2014/main" id="{5BBEF588-4952-104B-A17F-12BEF11B2264}"/>
                </a:ext>
              </a:extLst>
            </p:cNvPr>
            <p:cNvSpPr/>
            <p:nvPr/>
          </p:nvSpPr>
          <p:spPr>
            <a:xfrm>
              <a:off x="5571170" y="5436995"/>
              <a:ext cx="106368" cy="1087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dirty="0">
                <a:latin typeface="GE Dinar Two" panose="020B0604020202020204" charset="-78"/>
                <a:ea typeface="GE Dinar Two" panose="020B0604020202020204" charset="-78"/>
                <a:cs typeface="GE Dinar Two" panose="020B0604020202020204" charset="-78"/>
              </a:endParaRPr>
            </a:p>
          </p:txBody>
        </p:sp>
        <p:sp>
          <p:nvSpPr>
            <p:cNvPr id="222" name="Oval 221">
              <a:extLst>
                <a:ext uri="{FF2B5EF4-FFF2-40B4-BE49-F238E27FC236}">
                  <a16:creationId xmlns:a16="http://schemas.microsoft.com/office/drawing/2014/main" id="{38E70AA7-2583-AA41-91AF-BC5142947B50}"/>
                </a:ext>
              </a:extLst>
            </p:cNvPr>
            <p:cNvSpPr/>
            <p:nvPr/>
          </p:nvSpPr>
          <p:spPr>
            <a:xfrm>
              <a:off x="4524694" y="4446237"/>
              <a:ext cx="106368" cy="1087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dirty="0">
                <a:latin typeface="GE Dinar Two" panose="020B0604020202020204" charset="-78"/>
                <a:ea typeface="GE Dinar Two" panose="020B0604020202020204" charset="-78"/>
                <a:cs typeface="GE Dinar Two" panose="020B0604020202020204" charset="-78"/>
              </a:endParaRPr>
            </a:p>
          </p:txBody>
        </p:sp>
        <p:sp>
          <p:nvSpPr>
            <p:cNvPr id="223" name="TextBox 222">
              <a:extLst>
                <a:ext uri="{FF2B5EF4-FFF2-40B4-BE49-F238E27FC236}">
                  <a16:creationId xmlns:a16="http://schemas.microsoft.com/office/drawing/2014/main" id="{D6D6F3E1-7131-4842-B9EC-B205723E727F}"/>
                </a:ext>
              </a:extLst>
            </p:cNvPr>
            <p:cNvSpPr txBox="1"/>
            <p:nvPr/>
          </p:nvSpPr>
          <p:spPr>
            <a:xfrm>
              <a:off x="5679496" y="5389996"/>
              <a:ext cx="787993" cy="169277"/>
            </a:xfrm>
            <a:prstGeom prst="rect">
              <a:avLst/>
            </a:prstGeom>
            <a:noFill/>
          </p:spPr>
          <p:txBody>
            <a:bodyPr wrap="square" lIns="0" rtlCol="0">
              <a:spAutoFit/>
            </a:bodyPr>
            <a:lstStyle>
              <a:defPPr>
                <a:defRPr lang="en-US"/>
              </a:defPPr>
              <a:lvl1pPr>
                <a:defRPr sz="500">
                  <a:latin typeface="Miller Text" pitchFamily="50" charset="0"/>
                </a:defRPr>
              </a:lvl1pPr>
            </a:lstStyle>
            <a:p>
              <a:r>
                <a:rPr lang="ar-QA" dirty="0">
                  <a:latin typeface="GE Dinar Two" panose="020B0604020202020204" charset="-78"/>
                  <a:ea typeface="GE Dinar Two" panose="020B0604020202020204" charset="-78"/>
                  <a:cs typeface="GE Dinar Two" panose="020B0604020202020204" charset="-78"/>
                </a:rPr>
                <a:t>موقع المدرسة 1</a:t>
              </a:r>
              <a:endParaRPr lang="en-US" dirty="0">
                <a:latin typeface="GE Dinar Two" panose="020B0604020202020204" charset="-78"/>
                <a:ea typeface="GE Dinar Two" panose="020B0604020202020204" charset="-78"/>
                <a:cs typeface="GE Dinar Two" panose="020B0604020202020204" charset="-78"/>
              </a:endParaRPr>
            </a:p>
          </p:txBody>
        </p:sp>
        <p:sp>
          <p:nvSpPr>
            <p:cNvPr id="224" name="TextBox 223">
              <a:extLst>
                <a:ext uri="{FF2B5EF4-FFF2-40B4-BE49-F238E27FC236}">
                  <a16:creationId xmlns:a16="http://schemas.microsoft.com/office/drawing/2014/main" id="{DE922BC0-E81F-2543-A13A-8AC4A54A0323}"/>
                </a:ext>
              </a:extLst>
            </p:cNvPr>
            <p:cNvSpPr txBox="1"/>
            <p:nvPr/>
          </p:nvSpPr>
          <p:spPr>
            <a:xfrm>
              <a:off x="5401072" y="5217142"/>
              <a:ext cx="1049714" cy="76944"/>
            </a:xfrm>
            <a:prstGeom prst="rect">
              <a:avLst/>
            </a:prstGeom>
            <a:noFill/>
          </p:spPr>
          <p:txBody>
            <a:bodyPr wrap="square" lIns="0" tIns="0" rIns="0" bIns="0" rtlCol="0">
              <a:spAutoFit/>
            </a:bodyPr>
            <a:lstStyle>
              <a:defPPr>
                <a:defRPr lang="en-US"/>
              </a:defPPr>
              <a:lvl1pPr>
                <a:defRPr sz="500">
                  <a:latin typeface="Miller Text" pitchFamily="50" charset="0"/>
                </a:defRPr>
              </a:lvl1pPr>
            </a:lstStyle>
            <a:p>
              <a:r>
                <a:rPr lang="ar-QA" dirty="0">
                  <a:latin typeface="GE Dinar Two" panose="020B0604020202020204" charset="-78"/>
                  <a:ea typeface="GE Dinar Two" panose="020B0604020202020204" charset="-78"/>
                  <a:cs typeface="GE Dinar Two" panose="020B0604020202020204" charset="-78"/>
                </a:rPr>
                <a:t>موقع المدرسة 5 و7</a:t>
              </a:r>
              <a:endParaRPr lang="en-US" dirty="0">
                <a:latin typeface="GE Dinar Two" panose="020B0604020202020204" charset="-78"/>
                <a:ea typeface="GE Dinar Two" panose="020B0604020202020204" charset="-78"/>
                <a:cs typeface="GE Dinar Two" panose="020B0604020202020204" charset="-78"/>
              </a:endParaRPr>
            </a:p>
          </p:txBody>
        </p:sp>
        <p:sp>
          <p:nvSpPr>
            <p:cNvPr id="225" name="TextBox 224">
              <a:extLst>
                <a:ext uri="{FF2B5EF4-FFF2-40B4-BE49-F238E27FC236}">
                  <a16:creationId xmlns:a16="http://schemas.microsoft.com/office/drawing/2014/main" id="{0B5C3581-6E0A-4244-825A-EA4D1070ACF5}"/>
                </a:ext>
              </a:extLst>
            </p:cNvPr>
            <p:cNvSpPr txBox="1"/>
            <p:nvPr/>
          </p:nvSpPr>
          <p:spPr>
            <a:xfrm>
              <a:off x="4472131" y="4311404"/>
              <a:ext cx="903089" cy="169277"/>
            </a:xfrm>
            <a:prstGeom prst="rect">
              <a:avLst/>
            </a:prstGeom>
            <a:noFill/>
          </p:spPr>
          <p:txBody>
            <a:bodyPr wrap="square" rtlCol="0">
              <a:spAutoFit/>
            </a:bodyPr>
            <a:lstStyle/>
            <a:p>
              <a:r>
                <a:rPr lang="ar-QA" sz="500" dirty="0">
                  <a:latin typeface="GE Dinar Two" panose="020B0604020202020204" charset="-78"/>
                  <a:ea typeface="GE Dinar Two" panose="020B0604020202020204" charset="-78"/>
                  <a:cs typeface="GE Dinar Two" panose="020B0604020202020204" charset="-78"/>
                </a:rPr>
                <a:t>موقع المدرسة 8</a:t>
              </a:r>
              <a:endParaRPr lang="en-US" sz="500" dirty="0">
                <a:latin typeface="GE Dinar Two" panose="020B0604020202020204" charset="-78"/>
                <a:ea typeface="GE Dinar Two" panose="020B0604020202020204" charset="-78"/>
                <a:cs typeface="GE Dinar Two" panose="020B0604020202020204" charset="-78"/>
              </a:endParaRPr>
            </a:p>
          </p:txBody>
        </p:sp>
        <p:sp>
          <p:nvSpPr>
            <p:cNvPr id="226" name="TextBox 225">
              <a:extLst>
                <a:ext uri="{FF2B5EF4-FFF2-40B4-BE49-F238E27FC236}">
                  <a16:creationId xmlns:a16="http://schemas.microsoft.com/office/drawing/2014/main" id="{E867E41C-E06F-6045-9B3D-E7DCA7BACE26}"/>
                </a:ext>
              </a:extLst>
            </p:cNvPr>
            <p:cNvSpPr txBox="1"/>
            <p:nvPr/>
          </p:nvSpPr>
          <p:spPr>
            <a:xfrm>
              <a:off x="4435953" y="2888193"/>
              <a:ext cx="730846" cy="169277"/>
            </a:xfrm>
            <a:prstGeom prst="rect">
              <a:avLst/>
            </a:prstGeom>
            <a:noFill/>
          </p:spPr>
          <p:txBody>
            <a:bodyPr wrap="square" rtlCol="0">
              <a:spAutoFit/>
            </a:bodyPr>
            <a:lstStyle/>
            <a:p>
              <a:r>
                <a:rPr lang="ar-QA" sz="500" dirty="0">
                  <a:latin typeface="GE Dinar Two" panose="020B0604020202020204" charset="-78"/>
                  <a:ea typeface="GE Dinar Two" panose="020B0604020202020204" charset="-78"/>
                  <a:cs typeface="GE Dinar Two" panose="020B0604020202020204" charset="-78"/>
                </a:rPr>
                <a:t>موقع المدرسة 4</a:t>
              </a:r>
              <a:endParaRPr lang="en-US" sz="500" dirty="0">
                <a:latin typeface="GE Dinar Two" panose="020B0604020202020204" charset="-78"/>
                <a:ea typeface="GE Dinar Two" panose="020B0604020202020204" charset="-78"/>
                <a:cs typeface="GE Dinar Two" panose="020B0604020202020204" charset="-78"/>
              </a:endParaRPr>
            </a:p>
          </p:txBody>
        </p:sp>
        <p:sp>
          <p:nvSpPr>
            <p:cNvPr id="227" name="TextBox 226">
              <a:extLst>
                <a:ext uri="{FF2B5EF4-FFF2-40B4-BE49-F238E27FC236}">
                  <a16:creationId xmlns:a16="http://schemas.microsoft.com/office/drawing/2014/main" id="{FEE04C71-9F61-DC4E-AA86-54A1DE66EFC1}"/>
                </a:ext>
              </a:extLst>
            </p:cNvPr>
            <p:cNvSpPr txBox="1"/>
            <p:nvPr/>
          </p:nvSpPr>
          <p:spPr>
            <a:xfrm>
              <a:off x="4466237" y="3116485"/>
              <a:ext cx="817759" cy="169277"/>
            </a:xfrm>
            <a:prstGeom prst="rect">
              <a:avLst/>
            </a:prstGeom>
            <a:noFill/>
          </p:spPr>
          <p:txBody>
            <a:bodyPr wrap="square" rtlCol="0">
              <a:spAutoFit/>
            </a:bodyPr>
            <a:lstStyle/>
            <a:p>
              <a:r>
                <a:rPr lang="ar-QA" sz="500" dirty="0">
                  <a:latin typeface="GE Dinar Two" panose="020B0604020202020204" charset="-78"/>
                  <a:ea typeface="GE Dinar Two" panose="020B0604020202020204" charset="-78"/>
                  <a:cs typeface="GE Dinar Two" panose="020B0604020202020204" charset="-78"/>
                </a:rPr>
                <a:t>موقع المدرسة 3</a:t>
              </a:r>
              <a:endParaRPr lang="en-US" sz="500" dirty="0">
                <a:latin typeface="GE Dinar Two" panose="020B0604020202020204" charset="-78"/>
                <a:ea typeface="GE Dinar Two" panose="020B0604020202020204" charset="-78"/>
                <a:cs typeface="GE Dinar Two" panose="020B0604020202020204" charset="-78"/>
              </a:endParaRPr>
            </a:p>
          </p:txBody>
        </p:sp>
        <p:sp>
          <p:nvSpPr>
            <p:cNvPr id="228" name="TextBox 227">
              <a:extLst>
                <a:ext uri="{FF2B5EF4-FFF2-40B4-BE49-F238E27FC236}">
                  <a16:creationId xmlns:a16="http://schemas.microsoft.com/office/drawing/2014/main" id="{98136865-8EC0-074F-A57C-186C17973D76}"/>
                </a:ext>
              </a:extLst>
            </p:cNvPr>
            <p:cNvSpPr txBox="1"/>
            <p:nvPr/>
          </p:nvSpPr>
          <p:spPr>
            <a:xfrm>
              <a:off x="4769443" y="3321353"/>
              <a:ext cx="1106377" cy="169277"/>
            </a:xfrm>
            <a:prstGeom prst="rect">
              <a:avLst/>
            </a:prstGeom>
            <a:noFill/>
          </p:spPr>
          <p:txBody>
            <a:bodyPr wrap="square" rtlCol="0">
              <a:spAutoFit/>
            </a:bodyPr>
            <a:lstStyle/>
            <a:p>
              <a:r>
                <a:rPr lang="ar-QA" sz="500" dirty="0">
                  <a:latin typeface="GE Dinar Two" panose="020B0604020202020204" charset="-78"/>
                  <a:ea typeface="GE Dinar Two" panose="020B0604020202020204" charset="-78"/>
                  <a:cs typeface="GE Dinar Two" panose="020B0604020202020204" charset="-78"/>
                </a:rPr>
                <a:t>موقع المدرسة 6</a:t>
              </a:r>
              <a:endParaRPr lang="en-US" sz="500" dirty="0">
                <a:latin typeface="GE Dinar Two" panose="020B0604020202020204" charset="-78"/>
                <a:ea typeface="GE Dinar Two" panose="020B0604020202020204" charset="-78"/>
                <a:cs typeface="GE Dinar Two" panose="020B0604020202020204" charset="-78"/>
              </a:endParaRPr>
            </a:p>
          </p:txBody>
        </p:sp>
        <p:sp>
          <p:nvSpPr>
            <p:cNvPr id="229" name="TextBox 228">
              <a:extLst>
                <a:ext uri="{FF2B5EF4-FFF2-40B4-BE49-F238E27FC236}">
                  <a16:creationId xmlns:a16="http://schemas.microsoft.com/office/drawing/2014/main" id="{73D6AEC5-27F4-BD49-96ED-04647F3B3F53}"/>
                </a:ext>
              </a:extLst>
            </p:cNvPr>
            <p:cNvSpPr txBox="1"/>
            <p:nvPr/>
          </p:nvSpPr>
          <p:spPr>
            <a:xfrm>
              <a:off x="4330891" y="3296774"/>
              <a:ext cx="882055" cy="76944"/>
            </a:xfrm>
            <a:prstGeom prst="rect">
              <a:avLst/>
            </a:prstGeom>
          </p:spPr>
          <p:txBody>
            <a:bodyPr wrap="square" lIns="0" tIns="0" rIns="0" bIns="0">
              <a:spAutoFit/>
            </a:bodyPr>
            <a:lstStyle>
              <a:defPPr>
                <a:defRPr lang="en-US"/>
              </a:defPPr>
              <a:lvl1pPr>
                <a:defRPr sz="500">
                  <a:latin typeface="Miller Text" pitchFamily="50" charset="0"/>
                </a:defRPr>
              </a:lvl1pPr>
            </a:lstStyle>
            <a:p>
              <a:r>
                <a:rPr lang="ar-QA" dirty="0">
                  <a:latin typeface="GE Dinar Two" panose="020B0604020202020204" charset="-78"/>
                  <a:ea typeface="GE Dinar Two" panose="020B0604020202020204" charset="-78"/>
                  <a:cs typeface="GE Dinar Two" panose="020B0604020202020204" charset="-78"/>
                </a:rPr>
                <a:t>موقع المدرسة 2</a:t>
              </a:r>
              <a:endParaRPr lang="en-US" dirty="0">
                <a:latin typeface="GE Dinar Two" panose="020B0604020202020204" charset="-78"/>
                <a:ea typeface="GE Dinar Two" panose="020B0604020202020204" charset="-78"/>
                <a:cs typeface="GE Dinar Two" panose="020B0604020202020204" charset="-78"/>
              </a:endParaRPr>
            </a:p>
          </p:txBody>
        </p:sp>
      </p:grpSp>
    </p:spTree>
    <p:extLst>
      <p:ext uri="{BB962C8B-B14F-4D97-AF65-F5344CB8AC3E}">
        <p14:creationId xmlns:p14="http://schemas.microsoft.com/office/powerpoint/2010/main" val="3925484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F6FD08-81CA-1445-9CAB-12189AF7C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62680" y="5825769"/>
            <a:ext cx="10246619" cy="740719"/>
          </a:xfrm>
          <a:prstGeom prst="rect">
            <a:avLst/>
          </a:prstGeom>
        </p:spPr>
      </p:pic>
      <p:pic>
        <p:nvPicPr>
          <p:cNvPr id="3" name="Picture 2">
            <a:extLst>
              <a:ext uri="{FF2B5EF4-FFF2-40B4-BE49-F238E27FC236}">
                <a16:creationId xmlns:a16="http://schemas.microsoft.com/office/drawing/2014/main" id="{F23443A6-A453-4448-C78C-A2F8D418F8D4}"/>
              </a:ext>
            </a:extLst>
          </p:cNvPr>
          <p:cNvPicPr>
            <a:picLocks noChangeAspect="1"/>
          </p:cNvPicPr>
          <p:nvPr/>
        </p:nvPicPr>
        <p:blipFill>
          <a:blip r:embed="rId3">
            <a:extLst>
              <a:ext uri="{28A0092B-C50C-407E-A947-70E740481C1C}">
                <a14:useLocalDpi xmlns:a14="http://schemas.microsoft.com/office/drawing/2010/main" val="0"/>
              </a:ext>
            </a:extLst>
          </a:blip>
          <a:srcRect t="10606" b="10606"/>
          <a:stretch/>
        </p:blipFill>
        <p:spPr>
          <a:xfrm>
            <a:off x="3781168" y="342292"/>
            <a:ext cx="7937054" cy="4870464"/>
          </a:xfrm>
          <a:prstGeom prst="rect">
            <a:avLst/>
          </a:prstGeom>
        </p:spPr>
      </p:pic>
      <p:sp>
        <p:nvSpPr>
          <p:cNvPr id="4" name="Rectangle 3">
            <a:extLst>
              <a:ext uri="{FF2B5EF4-FFF2-40B4-BE49-F238E27FC236}">
                <a16:creationId xmlns:a16="http://schemas.microsoft.com/office/drawing/2014/main" id="{3692787B-0B5A-B39B-8720-3FFEB53F8E62}"/>
              </a:ext>
            </a:extLst>
          </p:cNvPr>
          <p:cNvSpPr/>
          <p:nvPr/>
        </p:nvSpPr>
        <p:spPr>
          <a:xfrm flipH="1">
            <a:off x="347758" y="-6222"/>
            <a:ext cx="3433410" cy="6864222"/>
          </a:xfrm>
          <a:prstGeom prst="rect">
            <a:avLst/>
          </a:prstGeom>
          <a:solidFill>
            <a:srgbClr val="1B5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5075"/>
              </a:solidFill>
            </a:endParaRPr>
          </a:p>
        </p:txBody>
      </p:sp>
      <p:sp>
        <p:nvSpPr>
          <p:cNvPr id="7" name="TextBox 6">
            <a:extLst>
              <a:ext uri="{FF2B5EF4-FFF2-40B4-BE49-F238E27FC236}">
                <a16:creationId xmlns:a16="http://schemas.microsoft.com/office/drawing/2014/main" id="{9E66E074-DD27-AF42-978F-2C0DED6BA636}"/>
              </a:ext>
            </a:extLst>
          </p:cNvPr>
          <p:cNvSpPr txBox="1"/>
          <p:nvPr/>
        </p:nvSpPr>
        <p:spPr>
          <a:xfrm>
            <a:off x="547720" y="688514"/>
            <a:ext cx="3033486" cy="690638"/>
          </a:xfrm>
          <a:prstGeom prst="rect">
            <a:avLst/>
          </a:prstGeom>
          <a:noFill/>
        </p:spPr>
        <p:txBody>
          <a:bodyPr wrap="square">
            <a:spAutoFit/>
          </a:bodyPr>
          <a:lstStyle/>
          <a:p>
            <a:pPr algn="ctr">
              <a:lnSpc>
                <a:spcPct val="108000"/>
              </a:lnSpc>
            </a:pPr>
            <a:r>
              <a:rPr lang="ar-AE"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مُلخص </a:t>
            </a:r>
            <a:r>
              <a:rPr lang="ar-QA"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النقاش</a:t>
            </a:r>
            <a:endParaRPr lang="en-GB" sz="3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 name="Rectangle 8">
            <a:extLst>
              <a:ext uri="{FF2B5EF4-FFF2-40B4-BE49-F238E27FC236}">
                <a16:creationId xmlns:a16="http://schemas.microsoft.com/office/drawing/2014/main" id="{D2402693-BF82-5245-82A3-380B2F6F6EB1}"/>
              </a:ext>
            </a:extLst>
          </p:cNvPr>
          <p:cNvSpPr/>
          <p:nvPr/>
        </p:nvSpPr>
        <p:spPr>
          <a:xfrm>
            <a:off x="-200277" y="2156986"/>
            <a:ext cx="3325914" cy="3377271"/>
          </a:xfrm>
          <a:prstGeom prst="rect">
            <a:avLst/>
          </a:prstGeom>
          <a:noFill/>
        </p:spPr>
        <p:txBody>
          <a:bodyPr wrap="square">
            <a:spAutoFit/>
          </a:bodyPr>
          <a:lstStyle/>
          <a:p>
            <a:pPr marL="285750" indent="-285750" algn="r" rtl="1">
              <a:lnSpc>
                <a:spcPct val="250000"/>
              </a:lnSpc>
              <a:spcBef>
                <a:spcPts val="600"/>
              </a:spcBef>
              <a:buFont typeface="Arial" panose="020B0604020202020204" pitchFamily="34" charset="0"/>
              <a:buChar char="•"/>
            </a:pPr>
            <a:r>
              <a:rPr lang="ar-AE" sz="1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لمحة عن بروة</a:t>
            </a:r>
          </a:p>
          <a:p>
            <a:pPr marL="285750" indent="-285750" algn="r" rtl="1">
              <a:lnSpc>
                <a:spcPct val="250000"/>
              </a:lnSpc>
              <a:spcBef>
                <a:spcPts val="600"/>
              </a:spcBef>
              <a:buFont typeface="Arial" panose="020B0604020202020204" pitchFamily="34" charset="0"/>
              <a:buChar char="•"/>
            </a:pPr>
            <a:r>
              <a:rPr lang="ar-AE" sz="1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الأساس الاستثماري</a:t>
            </a:r>
          </a:p>
          <a:p>
            <a:pPr marL="285750" indent="-285750" algn="r" rtl="1">
              <a:lnSpc>
                <a:spcPct val="250000"/>
              </a:lnSpc>
              <a:spcBef>
                <a:spcPts val="600"/>
              </a:spcBef>
              <a:buFont typeface="Arial" panose="020B0604020202020204" pitchFamily="34" charset="0"/>
              <a:buChar char="•"/>
            </a:pPr>
            <a:r>
              <a:rPr lang="ar-AE" sz="1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الاقتصاد القطري</a:t>
            </a:r>
          </a:p>
          <a:p>
            <a:pPr marL="285750" indent="-285750" algn="r" rtl="1">
              <a:lnSpc>
                <a:spcPct val="250000"/>
              </a:lnSpc>
              <a:spcBef>
                <a:spcPts val="600"/>
              </a:spcBef>
              <a:buFont typeface="Arial" panose="020B0604020202020204" pitchFamily="34" charset="0"/>
              <a:buChar char="•"/>
            </a:pPr>
            <a:r>
              <a:rPr lang="ar-AE" sz="1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سِجل المسار المالي </a:t>
            </a:r>
          </a:p>
          <a:p>
            <a:pPr marL="285750" indent="-285750" algn="r" rtl="1">
              <a:lnSpc>
                <a:spcPct val="250000"/>
              </a:lnSpc>
              <a:spcBef>
                <a:spcPts val="600"/>
              </a:spcBef>
              <a:buFont typeface="Arial" panose="020B0604020202020204" pitchFamily="34" charset="0"/>
              <a:buChar char="•"/>
            </a:pPr>
            <a:r>
              <a:rPr lang="ar-AE" sz="1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المُلحق</a:t>
            </a:r>
            <a:endParaRPr lang="en-GB" sz="16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258004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0ED9648-C924-B14E-963F-5F50B457F5BF}"/>
              </a:ext>
            </a:extLst>
          </p:cNvPr>
          <p:cNvSpPr txBox="1">
            <a:spLocks/>
          </p:cNvSpPr>
          <p:nvPr/>
        </p:nvSpPr>
        <p:spPr>
          <a:xfrm>
            <a:off x="1500623" y="-476181"/>
            <a:ext cx="5196840" cy="514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266700" algn="l"/>
                <a:tab pos="361950" algn="l"/>
              </a:tabLst>
            </a:pPr>
            <a:endParaRPr lang="en-IN" sz="2000" b="1" u="sng" dirty="0">
              <a:latin typeface="Miller Text" pitchFamily="50" charset="0"/>
            </a:endParaRPr>
          </a:p>
        </p:txBody>
      </p:sp>
      <p:graphicFrame>
        <p:nvGraphicFramePr>
          <p:cNvPr id="7" name="Table 6">
            <a:extLst>
              <a:ext uri="{FF2B5EF4-FFF2-40B4-BE49-F238E27FC236}">
                <a16:creationId xmlns:a16="http://schemas.microsoft.com/office/drawing/2014/main" id="{349C65D4-2916-D24D-A625-2F08639412F0}"/>
              </a:ext>
            </a:extLst>
          </p:cNvPr>
          <p:cNvGraphicFramePr>
            <a:graphicFrameLocks noGrp="1"/>
          </p:cNvGraphicFramePr>
          <p:nvPr>
            <p:extLst>
              <p:ext uri="{D42A27DB-BD31-4B8C-83A1-F6EECF244321}">
                <p14:modId xmlns:p14="http://schemas.microsoft.com/office/powerpoint/2010/main" val="3140075172"/>
              </p:ext>
            </p:extLst>
          </p:nvPr>
        </p:nvGraphicFramePr>
        <p:xfrm>
          <a:off x="1110424" y="1415081"/>
          <a:ext cx="9971152" cy="4643849"/>
        </p:xfrm>
        <a:graphic>
          <a:graphicData uri="http://schemas.openxmlformats.org/drawingml/2006/table">
            <a:tbl>
              <a:tblPr firstRow="1" bandRow="1">
                <a:tableStyleId>{5C22544A-7EE6-4342-B048-85BDC9FD1C3A}</a:tableStyleId>
              </a:tblPr>
              <a:tblGrid>
                <a:gridCol w="5600287">
                  <a:extLst>
                    <a:ext uri="{9D8B030D-6E8A-4147-A177-3AD203B41FA5}">
                      <a16:colId xmlns:a16="http://schemas.microsoft.com/office/drawing/2014/main" val="2927108585"/>
                    </a:ext>
                  </a:extLst>
                </a:gridCol>
                <a:gridCol w="2199640">
                  <a:extLst>
                    <a:ext uri="{9D8B030D-6E8A-4147-A177-3AD203B41FA5}">
                      <a16:colId xmlns:a16="http://schemas.microsoft.com/office/drawing/2014/main" val="1494289329"/>
                    </a:ext>
                  </a:extLst>
                </a:gridCol>
                <a:gridCol w="2171225">
                  <a:extLst>
                    <a:ext uri="{9D8B030D-6E8A-4147-A177-3AD203B41FA5}">
                      <a16:colId xmlns:a16="http://schemas.microsoft.com/office/drawing/2014/main" val="69824967"/>
                    </a:ext>
                  </a:extLst>
                </a:gridCol>
              </a:tblGrid>
              <a:tr h="381855">
                <a:tc>
                  <a:txBody>
                    <a:bodyPr/>
                    <a:lstStyle/>
                    <a:p>
                      <a:pPr algn="ctr" fontAlgn="b"/>
                      <a:r>
                        <a:rPr lang="ar-QA" sz="1400" b="1" u="none" strike="noStrike" dirty="0">
                          <a:effectLst/>
                          <a:latin typeface="GE Dinar Two" panose="020A0503020102020204" pitchFamily="18" charset="-78"/>
                          <a:ea typeface="GE Dinar Two" panose="020A0503020102020204" pitchFamily="18" charset="-78"/>
                          <a:cs typeface="GE Dinar Two" panose="020A0503020102020204" pitchFamily="18" charset="-78"/>
                        </a:rPr>
                        <a:t>عدد</a:t>
                      </a:r>
                      <a:r>
                        <a:rPr lang="ar-QA" sz="1400" b="1" u="none" strike="noStrike" baseline="0" dirty="0">
                          <a:effectLst/>
                          <a:latin typeface="GE Dinar Two" panose="020A0503020102020204" pitchFamily="18" charset="-78"/>
                          <a:ea typeface="GE Dinar Two" panose="020A0503020102020204" pitchFamily="18" charset="-78"/>
                          <a:cs typeface="GE Dinar Two" panose="020A0503020102020204" pitchFamily="18" charset="-78"/>
                        </a:rPr>
                        <a:t> ال</a:t>
                      </a:r>
                      <a:r>
                        <a:rPr lang="ar-AE" sz="1400" b="1" u="none" strike="noStrike" dirty="0">
                          <a:effectLst/>
                          <a:latin typeface="GE Dinar Two" panose="020A0503020102020204" pitchFamily="18" charset="-78"/>
                          <a:ea typeface="GE Dinar Two" panose="020A0503020102020204" pitchFamily="18" charset="-78"/>
                          <a:cs typeface="GE Dinar Two" panose="020A0503020102020204" pitchFamily="18" charset="-78"/>
                        </a:rPr>
                        <a:t>وحدات </a:t>
                      </a:r>
                      <a:r>
                        <a:rPr lang="ar-QA" sz="1400" b="1"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a:t>
                      </a:r>
                      <a:r>
                        <a:rPr lang="ar-AE" sz="1400" b="1" u="none" strike="noStrike" dirty="0">
                          <a:effectLst/>
                          <a:latin typeface="GE Dinar Two" panose="020A0503020102020204" pitchFamily="18" charset="-78"/>
                          <a:ea typeface="GE Dinar Two" panose="020A0503020102020204" pitchFamily="18" charset="-78"/>
                          <a:cs typeface="GE Dinar Two" panose="020A0503020102020204" pitchFamily="18" charset="-78"/>
                        </a:rPr>
                        <a:t>سكنية</a:t>
                      </a:r>
                      <a:endParaRPr lang="en-IN" sz="1400" b="1"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6983" marR="6983" marT="6983" marB="0" anchor="ctr">
                    <a:solidFill>
                      <a:srgbClr val="16709E"/>
                    </a:solidFill>
                  </a:tcPr>
                </a:tc>
                <a:tc>
                  <a:txBody>
                    <a:bodyPr/>
                    <a:lstStyle/>
                    <a:p>
                      <a:pPr algn="ctr" fontAlgn="b"/>
                      <a:r>
                        <a:rPr lang="ar-QA" sz="14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ن</a:t>
                      </a:r>
                      <a:r>
                        <a:rPr lang="ar-QA" sz="1400" b="1"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وع</a:t>
                      </a:r>
                      <a:r>
                        <a:rPr lang="ar-QA" sz="1400" b="1" u="none" strike="noStrike" kern="1200" dirty="0">
                          <a:solidFill>
                            <a:schemeClr val="lt1"/>
                          </a:solidFill>
                          <a:effectLst/>
                          <a:latin typeface="GE Dinar Two" panose="020A0503020102020204" pitchFamily="18" charset="-78"/>
                          <a:ea typeface="GE Dinar Two" panose="020A0503020102020204" pitchFamily="18" charset="-78"/>
                          <a:cs typeface="GE Dinar Two" panose="020A0503020102020204" pitchFamily="18" charset="-78"/>
                        </a:rPr>
                        <a:t> المشروع</a:t>
                      </a:r>
                    </a:p>
                  </a:txBody>
                  <a:tcPr marL="6983" marR="6983" marT="6983" marB="0" anchor="ctr">
                    <a:solidFill>
                      <a:srgbClr val="16709E"/>
                    </a:solidFill>
                  </a:tcPr>
                </a:tc>
                <a:tc>
                  <a:txBody>
                    <a:bodyPr/>
                    <a:lstStyle/>
                    <a:p>
                      <a:pPr algn="ctr" fontAlgn="b"/>
                      <a:r>
                        <a:rPr lang="ar-AE" sz="1400" b="1"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اسم المشروع</a:t>
                      </a:r>
                      <a:endParaRPr lang="en-IN" sz="1400" b="1"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6983" marT="6983" marB="0" anchor="ctr">
                    <a:solidFill>
                      <a:srgbClr val="16709E"/>
                    </a:solidFill>
                  </a:tcPr>
                </a:tc>
                <a:extLst>
                  <a:ext uri="{0D108BD9-81ED-4DB2-BD59-A6C34878D82A}">
                    <a16:rowId xmlns:a16="http://schemas.microsoft.com/office/drawing/2014/main" val="2148796934"/>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3,171</a:t>
                      </a:r>
                    </a:p>
                  </a:txBody>
                  <a:tcPr marL="9525" marR="9525" marT="9525" marB="0" anchor="ctr">
                    <a:lnB w="12700" cap="flat" cmpd="sng" algn="ctr">
                      <a:solidFill>
                        <a:schemeClr val="tx1"/>
                      </a:solidFill>
                      <a:prstDash val="solid"/>
                      <a:round/>
                      <a:headEnd type="none" w="med" len="med"/>
                      <a:tailEnd type="none" w="med" len="med"/>
                    </a:lnB>
                    <a:solidFill>
                      <a:srgbClr val="E5E9ED"/>
                    </a:solidFill>
                  </a:tcPr>
                </a:tc>
                <a:tc>
                  <a:txBody>
                    <a:bodyPr/>
                    <a:lstStyle/>
                    <a:p>
                      <a:pPr algn="ctr" rtl="0" fontAlgn="b"/>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سَكني</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B w="12700" cap="flat" cmpd="sng" algn="ctr">
                      <a:solidFill>
                        <a:schemeClr val="tx1"/>
                      </a:solidFill>
                      <a:prstDash val="solid"/>
                      <a:round/>
                      <a:headEnd type="none" w="med" len="med"/>
                      <a:tailEnd type="none" w="med" len="med"/>
                    </a:lnB>
                    <a:solidFill>
                      <a:srgbClr val="ECE8E3"/>
                    </a:solidFill>
                  </a:tcPr>
                </a:tc>
                <a:tc>
                  <a:txBody>
                    <a:bodyPr/>
                    <a:lstStyle/>
                    <a:p>
                      <a:pPr marL="0" algn="ctr" defTabSz="685800" rtl="0" eaLnBrk="1" fontAlgn="b" latinLnBrk="0" hangingPunct="1"/>
                      <a:r>
                        <a:rPr lang="ar-AE" sz="1100" b="0" i="0" u="none" strike="noStrike" kern="120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مُجمع الخور</a:t>
                      </a:r>
                      <a:endParaRPr lang="en-IN" sz="1100" b="0" i="0" u="none" strike="noStrike" kern="120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945040431"/>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982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algn="ctr" rtl="0" fontAlgn="b"/>
                      <a:r>
                        <a:rPr lang="ar-AE" sz="1100" b="0" i="0" u="none" strike="noStrike" kern="120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 العُمال</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marL="0" algn="ctr" defTabSz="685800" rtl="0" eaLnBrk="1" fontAlgn="b" latinLnBrk="0" hangingPunct="1"/>
                      <a:r>
                        <a:rPr lang="ar-AE" sz="1100" b="0" i="0" u="none" strike="noStrike" kern="120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سكن العُمال 3</a:t>
                      </a:r>
                      <a:r>
                        <a:rPr lang="ar-QA" sz="1100" b="0" i="0" u="none" strike="noStrike" kern="120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kern="120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3117258332"/>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688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ar-AE" sz="1100" b="0" i="0" u="none" strike="noStrike" kern="1200" cap="none" spc="0" normalizeH="0" baseline="0" noProof="0" dirty="0">
                          <a:ln>
                            <a:noFill/>
                          </a:ln>
                          <a:solidFill>
                            <a:schemeClr val="tx1"/>
                          </a:solidFill>
                          <a:effectLst/>
                          <a:uLnTx/>
                          <a:uFillTx/>
                          <a:latin typeface="GE Dinar Two" panose="020A0503020102020204" pitchFamily="18" charset="-78"/>
                          <a:ea typeface="GE Dinar Two" panose="020A0503020102020204" pitchFamily="18" charset="-78"/>
                          <a:cs typeface="GE Dinar Two" panose="020A0503020102020204" pitchFamily="18" charset="-78"/>
                        </a:rPr>
                        <a:t>سكن العُمال</a:t>
                      </a:r>
                      <a:endParaRPr kumimoji="0" lang="en-IN" sz="1100" b="0" i="0" u="none" strike="noStrike" kern="1200" cap="none" spc="0" normalizeH="0" baseline="0" noProof="0" dirty="0">
                        <a:ln>
                          <a:noFill/>
                        </a:ln>
                        <a:solidFill>
                          <a:schemeClr val="tx1"/>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fontAlgn="b"/>
                      <a:r>
                        <a:rPr lang="ar-AE" sz="11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سكن راس لفان – الجانب الغربي</a:t>
                      </a:r>
                      <a:r>
                        <a:rPr lang="ar-QA" sz="11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638818294"/>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662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ar-AE" sz="1100" b="0" i="0" u="none" strike="noStrike" kern="1200" cap="none" spc="0" normalizeH="0" baseline="0" noProof="0" dirty="0">
                          <a:ln>
                            <a:noFill/>
                          </a:ln>
                          <a:solidFill>
                            <a:schemeClr val="tx1"/>
                          </a:solidFill>
                          <a:effectLst/>
                          <a:uLnTx/>
                          <a:uFillTx/>
                          <a:latin typeface="GE Dinar Two" panose="020A0503020102020204" pitchFamily="18" charset="-78"/>
                          <a:ea typeface="GE Dinar Two" panose="020A0503020102020204" pitchFamily="18" charset="-78"/>
                          <a:cs typeface="GE Dinar Two" panose="020A0503020102020204" pitchFamily="18" charset="-78"/>
                        </a:rPr>
                        <a:t>سكن العُمال</a:t>
                      </a:r>
                      <a:endParaRPr kumimoji="0" lang="en-IN" sz="1100" b="0" i="0" u="none" strike="noStrike" kern="1200" cap="none" spc="0" normalizeH="0" baseline="0" noProof="0" dirty="0">
                        <a:ln>
                          <a:noFill/>
                        </a:ln>
                        <a:solidFill>
                          <a:schemeClr val="tx1"/>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rtl="1" fontAlgn="b"/>
                      <a:r>
                        <a:rPr lang="ar-AE" sz="1100" b="0" i="0" u="none" strike="noStrike" kern="120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سكن العُمال  2</a:t>
                      </a:r>
                      <a:r>
                        <a:rPr lang="ar-QA" sz="1100" b="0" i="0" u="none" strike="noStrike" kern="120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158856362"/>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493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ar-AE" sz="1100" b="0" i="0" u="none" strike="noStrike" kern="1200" cap="none" spc="0" normalizeH="0" baseline="0" noProof="0" dirty="0">
                          <a:ln>
                            <a:noFill/>
                          </a:ln>
                          <a:solidFill>
                            <a:schemeClr val="tx1"/>
                          </a:solidFill>
                          <a:effectLst/>
                          <a:uLnTx/>
                          <a:uFillTx/>
                          <a:latin typeface="GE Dinar Two" panose="020A0503020102020204" pitchFamily="18" charset="-78"/>
                          <a:ea typeface="GE Dinar Two" panose="020A0503020102020204" pitchFamily="18" charset="-78"/>
                          <a:cs typeface="GE Dinar Two" panose="020A0503020102020204" pitchFamily="18" charset="-78"/>
                        </a:rPr>
                        <a:t>سكن العُمال</a:t>
                      </a:r>
                      <a:endParaRPr kumimoji="0" lang="en-IN" sz="1100" b="0" i="0" u="none" strike="noStrike" kern="1200" cap="none" spc="0" normalizeH="0" baseline="0" noProof="0" dirty="0">
                        <a:ln>
                          <a:noFill/>
                        </a:ln>
                        <a:solidFill>
                          <a:schemeClr val="tx1"/>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rtl="1" fontAlgn="b"/>
                      <a:r>
                        <a:rPr lang="ar-AE" sz="11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كبائن  451 المرحلة 2 </a:t>
                      </a:r>
                      <a:r>
                        <a:rPr lang="ar-QA" sz="1100" u="none" strike="noStrike" dirty="0">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1326933054"/>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329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ar-AE" sz="1100" b="0" i="0" u="none" strike="noStrike" kern="120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 العُمال</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rtl="1"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سكن العُمال 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2013548741"/>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320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algn="ctr" rtl="0" fontAlgn="b"/>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سَكني</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rtl="1"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أبراج أساس</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576080912"/>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250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ar-AE" sz="1100" b="0" i="0" u="none" strike="noStrike" kern="120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 العُمال</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rtl="1"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مُخيم العُمال</a:t>
                      </a:r>
                      <a:r>
                        <a:rPr lang="ar-AE" sz="11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في دُخان</a:t>
                      </a:r>
                      <a:r>
                        <a:rPr lang="ar-QA" sz="11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1445262176"/>
                  </a:ext>
                </a:extLst>
              </a:tr>
              <a:tr h="387454">
                <a:tc>
                  <a:txBody>
                    <a:bodyPr/>
                    <a:lstStyle/>
                    <a:p>
                      <a:pPr algn="ctr" rtl="0"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algn="ctr" rtl="0" fontAlgn="b"/>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سَكني</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fontAlgn="b"/>
                      <a:r>
                        <a:rPr lang="ar-AE" sz="110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حديقة العقارية </a:t>
                      </a:r>
                      <a:r>
                        <a:rPr lang="ar-QA" sz="110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a:t>
                      </a:r>
                      <a:r>
                        <a:rPr lang="ar-AE" sz="110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 دُخان</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1511595218"/>
                  </a:ext>
                </a:extLst>
              </a:tr>
              <a:tr h="387454">
                <a:tc>
                  <a:txBody>
                    <a:bodyPr/>
                    <a:lstStyle/>
                    <a:p>
                      <a:pPr algn="ctr" rtl="0" fontAlgn="b"/>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6,780</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9ED"/>
                    </a:solidFill>
                  </a:tcPr>
                </a:tc>
                <a:tc>
                  <a:txBody>
                    <a:bodyPr/>
                    <a:lstStyle/>
                    <a:p>
                      <a:pPr algn="ctr" rtl="0" fontAlgn="b"/>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سَكني</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tc>
                  <a:txBody>
                    <a:bodyPr/>
                    <a:lstStyle/>
                    <a:p>
                      <a:pPr algn="ctr" fontAlgn="b"/>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مدينتنا</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8E3"/>
                    </a:solidFill>
                  </a:tcPr>
                </a:tc>
                <a:extLst>
                  <a:ext uri="{0D108BD9-81ED-4DB2-BD59-A6C34878D82A}">
                    <a16:rowId xmlns:a16="http://schemas.microsoft.com/office/drawing/2014/main" val="1549754370"/>
                  </a:ext>
                </a:extLst>
              </a:tr>
              <a:tr h="387454">
                <a:tc>
                  <a:txBody>
                    <a:bodyPr/>
                    <a:lstStyle/>
                    <a:p>
                      <a:pPr algn="ctr" rtl="0" fontAlgn="b"/>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16,848</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solidFill>
                      <a:srgbClr val="E5E9ED"/>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ar-AE" sz="1100" b="0" i="0" u="none" strike="noStrike" kern="120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سكن العُمال</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solidFill>
                      <a:srgbClr val="ECE8E3"/>
                    </a:solidFill>
                  </a:tcPr>
                </a:tc>
                <a:tc>
                  <a:txBody>
                    <a:bodyPr/>
                    <a:lstStyle/>
                    <a:p>
                      <a:pPr algn="ctr" rtl="0" fontAlgn="b"/>
                      <a:r>
                        <a:rPr lang="ar-LB"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الحي الأرجنتيني</a:t>
                      </a:r>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solidFill>
                      <a:srgbClr val="ECE8E3"/>
                    </a:solidFill>
                  </a:tcPr>
                </a:tc>
                <a:extLst>
                  <a:ext uri="{0D108BD9-81ED-4DB2-BD59-A6C34878D82A}">
                    <a16:rowId xmlns:a16="http://schemas.microsoft.com/office/drawing/2014/main" val="1158907719"/>
                  </a:ext>
                </a:extLst>
              </a:tr>
            </a:tbl>
          </a:graphicData>
        </a:graphic>
      </p:graphicFrame>
      <p:sp>
        <p:nvSpPr>
          <p:cNvPr id="8" name="TextBox 8">
            <a:extLst>
              <a:ext uri="{FF2B5EF4-FFF2-40B4-BE49-F238E27FC236}">
                <a16:creationId xmlns:a16="http://schemas.microsoft.com/office/drawing/2014/main" id="{4602224E-9096-9247-8ECC-4F544DA125DA}"/>
              </a:ext>
            </a:extLst>
          </p:cNvPr>
          <p:cNvSpPr txBox="1"/>
          <p:nvPr/>
        </p:nvSpPr>
        <p:spPr>
          <a:xfrm>
            <a:off x="1212112" y="981116"/>
            <a:ext cx="9869464" cy="433965"/>
          </a:xfrm>
          <a:prstGeom prst="rect">
            <a:avLst/>
          </a:prstGeom>
          <a:noFill/>
        </p:spPr>
        <p:txBody>
          <a:bodyPr wrap="square">
            <a:spAutoFit/>
          </a:bodyPr>
          <a:lstStyle/>
          <a:p>
            <a:pPr algn="ctr">
              <a:lnSpc>
                <a:spcPct val="90000"/>
              </a:lnSpc>
              <a:spcBef>
                <a:spcPct val="0"/>
              </a:spcBef>
              <a:tabLst>
                <a:tab pos="266700" algn="l"/>
                <a:tab pos="361950" algn="l"/>
              </a:tabLst>
              <a:defRPr/>
            </a:pPr>
            <a:r>
              <a:rPr lang="ar-AE"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المحفظة السكنية</a:t>
            </a:r>
            <a:endParaRPr lang="en-IN"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 name="TextBox 8">
            <a:extLst>
              <a:ext uri="{FF2B5EF4-FFF2-40B4-BE49-F238E27FC236}">
                <a16:creationId xmlns:a16="http://schemas.microsoft.com/office/drawing/2014/main" id="{30963B52-9F24-BA42-8E43-787AE525061F}"/>
              </a:ext>
            </a:extLst>
          </p:cNvPr>
          <p:cNvSpPr txBox="1"/>
          <p:nvPr/>
        </p:nvSpPr>
        <p:spPr>
          <a:xfrm>
            <a:off x="8306724" y="6090005"/>
            <a:ext cx="2774852" cy="30008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1350" u="none" strike="noStrike" kern="1200" cap="none" spc="0" normalizeH="0" baseline="3000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غُرف عُمال</a:t>
            </a:r>
            <a:endParaRPr kumimoji="0" lang="en-IN" sz="135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2677770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E8C6F1BA-B17B-464B-8DE4-FBDAF6D52370}"/>
              </a:ext>
            </a:extLst>
          </p:cNvPr>
          <p:cNvSpPr txBox="1"/>
          <p:nvPr/>
        </p:nvSpPr>
        <p:spPr>
          <a:xfrm>
            <a:off x="925033" y="883434"/>
            <a:ext cx="10456199" cy="433965"/>
          </a:xfrm>
          <a:prstGeom prst="rect">
            <a:avLst/>
          </a:prstGeom>
          <a:noFill/>
        </p:spPr>
        <p:txBody>
          <a:bodyPr wrap="square">
            <a:spAutoFit/>
          </a:bodyPr>
          <a:lstStyle/>
          <a:p>
            <a:pPr algn="ctr">
              <a:lnSpc>
                <a:spcPct val="90000"/>
              </a:lnSpc>
              <a:spcBef>
                <a:spcPct val="0"/>
              </a:spcBef>
              <a:tabLst>
                <a:tab pos="266700" algn="l"/>
                <a:tab pos="361950" algn="l"/>
              </a:tabLst>
              <a:defRPr/>
            </a:pPr>
            <a:r>
              <a:rPr lang="ar-AE"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محفظة العقارات ذات الاستخدام المُتعدد (2/1)</a:t>
            </a:r>
            <a:endParaRPr lang="en-IN"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 name="TextBox 7">
            <a:extLst>
              <a:ext uri="{FF2B5EF4-FFF2-40B4-BE49-F238E27FC236}">
                <a16:creationId xmlns:a16="http://schemas.microsoft.com/office/drawing/2014/main" id="{9C0C25CE-F43E-354C-A7F1-C638F523B1FC}"/>
              </a:ext>
            </a:extLst>
          </p:cNvPr>
          <p:cNvSpPr txBox="1"/>
          <p:nvPr/>
        </p:nvSpPr>
        <p:spPr>
          <a:xfrm>
            <a:off x="10409883" y="6276485"/>
            <a:ext cx="1014479" cy="30008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1350" u="none" strike="noStrike" kern="1200" cap="none" spc="0" normalizeH="0" baseline="3000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غُرف عُمال</a:t>
            </a:r>
            <a:endParaRPr kumimoji="0" lang="en-IN" sz="135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graphicFrame>
        <p:nvGraphicFramePr>
          <p:cNvPr id="2" name="Table 1">
            <a:extLst>
              <a:ext uri="{FF2B5EF4-FFF2-40B4-BE49-F238E27FC236}">
                <a16:creationId xmlns:a16="http://schemas.microsoft.com/office/drawing/2014/main" id="{7273C2CD-2CF5-92BE-47F9-8EB1B075CD30}"/>
              </a:ext>
            </a:extLst>
          </p:cNvPr>
          <p:cNvGraphicFramePr>
            <a:graphicFrameLocks noGrp="1"/>
          </p:cNvGraphicFramePr>
          <p:nvPr>
            <p:extLst>
              <p:ext uri="{D42A27DB-BD31-4B8C-83A1-F6EECF244321}">
                <p14:modId xmlns:p14="http://schemas.microsoft.com/office/powerpoint/2010/main" val="3452321846"/>
              </p:ext>
            </p:extLst>
          </p:nvPr>
        </p:nvGraphicFramePr>
        <p:xfrm>
          <a:off x="810769" y="1479179"/>
          <a:ext cx="10570463" cy="4727785"/>
        </p:xfrm>
        <a:graphic>
          <a:graphicData uri="http://schemas.openxmlformats.org/drawingml/2006/table">
            <a:tbl>
              <a:tblPr rtl="1" firstRow="1" bandRow="1">
                <a:tableStyleId>{5C22544A-7EE6-4342-B048-85BDC9FD1C3A}</a:tableStyleId>
              </a:tblPr>
              <a:tblGrid>
                <a:gridCol w="1602326">
                  <a:extLst>
                    <a:ext uri="{9D8B030D-6E8A-4147-A177-3AD203B41FA5}">
                      <a16:colId xmlns:a16="http://schemas.microsoft.com/office/drawing/2014/main" val="2743828447"/>
                    </a:ext>
                  </a:extLst>
                </a:gridCol>
                <a:gridCol w="1417806">
                  <a:extLst>
                    <a:ext uri="{9D8B030D-6E8A-4147-A177-3AD203B41FA5}">
                      <a16:colId xmlns:a16="http://schemas.microsoft.com/office/drawing/2014/main" val="3708919047"/>
                    </a:ext>
                  </a:extLst>
                </a:gridCol>
                <a:gridCol w="1681310">
                  <a:extLst>
                    <a:ext uri="{9D8B030D-6E8A-4147-A177-3AD203B41FA5}">
                      <a16:colId xmlns:a16="http://schemas.microsoft.com/office/drawing/2014/main" val="3970490603"/>
                    </a:ext>
                  </a:extLst>
                </a:gridCol>
                <a:gridCol w="1338823">
                  <a:extLst>
                    <a:ext uri="{9D8B030D-6E8A-4147-A177-3AD203B41FA5}">
                      <a16:colId xmlns:a16="http://schemas.microsoft.com/office/drawing/2014/main" val="280526413"/>
                    </a:ext>
                  </a:extLst>
                </a:gridCol>
                <a:gridCol w="1510066">
                  <a:extLst>
                    <a:ext uri="{9D8B030D-6E8A-4147-A177-3AD203B41FA5}">
                      <a16:colId xmlns:a16="http://schemas.microsoft.com/office/drawing/2014/main" val="1201284847"/>
                    </a:ext>
                  </a:extLst>
                </a:gridCol>
                <a:gridCol w="1510066">
                  <a:extLst>
                    <a:ext uri="{9D8B030D-6E8A-4147-A177-3AD203B41FA5}">
                      <a16:colId xmlns:a16="http://schemas.microsoft.com/office/drawing/2014/main" val="2074167810"/>
                    </a:ext>
                  </a:extLst>
                </a:gridCol>
                <a:gridCol w="1510066">
                  <a:extLst>
                    <a:ext uri="{9D8B030D-6E8A-4147-A177-3AD203B41FA5}">
                      <a16:colId xmlns:a16="http://schemas.microsoft.com/office/drawing/2014/main" val="838134769"/>
                    </a:ext>
                  </a:extLst>
                </a:gridCol>
              </a:tblGrid>
              <a:tr h="466940">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اسم المشروع</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chemeClr val="tx1">
                        <a:lumMod val="50000"/>
                        <a:lumOff val="50000"/>
                      </a:schemeClr>
                    </a:solidFill>
                  </a:tcPr>
                </a:tc>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نوع المشروع</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chemeClr val="tx1">
                        <a:lumMod val="50000"/>
                        <a:lumOff val="50000"/>
                      </a:schemeClr>
                    </a:solidFill>
                  </a:tcPr>
                </a:tc>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الوحدات السكنية</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chemeClr val="tx1">
                        <a:lumMod val="50000"/>
                        <a:lumOff val="50000"/>
                      </a:schemeClr>
                    </a:solidFill>
                  </a:tcPr>
                </a:tc>
                <a:tc>
                  <a:txBody>
                    <a:bodyPr/>
                    <a:lstStyle/>
                    <a:p>
                      <a:pPr algn="ctr" rtl="1" fontAlgn="b"/>
                      <a:r>
                        <a:rPr lang="ar-AE" sz="1000" b="0" i="0"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تجاري</a:t>
                      </a:r>
                      <a:r>
                        <a:rPr lang="en-US" sz="1000" b="0" i="0"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r>
                        <a:rPr lang="ar-AE" sz="1000" b="0" i="0"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م2</a:t>
                      </a:r>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chemeClr val="tx1">
                        <a:lumMod val="50000"/>
                        <a:lumOff val="50000"/>
                      </a:schemeClr>
                    </a:solidFill>
                  </a:tcPr>
                </a:tc>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مكاتب ( م2)</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chemeClr val="tx1">
                        <a:lumMod val="50000"/>
                        <a:lumOff val="50000"/>
                      </a:schemeClr>
                    </a:solidFill>
                  </a:tcPr>
                </a:tc>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فنادق (</a:t>
                      </a:r>
                      <a:r>
                        <a:rPr lang="ar-QA"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مفتاح </a:t>
                      </a:r>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chemeClr val="tx1">
                        <a:lumMod val="50000"/>
                        <a:lumOff val="50000"/>
                      </a:schemeClr>
                    </a:solidFill>
                  </a:tcPr>
                </a:tc>
                <a:tc>
                  <a:txBody>
                    <a:bodyPr/>
                    <a:lstStyle/>
                    <a:p>
                      <a:pPr algn="ctr" rtl="1"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مُستودعات</a:t>
                      </a:r>
                    </a:p>
                    <a:p>
                      <a:pPr algn="ctr" rtl="1" fontAlgn="b"/>
                      <a:r>
                        <a:rPr lang="ar-AE" sz="1000" b="0"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 م2)</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chemeClr val="tx1">
                        <a:lumMod val="50000"/>
                        <a:lumOff val="50000"/>
                      </a:schemeClr>
                    </a:solidFill>
                  </a:tcPr>
                </a:tc>
                <a:extLst>
                  <a:ext uri="{0D108BD9-81ED-4DB2-BD59-A6C34878D82A}">
                    <a16:rowId xmlns:a16="http://schemas.microsoft.com/office/drawing/2014/main" val="2148796934"/>
                  </a:ext>
                </a:extLst>
              </a:tr>
              <a:tr h="466940">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مخازن و ورش بروة</a:t>
                      </a:r>
                      <a:r>
                        <a:rPr lang="ar-QA"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البراحة</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صناعي</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184</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8</a:t>
                      </a:r>
                    </a:p>
                  </a:txBody>
                  <a:tcPr marL="54000" marR="9525" marT="9525" marB="1080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5040431"/>
                  </a:ext>
                </a:extLst>
              </a:tr>
              <a:tr h="248066">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بروة السد</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261</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41.8</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232</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6395112"/>
                  </a:ext>
                </a:extLst>
              </a:tr>
              <a:tr h="248066">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قرية بروة</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457</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106</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097969"/>
                  </a:ext>
                </a:extLst>
              </a:tr>
              <a:tr h="466940">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مساكن مسيمر</a:t>
                      </a:r>
                      <a:r>
                        <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992</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0805805"/>
                  </a:ext>
                </a:extLst>
              </a:tr>
              <a:tr h="248066">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مساكن السيلية</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992</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2734146"/>
                  </a:ext>
                </a:extLst>
              </a:tr>
              <a:tr h="248066">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بروة البراحة</a:t>
                      </a:r>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8,576</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935629"/>
                  </a:ext>
                </a:extLst>
              </a:tr>
              <a:tr h="248066">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الخور شل</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350</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7544298"/>
                  </a:ext>
                </a:extLst>
              </a:tr>
              <a:tr h="466940">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مدينة المواتر (المرحلة الأولى)</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176</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17</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8</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0815001"/>
                  </a:ext>
                </a:extLst>
              </a:tr>
              <a:tr h="466940">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مدينة المواتر (المرحلة الثانية)</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176</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18</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8</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5446090"/>
                  </a:ext>
                </a:extLst>
              </a:tr>
              <a:tr h="466940">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مدينة المواتر (المرحلة </a:t>
                      </a:r>
                      <a:r>
                        <a:rPr lang="ar-LB"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الثالثة القسم أ</a:t>
                      </a:r>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LB"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LB"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34,9</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LB"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0288957"/>
                  </a:ext>
                </a:extLst>
              </a:tr>
              <a:tr h="685815">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مُستودعات</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أم شهرين</a:t>
                      </a:r>
                      <a:r>
                        <a:rPr lang="ar-QA"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solidFill>
                      <a:schemeClr val="bg1">
                        <a:alpha val="40000"/>
                      </a:schemeClr>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72</a:t>
                      </a:r>
                    </a:p>
                  </a:txBody>
                  <a:tcPr marL="54000" marR="9525" marT="9525" marB="1080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p>
                  </a:txBody>
                  <a:tcPr marL="54000" marR="9525" marT="9525" marB="1080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5</a:t>
                      </a:r>
                    </a:p>
                  </a:txBody>
                  <a:tcPr marL="54000" marR="9525" marT="9525" marB="1080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1080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259</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5</a:t>
                      </a:r>
                    </a:p>
                  </a:txBody>
                  <a:tcPr marL="54000" marR="9525" marT="9525" marB="1080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802429988"/>
                  </a:ext>
                </a:extLst>
              </a:tr>
            </a:tbl>
          </a:graphicData>
        </a:graphic>
      </p:graphicFrame>
    </p:spTree>
    <p:extLst>
      <p:ext uri="{BB962C8B-B14F-4D97-AF65-F5344CB8AC3E}">
        <p14:creationId xmlns:p14="http://schemas.microsoft.com/office/powerpoint/2010/main" val="1054534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9983F3A-4620-DA41-931D-D99830AEAB97}"/>
              </a:ext>
            </a:extLst>
          </p:cNvPr>
          <p:cNvGraphicFramePr>
            <a:graphicFrameLocks noGrp="1"/>
          </p:cNvGraphicFramePr>
          <p:nvPr>
            <p:extLst>
              <p:ext uri="{D42A27DB-BD31-4B8C-83A1-F6EECF244321}">
                <p14:modId xmlns:p14="http://schemas.microsoft.com/office/powerpoint/2010/main" val="1079081718"/>
              </p:ext>
            </p:extLst>
          </p:nvPr>
        </p:nvGraphicFramePr>
        <p:xfrm>
          <a:off x="838200" y="1820818"/>
          <a:ext cx="10570463" cy="3832335"/>
        </p:xfrm>
        <a:graphic>
          <a:graphicData uri="http://schemas.openxmlformats.org/drawingml/2006/table">
            <a:tbl>
              <a:tblPr rtl="1" firstRow="1" bandRow="1">
                <a:tableStyleId>{5C22544A-7EE6-4342-B048-85BDC9FD1C3A}</a:tableStyleId>
              </a:tblPr>
              <a:tblGrid>
                <a:gridCol w="3533020">
                  <a:extLst>
                    <a:ext uri="{9D8B030D-6E8A-4147-A177-3AD203B41FA5}">
                      <a16:colId xmlns:a16="http://schemas.microsoft.com/office/drawing/2014/main" val="2743828447"/>
                    </a:ext>
                  </a:extLst>
                </a:gridCol>
                <a:gridCol w="1604360">
                  <a:extLst>
                    <a:ext uri="{9D8B030D-6E8A-4147-A177-3AD203B41FA5}">
                      <a16:colId xmlns:a16="http://schemas.microsoft.com/office/drawing/2014/main" val="3708919047"/>
                    </a:ext>
                  </a:extLst>
                </a:gridCol>
                <a:gridCol w="1929294">
                  <a:extLst>
                    <a:ext uri="{9D8B030D-6E8A-4147-A177-3AD203B41FA5}">
                      <a16:colId xmlns:a16="http://schemas.microsoft.com/office/drawing/2014/main" val="3970490603"/>
                    </a:ext>
                  </a:extLst>
                </a:gridCol>
                <a:gridCol w="1797290">
                  <a:extLst>
                    <a:ext uri="{9D8B030D-6E8A-4147-A177-3AD203B41FA5}">
                      <a16:colId xmlns:a16="http://schemas.microsoft.com/office/drawing/2014/main" val="280526413"/>
                    </a:ext>
                  </a:extLst>
                </a:gridCol>
                <a:gridCol w="1706499">
                  <a:extLst>
                    <a:ext uri="{9D8B030D-6E8A-4147-A177-3AD203B41FA5}">
                      <a16:colId xmlns:a16="http://schemas.microsoft.com/office/drawing/2014/main" val="1201284847"/>
                    </a:ext>
                  </a:extLst>
                </a:gridCol>
              </a:tblGrid>
              <a:tr h="468702">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اسم المشروع</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solidFill>
                      <a:srgbClr val="16709E"/>
                    </a:solidFill>
                  </a:tcPr>
                </a:tc>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نوع المشروع</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solidFill>
                      <a:srgbClr val="16709E"/>
                    </a:solidFill>
                  </a:tcPr>
                </a:tc>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الوحدات السكنية</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rgbClr val="16709E"/>
                    </a:solidFill>
                  </a:tcPr>
                </a:tc>
                <a:tc>
                  <a:txBody>
                    <a:bodyPr/>
                    <a:lstStyle/>
                    <a:p>
                      <a:pPr algn="ctr" rtl="1" fontAlgn="b"/>
                      <a:r>
                        <a:rPr lang="ar-AE" sz="1000" b="0" i="0"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تجاري</a:t>
                      </a:r>
                      <a:r>
                        <a:rPr lang="en-US" sz="1000" b="0" i="0"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a:t>
                      </a:r>
                      <a:r>
                        <a:rPr lang="ar-AE" sz="1000" b="0" i="0"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م2</a:t>
                      </a:r>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rgbClr val="16709E"/>
                    </a:solidFill>
                  </a:tcPr>
                </a:tc>
                <a:tc>
                  <a:txBody>
                    <a:bodyPr/>
                    <a:lstStyle/>
                    <a:p>
                      <a:pPr algn="ctr" fontAlgn="b"/>
                      <a:r>
                        <a:rPr lang="ar-AE"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مكاتب ( م2)</a:t>
                      </a:r>
                      <a:endParaRPr lang="en-IN" sz="10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10800" anchor="ctr">
                    <a:solidFill>
                      <a:srgbClr val="16709E"/>
                    </a:solidFill>
                  </a:tcPr>
                </a:tc>
                <a:extLst>
                  <a:ext uri="{0D108BD9-81ED-4DB2-BD59-A6C34878D82A}">
                    <a16:rowId xmlns:a16="http://schemas.microsoft.com/office/drawing/2014/main" val="2148796934"/>
                  </a:ext>
                </a:extLst>
              </a:tr>
              <a:tr h="248399">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توسعة</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مدينة بروة</a:t>
                      </a:r>
                      <a:r>
                        <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a:t>
                      </a:r>
                    </a:p>
                  </a:txBody>
                  <a:tcPr marL="54000"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177</a:t>
                      </a:r>
                    </a:p>
                  </a:txBody>
                  <a:tcPr marL="54000"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10</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p>
                  </a:txBody>
                  <a:tcPr marL="54000"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7258332"/>
                  </a:ext>
                </a:extLst>
              </a:tr>
              <a:tr h="568784">
                <a:tc>
                  <a:txBody>
                    <a:bodyPr/>
                    <a:lstStyle/>
                    <a:p>
                      <a:pPr algn="ctr" fontAlgn="b"/>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مجمع مكينس* - مدينة سكنية منخفضة التكلفة</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25,360</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13</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5</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8818294"/>
                  </a:ext>
                </a:extLst>
              </a:tr>
              <a:tr h="248399">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مسيعيد</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138</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12</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856362"/>
                  </a:ext>
                </a:extLst>
              </a:tr>
              <a:tr h="248399">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مبنى </a:t>
                      </a:r>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السلطة</a:t>
                      </a:r>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القديم</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9</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6</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5743819"/>
                  </a:ext>
                </a:extLst>
              </a:tr>
              <a:tr h="308267">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مُجمع دُخان التُجاري</a:t>
                      </a:r>
                      <a:r>
                        <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31</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6933054"/>
                  </a:ext>
                </a:extLst>
              </a:tr>
              <a:tr h="248399">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سوق دُخان </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884450"/>
                  </a:ext>
                </a:extLst>
              </a:tr>
              <a:tr h="358825">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مركز مسيعيد التُجاري</a:t>
                      </a:r>
                      <a:r>
                        <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3548741"/>
                  </a:ext>
                </a:extLst>
              </a:tr>
              <a:tr h="248399">
                <a:tc>
                  <a:txBody>
                    <a:bodyPr/>
                    <a:lstStyle/>
                    <a:p>
                      <a:pPr algn="ctr" fontAlgn="b"/>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مرافق </a:t>
                      </a:r>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الخور</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منافذ بيع </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774700"/>
                  </a:ext>
                </a:extLst>
              </a:tr>
              <a:tr h="304434">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أبراج أساس :</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وحدات تُجارية</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منافذ بيع </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5262176"/>
                  </a:ext>
                </a:extLst>
              </a:tr>
              <a:tr h="277589">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مُجمع</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العقارية التُجاري</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منافذ بيع </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1595218"/>
                  </a:ext>
                </a:extLst>
              </a:tr>
              <a:tr h="303739">
                <a:tc>
                  <a:txBody>
                    <a:bodyPr/>
                    <a:lstStyle/>
                    <a:p>
                      <a:pPr algn="ctr" fontAlgn="b"/>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توسعة مرافق</a:t>
                      </a:r>
                      <a:r>
                        <a:rPr lang="ar-QA"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الخور</a:t>
                      </a:r>
                      <a:endParaRPr lang="en-IN" sz="1000" b="0" i="0" u="none" strike="noStrike" dirty="0">
                        <a:solidFill>
                          <a:srgbClr val="FF0000"/>
                        </a:solidFill>
                        <a:effectLst/>
                        <a:highlight>
                          <a:srgbClr val="FFFF00"/>
                        </a:highligh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استخدام مُتنوع</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816</a:t>
                      </a:r>
                    </a:p>
                  </a:txBody>
                  <a:tcPr marL="54000"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7</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9</a:t>
                      </a:r>
                    </a:p>
                  </a:txBody>
                  <a:tcPr marL="54000"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p>
                  </a:txBody>
                  <a:tcPr marL="54000" marR="9525" marT="9525"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37277721"/>
                  </a:ext>
                </a:extLst>
              </a:tr>
            </a:tbl>
          </a:graphicData>
        </a:graphic>
      </p:graphicFrame>
      <p:sp>
        <p:nvSpPr>
          <p:cNvPr id="8" name="Title 1">
            <a:extLst>
              <a:ext uri="{FF2B5EF4-FFF2-40B4-BE49-F238E27FC236}">
                <a16:creationId xmlns:a16="http://schemas.microsoft.com/office/drawing/2014/main" id="{9FD3F05C-DA23-A141-A68F-587F73D81956}"/>
              </a:ext>
            </a:extLst>
          </p:cNvPr>
          <p:cNvSpPr txBox="1">
            <a:spLocks/>
          </p:cNvSpPr>
          <p:nvPr/>
        </p:nvSpPr>
        <p:spPr>
          <a:xfrm>
            <a:off x="1500622" y="-803456"/>
            <a:ext cx="5400501" cy="51435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tab pos="266700" algn="l"/>
                <a:tab pos="361950" algn="l"/>
              </a:tabLst>
              <a:defRPr/>
            </a:pPr>
            <a:endParaRPr kumimoji="0" lang="en-IN" sz="2000" b="1" i="0" u="sng" strike="noStrike" kern="1200" cap="none" spc="0" normalizeH="0" baseline="0" noProof="0" dirty="0">
              <a:ln>
                <a:noFill/>
              </a:ln>
              <a:solidFill>
                <a:prstClr val="black"/>
              </a:solidFill>
              <a:effectLst/>
              <a:uLnTx/>
              <a:uFillTx/>
              <a:latin typeface="Miller Text" pitchFamily="50" charset="0"/>
              <a:ea typeface="+mj-ea"/>
              <a:cs typeface="+mj-cs"/>
            </a:endParaRPr>
          </a:p>
        </p:txBody>
      </p:sp>
      <p:sp>
        <p:nvSpPr>
          <p:cNvPr id="9" name="TextBox 8">
            <a:extLst>
              <a:ext uri="{FF2B5EF4-FFF2-40B4-BE49-F238E27FC236}">
                <a16:creationId xmlns:a16="http://schemas.microsoft.com/office/drawing/2014/main" id="{C7C1D799-11D9-2444-9FFA-4ADD238317BC}"/>
              </a:ext>
            </a:extLst>
          </p:cNvPr>
          <p:cNvSpPr txBox="1"/>
          <p:nvPr/>
        </p:nvSpPr>
        <p:spPr>
          <a:xfrm>
            <a:off x="914400" y="883434"/>
            <a:ext cx="10466832" cy="433965"/>
          </a:xfrm>
          <a:prstGeom prst="rect">
            <a:avLst/>
          </a:prstGeom>
          <a:noFill/>
        </p:spPr>
        <p:txBody>
          <a:bodyPr wrap="square">
            <a:spAutoFit/>
          </a:bodyPr>
          <a:lstStyle/>
          <a:p>
            <a:pPr algn="ctr">
              <a:lnSpc>
                <a:spcPct val="90000"/>
              </a:lnSpc>
              <a:spcBef>
                <a:spcPct val="0"/>
              </a:spcBef>
              <a:tabLst>
                <a:tab pos="266700" algn="l"/>
                <a:tab pos="361950" algn="l"/>
              </a:tabLst>
              <a:defRPr/>
            </a:pPr>
            <a:r>
              <a:rPr lang="ar-AE"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محفظة العقارات ذات الاستخدام المُتعدد (2/</a:t>
            </a:r>
            <a:r>
              <a:rPr lang="ar-JO"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2</a:t>
            </a:r>
            <a:r>
              <a:rPr lang="ar-AE"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a:t>
            </a:r>
            <a:endParaRPr lang="en-IN"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 name="TextBox 9">
            <a:extLst>
              <a:ext uri="{FF2B5EF4-FFF2-40B4-BE49-F238E27FC236}">
                <a16:creationId xmlns:a16="http://schemas.microsoft.com/office/drawing/2014/main" id="{FE18F4D3-FD39-9342-A98A-BFDA26CED980}"/>
              </a:ext>
            </a:extLst>
          </p:cNvPr>
          <p:cNvSpPr txBox="1"/>
          <p:nvPr/>
        </p:nvSpPr>
        <p:spPr>
          <a:xfrm>
            <a:off x="10233843" y="5699964"/>
            <a:ext cx="1147389" cy="30008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1350" u="none" strike="noStrike" kern="1200" cap="none" spc="0" normalizeH="0" baseline="3000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rPr>
              <a:t>* غُرف عُمال</a:t>
            </a:r>
            <a:endParaRPr kumimoji="0" lang="en-IN" sz="1350" u="none" strike="noStrike" kern="1200" cap="none" spc="0" normalizeH="0" baseline="0" noProof="0" dirty="0">
              <a:ln>
                <a:noFill/>
              </a:ln>
              <a:solidFill>
                <a:prstClr val="black"/>
              </a:solidFill>
              <a:effectLst/>
              <a:uLnTx/>
              <a:uFillTx/>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3223972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dots and pink squares&#10;&#10;Description automatically generated">
            <a:extLst>
              <a:ext uri="{FF2B5EF4-FFF2-40B4-BE49-F238E27FC236}">
                <a16:creationId xmlns:a16="http://schemas.microsoft.com/office/drawing/2014/main" id="{1A2EC82C-01B1-4343-B009-BD0D54C10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0" y="5782048"/>
            <a:ext cx="10541000" cy="762000"/>
          </a:xfrm>
          <a:prstGeom prst="rect">
            <a:avLst/>
          </a:prstGeom>
        </p:spPr>
      </p:pic>
      <p:graphicFrame>
        <p:nvGraphicFramePr>
          <p:cNvPr id="6" name="Table 5">
            <a:extLst>
              <a:ext uri="{FF2B5EF4-FFF2-40B4-BE49-F238E27FC236}">
                <a16:creationId xmlns:a16="http://schemas.microsoft.com/office/drawing/2014/main" id="{AE315194-5A32-6B45-B54D-7BA871A8E9DA}"/>
              </a:ext>
            </a:extLst>
          </p:cNvPr>
          <p:cNvGraphicFramePr>
            <a:graphicFrameLocks noGrp="1"/>
          </p:cNvGraphicFramePr>
          <p:nvPr>
            <p:extLst>
              <p:ext uri="{D42A27DB-BD31-4B8C-83A1-F6EECF244321}">
                <p14:modId xmlns:p14="http://schemas.microsoft.com/office/powerpoint/2010/main" val="1194206514"/>
              </p:ext>
            </p:extLst>
          </p:nvPr>
        </p:nvGraphicFramePr>
        <p:xfrm>
          <a:off x="1103126" y="3059324"/>
          <a:ext cx="9985748" cy="1321004"/>
        </p:xfrm>
        <a:graphic>
          <a:graphicData uri="http://schemas.openxmlformats.org/drawingml/2006/table">
            <a:tbl>
              <a:tblPr rtl="1" firstRow="1" bandRow="1">
                <a:tableStyleId>{5C22544A-7EE6-4342-B048-85BDC9FD1C3A}</a:tableStyleId>
              </a:tblPr>
              <a:tblGrid>
                <a:gridCol w="4090666">
                  <a:extLst>
                    <a:ext uri="{9D8B030D-6E8A-4147-A177-3AD203B41FA5}">
                      <a16:colId xmlns:a16="http://schemas.microsoft.com/office/drawing/2014/main" val="2743828447"/>
                    </a:ext>
                  </a:extLst>
                </a:gridCol>
                <a:gridCol w="2570355">
                  <a:extLst>
                    <a:ext uri="{9D8B030D-6E8A-4147-A177-3AD203B41FA5}">
                      <a16:colId xmlns:a16="http://schemas.microsoft.com/office/drawing/2014/main" val="3708919047"/>
                    </a:ext>
                  </a:extLst>
                </a:gridCol>
                <a:gridCol w="3324727">
                  <a:extLst>
                    <a:ext uri="{9D8B030D-6E8A-4147-A177-3AD203B41FA5}">
                      <a16:colId xmlns:a16="http://schemas.microsoft.com/office/drawing/2014/main" val="1201284847"/>
                    </a:ext>
                  </a:extLst>
                </a:gridCol>
              </a:tblGrid>
              <a:tr h="657806">
                <a:tc>
                  <a:txBody>
                    <a:bodyPr/>
                    <a:lstStyle/>
                    <a:p>
                      <a:pPr algn="ctr" fontAlgn="b"/>
                      <a:r>
                        <a:rPr lang="ar-AE"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اسم المشروع</a:t>
                      </a:r>
                      <a:endParaRPr lang="en-IN"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fontAlgn="b"/>
                      <a:r>
                        <a:rPr lang="ar-AE"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نوع المشروع</a:t>
                      </a:r>
                      <a:endParaRPr lang="en-IN"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709E"/>
                    </a:solidFill>
                  </a:tcPr>
                </a:tc>
                <a:tc>
                  <a:txBody>
                    <a:bodyPr/>
                    <a:lstStyle/>
                    <a:p>
                      <a:pPr algn="ctr" fontAlgn="b"/>
                      <a:r>
                        <a:rPr lang="ar-AE"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المكتب  ( 000 متر</a:t>
                      </a:r>
                      <a:r>
                        <a:rPr lang="ar-AE" sz="1100" b="1" i="0" u="none" strike="noStrike" baseline="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 مُربع)</a:t>
                      </a:r>
                      <a:endParaRPr lang="en-IN" sz="1100" b="1"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709E"/>
                    </a:solidFill>
                  </a:tcPr>
                </a:tc>
                <a:extLst>
                  <a:ext uri="{0D108BD9-81ED-4DB2-BD59-A6C34878D82A}">
                    <a16:rowId xmlns:a16="http://schemas.microsoft.com/office/drawing/2014/main" val="2148796934"/>
                  </a:ext>
                </a:extLst>
              </a:tr>
              <a:tr h="331599">
                <a:tc>
                  <a:txBody>
                    <a:bodyPr/>
                    <a:lstStyle/>
                    <a:p>
                      <a:pPr algn="ctr" fontAlgn="b"/>
                      <a:r>
                        <a:rPr lang="ar-AE"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كافنديش</a:t>
                      </a:r>
                      <a:endPar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مكتب</a:t>
                      </a:r>
                      <a:endPar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r>
                        <a:rPr lang="ar-QA"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0</a:t>
                      </a:r>
                    </a:p>
                  </a:txBody>
                  <a:tcPr marL="54000"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6080912"/>
                  </a:ext>
                </a:extLst>
              </a:tr>
              <a:tr h="331599">
                <a:tc>
                  <a:txBody>
                    <a:bodyPr/>
                    <a:lstStyle/>
                    <a:p>
                      <a:pPr algn="ctr" fontAlgn="b"/>
                      <a:r>
                        <a:rPr lang="ar-AE"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الساحل الشمالي</a:t>
                      </a:r>
                      <a:r>
                        <a:rPr lang="ar-QA"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(نورث</a:t>
                      </a:r>
                      <a:r>
                        <a:rPr lang="ar-QA" sz="105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رو)</a:t>
                      </a:r>
                      <a:endPar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ar-AE"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مكتب</a:t>
                      </a:r>
                      <a:endPar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r>
                        <a:rPr lang="ar-QA"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IN" sz="105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8320280"/>
                  </a:ext>
                </a:extLst>
              </a:tr>
            </a:tbl>
          </a:graphicData>
        </a:graphic>
      </p:graphicFrame>
      <p:sp>
        <p:nvSpPr>
          <p:cNvPr id="7" name="Title 1">
            <a:extLst>
              <a:ext uri="{FF2B5EF4-FFF2-40B4-BE49-F238E27FC236}">
                <a16:creationId xmlns:a16="http://schemas.microsoft.com/office/drawing/2014/main" id="{42AB2CCB-76F9-E644-A29E-CEEDF07B09C4}"/>
              </a:ext>
            </a:extLst>
          </p:cNvPr>
          <p:cNvSpPr txBox="1">
            <a:spLocks/>
          </p:cNvSpPr>
          <p:nvPr/>
        </p:nvSpPr>
        <p:spPr>
          <a:xfrm>
            <a:off x="1358009" y="1724483"/>
            <a:ext cx="5400501" cy="51435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tab pos="266700" algn="l"/>
                <a:tab pos="361950" algn="l"/>
              </a:tabLst>
              <a:defRPr/>
            </a:pPr>
            <a:endParaRPr kumimoji="0" lang="en-IN" sz="2000" b="1" i="0" u="sng" strike="noStrike" kern="1200" cap="none" spc="0" normalizeH="0" baseline="0" noProof="0" dirty="0">
              <a:ln>
                <a:noFill/>
              </a:ln>
              <a:solidFill>
                <a:prstClr val="black"/>
              </a:solidFill>
              <a:effectLst/>
              <a:uLnTx/>
              <a:uFillTx/>
              <a:latin typeface="Miller Text" pitchFamily="50" charset="0"/>
              <a:ea typeface="+mj-ea"/>
              <a:cs typeface="+mj-cs"/>
            </a:endParaRPr>
          </a:p>
        </p:txBody>
      </p:sp>
      <p:sp>
        <p:nvSpPr>
          <p:cNvPr id="8" name="TextBox 8">
            <a:extLst>
              <a:ext uri="{FF2B5EF4-FFF2-40B4-BE49-F238E27FC236}">
                <a16:creationId xmlns:a16="http://schemas.microsoft.com/office/drawing/2014/main" id="{C63985FA-76EC-3245-9924-35F822EBCE5F}"/>
              </a:ext>
            </a:extLst>
          </p:cNvPr>
          <p:cNvSpPr txBox="1"/>
          <p:nvPr/>
        </p:nvSpPr>
        <p:spPr>
          <a:xfrm>
            <a:off x="1103126" y="1912722"/>
            <a:ext cx="9985748" cy="490904"/>
          </a:xfrm>
          <a:prstGeom prst="rect">
            <a:avLst/>
          </a:prstGeom>
          <a:noFill/>
        </p:spPr>
        <p:txBody>
          <a:bodyPr wrap="square">
            <a:spAutoFit/>
          </a:bodyPr>
          <a:lstStyle/>
          <a:p>
            <a:pPr algn="ctr">
              <a:lnSpc>
                <a:spcPct val="90000"/>
              </a:lnSpc>
              <a:spcBef>
                <a:spcPct val="0"/>
              </a:spcBef>
              <a:tabLst>
                <a:tab pos="266700" algn="l"/>
                <a:tab pos="361950" algn="l"/>
              </a:tabLst>
              <a:defRPr/>
            </a:pPr>
            <a:r>
              <a:rPr lang="ar-AE" sz="28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المحفظة الدولية</a:t>
            </a:r>
            <a:endParaRPr lang="en-IN" sz="28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252499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7BC18A7D-55AA-9B4C-BF03-24D5E3341AC0}"/>
              </a:ext>
            </a:extLst>
          </p:cNvPr>
          <p:cNvGraphicFramePr>
            <a:graphicFrameLocks noGrp="1"/>
          </p:cNvGraphicFramePr>
          <p:nvPr>
            <p:extLst>
              <p:ext uri="{D42A27DB-BD31-4B8C-83A1-F6EECF244321}">
                <p14:modId xmlns:p14="http://schemas.microsoft.com/office/powerpoint/2010/main" val="2854331281"/>
              </p:ext>
            </p:extLst>
          </p:nvPr>
        </p:nvGraphicFramePr>
        <p:xfrm>
          <a:off x="240561" y="4669679"/>
          <a:ext cx="4102872" cy="1060560"/>
        </p:xfrm>
        <a:graphic>
          <a:graphicData uri="http://schemas.openxmlformats.org/drawingml/2006/table">
            <a:tbl>
              <a:tblPr/>
              <a:tblGrid>
                <a:gridCol w="2699258">
                  <a:extLst>
                    <a:ext uri="{9D8B030D-6E8A-4147-A177-3AD203B41FA5}">
                      <a16:colId xmlns:a16="http://schemas.microsoft.com/office/drawing/2014/main" val="604330373"/>
                    </a:ext>
                  </a:extLst>
                </a:gridCol>
                <a:gridCol w="1403614">
                  <a:extLst>
                    <a:ext uri="{9D8B030D-6E8A-4147-A177-3AD203B41FA5}">
                      <a16:colId xmlns:a16="http://schemas.microsoft.com/office/drawing/2014/main" val="1038811777"/>
                    </a:ext>
                  </a:extLst>
                </a:gridCol>
              </a:tblGrid>
              <a:tr h="265140">
                <a:tc>
                  <a:txBody>
                    <a:bodyPr/>
                    <a:lstStyle/>
                    <a:p>
                      <a:pPr algn="ctr" rtl="0" fontAlgn="b"/>
                      <a:r>
                        <a:rPr lang="ar-LB"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م</a:t>
                      </a:r>
                      <a:r>
                        <a:rPr lang="ar-AE"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ساحة الأرض (م2)</a:t>
                      </a:r>
                      <a:endParaRPr lang="en-IN"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tc>
                  <a:txBody>
                    <a:bodyPr/>
                    <a:lstStyle/>
                    <a:p>
                      <a:pPr algn="ctr" rtl="0" fontAlgn="b"/>
                      <a:r>
                        <a:rPr lang="en-IN" sz="1100" b="0" i="0" u="none" strike="noStrike" kern="1200" dirty="0">
                          <a:solidFill>
                            <a:schemeClr val="tx1"/>
                          </a:solidFill>
                          <a:effectLst/>
                          <a:latin typeface="Miller Text" pitchFamily="50" charset="0"/>
                          <a:ea typeface="+mn-ea"/>
                          <a:cs typeface="+mn-cs"/>
                        </a:rPr>
                        <a:t>61,605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extLst>
                  <a:ext uri="{0D108BD9-81ED-4DB2-BD59-A6C34878D82A}">
                    <a16:rowId xmlns:a16="http://schemas.microsoft.com/office/drawing/2014/main" val="3551612603"/>
                  </a:ext>
                </a:extLst>
              </a:tr>
              <a:tr h="265140">
                <a:tc>
                  <a:txBody>
                    <a:bodyPr/>
                    <a:lstStyle/>
                    <a:p>
                      <a:pPr algn="ctr" rtl="0" fontAlgn="b"/>
                      <a:r>
                        <a:rPr lang="ar-AE"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المساحة</a:t>
                      </a:r>
                      <a:r>
                        <a:rPr lang="ar-AE" sz="1000" b="0" i="0" u="none" strike="noStrike" baseline="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 المُشيدة (م2)</a:t>
                      </a:r>
                      <a:endParaRPr lang="en-IN"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tc>
                  <a:txBody>
                    <a:bodyPr/>
                    <a:lstStyle/>
                    <a:p>
                      <a:pPr marL="0" algn="ctr" defTabSz="685800" rtl="0" eaLnBrk="1" fontAlgn="b" latinLnBrk="0" hangingPunct="1"/>
                      <a:r>
                        <a:rPr lang="en-IN" sz="1100" b="0" i="0" u="none" strike="noStrike" kern="1200" dirty="0">
                          <a:solidFill>
                            <a:schemeClr val="tx1"/>
                          </a:solidFill>
                          <a:effectLst/>
                          <a:latin typeface="Miller Text" pitchFamily="50" charset="0"/>
                          <a:ea typeface="+mn-ea"/>
                          <a:cs typeface="+mn-cs"/>
                        </a:rPr>
                        <a:t>34,948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extLst>
                  <a:ext uri="{0D108BD9-81ED-4DB2-BD59-A6C34878D82A}">
                    <a16:rowId xmlns:a16="http://schemas.microsoft.com/office/drawing/2014/main" val="2593618094"/>
                  </a:ext>
                </a:extLst>
              </a:tr>
              <a:tr h="265140">
                <a:tc>
                  <a:txBody>
                    <a:bodyPr/>
                    <a:lstStyle/>
                    <a:p>
                      <a:pPr algn="ctr" rtl="0" fontAlgn="b"/>
                      <a:r>
                        <a:rPr lang="ar-AE"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تاريخ</a:t>
                      </a:r>
                      <a:r>
                        <a:rPr lang="ar-AE" sz="900" b="0" i="0" u="none" strike="noStrike" baseline="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 بدء التشييد</a:t>
                      </a:r>
                      <a:endParaRPr lang="en-IN"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tc>
                  <a:txBody>
                    <a:bodyPr/>
                    <a:lstStyle/>
                    <a:p>
                      <a:pPr marL="0" algn="ctr" defTabSz="685800" rtl="0" eaLnBrk="1" fontAlgn="b" latinLnBrk="0" hangingPunct="1"/>
                      <a:r>
                        <a:rPr lang="ar-LB" sz="1100" b="0" i="0" u="none" strike="noStrike" kern="1200" dirty="0">
                          <a:solidFill>
                            <a:schemeClr val="tx1"/>
                          </a:solidFill>
                          <a:effectLst/>
                          <a:latin typeface="Miller Text" pitchFamily="50" charset="0"/>
                          <a:ea typeface="+mn-ea"/>
                          <a:cs typeface="+mn-cs"/>
                        </a:rPr>
                        <a:t>أغسطس 2019</a:t>
                      </a:r>
                      <a:endParaRPr lang="en-IN" sz="1100" b="0" i="0" u="none" strike="noStrike" kern="1200" dirty="0">
                        <a:solidFill>
                          <a:schemeClr val="tx1"/>
                        </a:solidFill>
                        <a:effectLst/>
                        <a:latin typeface="Miller Text" pitchFamily="50"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extLst>
                  <a:ext uri="{0D108BD9-81ED-4DB2-BD59-A6C34878D82A}">
                    <a16:rowId xmlns:a16="http://schemas.microsoft.com/office/drawing/2014/main" val="1744248210"/>
                  </a:ext>
                </a:extLst>
              </a:tr>
              <a:tr h="265140">
                <a:tc>
                  <a:txBody>
                    <a:bodyPr/>
                    <a:lstStyle/>
                    <a:p>
                      <a:pPr algn="ctr" rtl="0" fontAlgn="b"/>
                      <a:r>
                        <a:rPr lang="ar-AE"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تاريخ انتهاء التشييد</a:t>
                      </a:r>
                      <a:endParaRPr lang="en-IN"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0" marB="108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tc>
                  <a:txBody>
                    <a:bodyPr/>
                    <a:lstStyle/>
                    <a:p>
                      <a:pPr marL="0" algn="ctr" defTabSz="685800" rtl="0" eaLnBrk="1" fontAlgn="b" latinLnBrk="0" hangingPunct="1"/>
                      <a:r>
                        <a:rPr lang="ar-LB" sz="1100" b="0" i="0" u="none" strike="noStrike" kern="1200" dirty="0">
                          <a:solidFill>
                            <a:schemeClr val="tx1"/>
                          </a:solidFill>
                          <a:effectLst/>
                          <a:latin typeface="Miller Text" pitchFamily="50" charset="0"/>
                          <a:ea typeface="+mn-ea"/>
                          <a:cs typeface="+mn-cs"/>
                        </a:rPr>
                        <a:t>سبتمبر 2022</a:t>
                      </a:r>
                      <a:endParaRPr lang="en-IN" sz="1100" b="0" i="0" u="none" strike="noStrike" kern="1200" dirty="0">
                        <a:solidFill>
                          <a:schemeClr val="tx1"/>
                        </a:solidFill>
                        <a:effectLst/>
                        <a:latin typeface="Miller Text" pitchFamily="50"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extLst>
                  <a:ext uri="{0D108BD9-81ED-4DB2-BD59-A6C34878D82A}">
                    <a16:rowId xmlns:a16="http://schemas.microsoft.com/office/drawing/2014/main" val="1373850244"/>
                  </a:ext>
                </a:extLst>
              </a:tr>
            </a:tbl>
          </a:graphicData>
        </a:graphic>
      </p:graphicFrame>
      <p:sp>
        <p:nvSpPr>
          <p:cNvPr id="18" name="Rectangle 17">
            <a:extLst>
              <a:ext uri="{FF2B5EF4-FFF2-40B4-BE49-F238E27FC236}">
                <a16:creationId xmlns:a16="http://schemas.microsoft.com/office/drawing/2014/main" id="{D4F23B3A-A5DB-6141-933C-4E5C37E02B19}"/>
              </a:ext>
            </a:extLst>
          </p:cNvPr>
          <p:cNvSpPr/>
          <p:nvPr/>
        </p:nvSpPr>
        <p:spPr>
          <a:xfrm>
            <a:off x="240561" y="4080737"/>
            <a:ext cx="4102872" cy="520085"/>
          </a:xfrm>
          <a:prstGeom prst="rect">
            <a:avLst/>
          </a:prstGeom>
          <a:solidFill>
            <a:srgbClr val="16709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sz="1400" b="0" i="0" u="none" strike="noStrike" kern="1200" spc="0" baseline="0">
                <a:solidFill>
                  <a:prstClr val="black">
                    <a:lumMod val="65000"/>
                    <a:lumOff val="35000"/>
                  </a:prstClr>
                </a:solidFill>
                <a:latin typeface="+mn-lt"/>
                <a:ea typeface="+mn-ea"/>
                <a:cs typeface="+mn-cs"/>
              </a:defRPr>
            </a:pPr>
            <a:r>
              <a:rPr lang="ar-LB" sz="1200" b="1" dirty="0">
                <a:solidFill>
                  <a:schemeClr val="bg1"/>
                </a:solidFill>
                <a:latin typeface="Miller Text" pitchFamily="50" charset="0"/>
              </a:rPr>
              <a:t>مدينة المواتر المرحلة الثالثة – القسم الأول – مركز التيسير للخدمات</a:t>
            </a:r>
          </a:p>
        </p:txBody>
      </p:sp>
      <p:sp>
        <p:nvSpPr>
          <p:cNvPr id="19" name="Title 1">
            <a:extLst>
              <a:ext uri="{FF2B5EF4-FFF2-40B4-BE49-F238E27FC236}">
                <a16:creationId xmlns:a16="http://schemas.microsoft.com/office/drawing/2014/main" id="{913CE385-4112-F041-A90A-6160AFAB6E3C}"/>
              </a:ext>
            </a:extLst>
          </p:cNvPr>
          <p:cNvSpPr txBox="1">
            <a:spLocks/>
          </p:cNvSpPr>
          <p:nvPr/>
        </p:nvSpPr>
        <p:spPr>
          <a:xfrm>
            <a:off x="1200246" y="-576871"/>
            <a:ext cx="5573813" cy="520085"/>
          </a:xfrm>
          <a:prstGeom prst="rect">
            <a:avLst/>
          </a:prstGeom>
        </p:spPr>
        <p:txBody>
          <a:bodyPr lIns="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IN" sz="2000" b="1" dirty="0">
              <a:latin typeface="Miller Text" pitchFamily="50" charset="0"/>
            </a:endParaRPr>
          </a:p>
        </p:txBody>
      </p:sp>
      <p:sp>
        <p:nvSpPr>
          <p:cNvPr id="20" name="TextBox 8">
            <a:extLst>
              <a:ext uri="{FF2B5EF4-FFF2-40B4-BE49-F238E27FC236}">
                <a16:creationId xmlns:a16="http://schemas.microsoft.com/office/drawing/2014/main" id="{00E87EE4-B5AD-4948-8BD7-2C8247DF16E1}"/>
              </a:ext>
            </a:extLst>
          </p:cNvPr>
          <p:cNvSpPr txBox="1"/>
          <p:nvPr/>
        </p:nvSpPr>
        <p:spPr>
          <a:xfrm>
            <a:off x="240560" y="889738"/>
            <a:ext cx="11149489" cy="424732"/>
          </a:xfrm>
          <a:prstGeom prst="rect">
            <a:avLst/>
          </a:prstGeom>
          <a:noFill/>
        </p:spPr>
        <p:txBody>
          <a:bodyPr wrap="square">
            <a:spAutoFit/>
          </a:bodyPr>
          <a:lstStyle/>
          <a:p>
            <a:pPr algn="ctr">
              <a:lnSpc>
                <a:spcPct val="90000"/>
              </a:lnSpc>
              <a:spcBef>
                <a:spcPct val="0"/>
              </a:spcBef>
              <a:tabLst>
                <a:tab pos="266700" algn="l"/>
                <a:tab pos="361950" algn="l"/>
              </a:tabLst>
              <a:defRPr/>
            </a:pPr>
            <a:r>
              <a:rPr lang="ar-LB" sz="2400" b="1" dirty="0">
                <a:solidFill>
                  <a:srgbClr val="1A5075"/>
                </a:solidFill>
                <a:latin typeface="Trajan Pro" panose="02020602050506020301" pitchFamily="18" charset="0"/>
              </a:rPr>
              <a:t>مدينة المواتر المرحلة الثالثة – القسم الأول – مركز التيسير للخدمات</a:t>
            </a:r>
            <a:endParaRPr lang="en-IN" sz="2400" b="1" dirty="0">
              <a:solidFill>
                <a:srgbClr val="1A5075"/>
              </a:solidFill>
              <a:latin typeface="Trajan Pro" panose="02020602050506020301" pitchFamily="18" charset="0"/>
            </a:endParaRPr>
          </a:p>
        </p:txBody>
      </p:sp>
      <p:pic>
        <p:nvPicPr>
          <p:cNvPr id="21" name="Picture 20">
            <a:extLst>
              <a:ext uri="{FF2B5EF4-FFF2-40B4-BE49-F238E27FC236}">
                <a16:creationId xmlns:a16="http://schemas.microsoft.com/office/drawing/2014/main" id="{AE8AF0C0-68BC-F348-9344-99EAD46A7897}"/>
              </a:ext>
            </a:extLst>
          </p:cNvPr>
          <p:cNvPicPr>
            <a:picLocks noChangeAspect="1"/>
          </p:cNvPicPr>
          <p:nvPr/>
        </p:nvPicPr>
        <p:blipFill>
          <a:blip r:embed="rId2" cstate="print">
            <a:extLst>
              <a:ext uri="{28A0092B-C50C-407E-A947-70E740481C1C}">
                <a14:useLocalDpi xmlns:a14="http://schemas.microsoft.com/office/drawing/2010/main" val="0"/>
              </a:ext>
            </a:extLst>
          </a:blip>
          <a:srcRect t="12364" b="12364"/>
          <a:stretch/>
        </p:blipFill>
        <p:spPr>
          <a:xfrm>
            <a:off x="240561" y="1497892"/>
            <a:ext cx="4102872" cy="2490633"/>
          </a:xfrm>
          <a:prstGeom prst="rect">
            <a:avLst/>
          </a:prstGeom>
        </p:spPr>
      </p:pic>
      <p:pic>
        <p:nvPicPr>
          <p:cNvPr id="22" name="Picture 21">
            <a:extLst>
              <a:ext uri="{FF2B5EF4-FFF2-40B4-BE49-F238E27FC236}">
                <a16:creationId xmlns:a16="http://schemas.microsoft.com/office/drawing/2014/main" id="{5A869C91-3079-1746-A52E-0DE2752A8F81}"/>
              </a:ext>
            </a:extLst>
          </p:cNvPr>
          <p:cNvPicPr>
            <a:picLocks noChangeAspect="1"/>
          </p:cNvPicPr>
          <p:nvPr/>
        </p:nvPicPr>
        <p:blipFill>
          <a:blip r:embed="rId3" cstate="print">
            <a:extLst>
              <a:ext uri="{28A0092B-C50C-407E-A947-70E740481C1C}">
                <a14:useLocalDpi xmlns:a14="http://schemas.microsoft.com/office/drawing/2010/main" val="0"/>
              </a:ext>
            </a:extLst>
          </a:blip>
          <a:srcRect t="7630" b="7630"/>
          <a:stretch/>
        </p:blipFill>
        <p:spPr>
          <a:xfrm>
            <a:off x="4402009" y="4080737"/>
            <a:ext cx="4135427" cy="2421663"/>
          </a:xfrm>
          <a:prstGeom prst="rect">
            <a:avLst/>
          </a:prstGeom>
        </p:spPr>
      </p:pic>
      <p:pic>
        <p:nvPicPr>
          <p:cNvPr id="23" name="Picture 22">
            <a:extLst>
              <a:ext uri="{FF2B5EF4-FFF2-40B4-BE49-F238E27FC236}">
                <a16:creationId xmlns:a16="http://schemas.microsoft.com/office/drawing/2014/main" id="{2F1AE142-5191-2844-BFA5-BBC907FB4D40}"/>
              </a:ext>
            </a:extLst>
          </p:cNvPr>
          <p:cNvPicPr>
            <a:picLocks noChangeAspect="1"/>
          </p:cNvPicPr>
          <p:nvPr/>
        </p:nvPicPr>
        <p:blipFill>
          <a:blip r:embed="rId4" cstate="print">
            <a:extLst>
              <a:ext uri="{28A0092B-C50C-407E-A947-70E740481C1C}">
                <a14:useLocalDpi xmlns:a14="http://schemas.microsoft.com/office/drawing/2010/main" val="0"/>
              </a:ext>
            </a:extLst>
          </a:blip>
          <a:srcRect t="13212" b="13212"/>
          <a:stretch/>
        </p:blipFill>
        <p:spPr>
          <a:xfrm>
            <a:off x="4402009" y="1497892"/>
            <a:ext cx="4135427" cy="2490633"/>
          </a:xfrm>
          <a:prstGeom prst="rect">
            <a:avLst/>
          </a:prstGeom>
        </p:spPr>
      </p:pic>
      <p:pic>
        <p:nvPicPr>
          <p:cNvPr id="24" name="Picture 23">
            <a:extLst>
              <a:ext uri="{FF2B5EF4-FFF2-40B4-BE49-F238E27FC236}">
                <a16:creationId xmlns:a16="http://schemas.microsoft.com/office/drawing/2014/main" id="{05D5A32F-D17A-634C-BB04-456A97D317C4}"/>
              </a:ext>
            </a:extLst>
          </p:cNvPr>
          <p:cNvPicPr>
            <a:picLocks noChangeAspect="1"/>
          </p:cNvPicPr>
          <p:nvPr/>
        </p:nvPicPr>
        <p:blipFill>
          <a:blip r:embed="rId5" cstate="print">
            <a:extLst>
              <a:ext uri="{28A0092B-C50C-407E-A947-70E740481C1C}">
                <a14:useLocalDpi xmlns:a14="http://schemas.microsoft.com/office/drawing/2010/main" val="0"/>
              </a:ext>
            </a:extLst>
          </a:blip>
          <a:srcRect t="6653" b="6653"/>
          <a:stretch/>
        </p:blipFill>
        <p:spPr>
          <a:xfrm>
            <a:off x="8630848" y="1497892"/>
            <a:ext cx="3497595" cy="2490633"/>
          </a:xfrm>
          <a:prstGeom prst="rect">
            <a:avLst/>
          </a:prstGeom>
        </p:spPr>
      </p:pic>
      <p:pic>
        <p:nvPicPr>
          <p:cNvPr id="25" name="Picture 24">
            <a:extLst>
              <a:ext uri="{FF2B5EF4-FFF2-40B4-BE49-F238E27FC236}">
                <a16:creationId xmlns:a16="http://schemas.microsoft.com/office/drawing/2014/main" id="{983F927C-44CE-E848-8F99-5AF7B7C6C1D9}"/>
              </a:ext>
            </a:extLst>
          </p:cNvPr>
          <p:cNvPicPr>
            <a:picLocks noChangeAspect="1"/>
          </p:cNvPicPr>
          <p:nvPr/>
        </p:nvPicPr>
        <p:blipFill rotWithShape="1">
          <a:blip r:embed="rId6"/>
          <a:srcRect b="27045"/>
          <a:stretch/>
        </p:blipFill>
        <p:spPr>
          <a:xfrm>
            <a:off x="8630847" y="4080736"/>
            <a:ext cx="3513983" cy="2421664"/>
          </a:xfrm>
          <a:prstGeom prst="rect">
            <a:avLst/>
          </a:prstGeom>
        </p:spPr>
      </p:pic>
    </p:spTree>
    <p:extLst>
      <p:ext uri="{BB962C8B-B14F-4D97-AF65-F5344CB8AC3E}">
        <p14:creationId xmlns:p14="http://schemas.microsoft.com/office/powerpoint/2010/main" val="3242140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CBB9C80C-362F-A841-A46D-256C73FCA457}"/>
              </a:ext>
            </a:extLst>
          </p:cNvPr>
          <p:cNvGraphicFramePr>
            <a:graphicFrameLocks noGrp="1"/>
          </p:cNvGraphicFramePr>
          <p:nvPr>
            <p:extLst>
              <p:ext uri="{D42A27DB-BD31-4B8C-83A1-F6EECF244321}">
                <p14:modId xmlns:p14="http://schemas.microsoft.com/office/powerpoint/2010/main" val="177465748"/>
              </p:ext>
            </p:extLst>
          </p:nvPr>
        </p:nvGraphicFramePr>
        <p:xfrm>
          <a:off x="240561" y="4661936"/>
          <a:ext cx="4102872" cy="1259892"/>
        </p:xfrm>
        <a:graphic>
          <a:graphicData uri="http://schemas.openxmlformats.org/drawingml/2006/table">
            <a:tbl>
              <a:tblPr/>
              <a:tblGrid>
                <a:gridCol w="2699258">
                  <a:extLst>
                    <a:ext uri="{9D8B030D-6E8A-4147-A177-3AD203B41FA5}">
                      <a16:colId xmlns:a16="http://schemas.microsoft.com/office/drawing/2014/main" val="604330373"/>
                    </a:ext>
                  </a:extLst>
                </a:gridCol>
                <a:gridCol w="1403614">
                  <a:extLst>
                    <a:ext uri="{9D8B030D-6E8A-4147-A177-3AD203B41FA5}">
                      <a16:colId xmlns:a16="http://schemas.microsoft.com/office/drawing/2014/main" val="1038811777"/>
                    </a:ext>
                  </a:extLst>
                </a:gridCol>
              </a:tblGrid>
              <a:tr h="314973">
                <a:tc>
                  <a:txBody>
                    <a:bodyPr/>
                    <a:lstStyle/>
                    <a:p>
                      <a:pPr algn="ctr" rtl="0" fontAlgn="b"/>
                      <a:r>
                        <a:rPr lang="ar-LB"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م</a:t>
                      </a:r>
                      <a:r>
                        <a:rPr lang="ar-AE"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ساحة الأرض (م2)</a:t>
                      </a:r>
                      <a:endParaRPr lang="en-IN"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tc>
                  <a:txBody>
                    <a:bodyPr/>
                    <a:lstStyle/>
                    <a:p>
                      <a:pPr algn="ctr" rtl="0" fontAlgn="b"/>
                      <a:r>
                        <a:rPr lang="en-IN" sz="1100" b="0" i="0" u="none" strike="noStrike" kern="1200" dirty="0">
                          <a:solidFill>
                            <a:schemeClr val="tx1"/>
                          </a:solidFill>
                          <a:effectLst/>
                          <a:latin typeface="Miller Text" pitchFamily="50" charset="0"/>
                          <a:ea typeface="+mn-ea"/>
                          <a:cs typeface="+mn-cs"/>
                        </a:rPr>
                        <a:t>273,878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extLst>
                  <a:ext uri="{0D108BD9-81ED-4DB2-BD59-A6C34878D82A}">
                    <a16:rowId xmlns:a16="http://schemas.microsoft.com/office/drawing/2014/main" val="3551612603"/>
                  </a:ext>
                </a:extLst>
              </a:tr>
              <a:tr h="314973">
                <a:tc>
                  <a:txBody>
                    <a:bodyPr/>
                    <a:lstStyle/>
                    <a:p>
                      <a:pPr algn="ctr" rtl="0" fontAlgn="b"/>
                      <a:r>
                        <a:rPr lang="ar-AE"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المساحة</a:t>
                      </a:r>
                      <a:r>
                        <a:rPr lang="ar-AE" sz="1000" b="0" i="0" u="none" strike="noStrike" baseline="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 المُشيدة (م2)</a:t>
                      </a:r>
                      <a:endParaRPr lang="en-IN"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tc>
                  <a:txBody>
                    <a:bodyPr/>
                    <a:lstStyle/>
                    <a:p>
                      <a:pPr marL="0" algn="ctr" defTabSz="685800" rtl="0" eaLnBrk="1" fontAlgn="b" latinLnBrk="0" hangingPunct="1"/>
                      <a:r>
                        <a:rPr lang="en-IN" sz="1100" b="0" i="0" u="none" strike="noStrike" kern="1200" dirty="0">
                          <a:solidFill>
                            <a:schemeClr val="tx1"/>
                          </a:solidFill>
                          <a:effectLst/>
                          <a:latin typeface="Miller Text" pitchFamily="50" charset="0"/>
                          <a:ea typeface="+mn-ea"/>
                          <a:cs typeface="+mn-cs"/>
                        </a:rPr>
                        <a:t>131,270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extLst>
                  <a:ext uri="{0D108BD9-81ED-4DB2-BD59-A6C34878D82A}">
                    <a16:rowId xmlns:a16="http://schemas.microsoft.com/office/drawing/2014/main" val="2593618094"/>
                  </a:ext>
                </a:extLst>
              </a:tr>
              <a:tr h="314973">
                <a:tc>
                  <a:txBody>
                    <a:bodyPr/>
                    <a:lstStyle/>
                    <a:p>
                      <a:pPr algn="ctr" rtl="0" fontAlgn="b"/>
                      <a:r>
                        <a:rPr lang="ar-AE"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تاريخ</a:t>
                      </a:r>
                      <a:r>
                        <a:rPr lang="ar-AE" sz="900" b="0" i="0" u="none" strike="noStrike" baseline="0"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 بدء التشييد</a:t>
                      </a:r>
                      <a:endParaRPr lang="en-IN"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tc>
                  <a:txBody>
                    <a:bodyPr/>
                    <a:lstStyle/>
                    <a:p>
                      <a:pPr marL="0" algn="ctr" defTabSz="685800" rtl="0" eaLnBrk="1" fontAlgn="b" latinLnBrk="0" hangingPunct="1"/>
                      <a:r>
                        <a:rPr lang="ar-LB" sz="1100" b="0" i="0" u="none" strike="noStrike" kern="1200" dirty="0">
                          <a:solidFill>
                            <a:schemeClr val="tx1"/>
                          </a:solidFill>
                          <a:effectLst/>
                          <a:latin typeface="Miller Text" pitchFamily="50" charset="0"/>
                          <a:ea typeface="+mn-ea"/>
                          <a:cs typeface="+mn-cs"/>
                        </a:rPr>
                        <a:t>يوليو 2020</a:t>
                      </a:r>
                      <a:endParaRPr lang="en-IN" sz="1100" b="0" i="0" u="none" strike="noStrike" kern="1200" dirty="0">
                        <a:solidFill>
                          <a:schemeClr val="tx1"/>
                        </a:solidFill>
                        <a:effectLst/>
                        <a:latin typeface="Miller Text" pitchFamily="50"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7B1">
                        <a:alpha val="40000"/>
                      </a:srgbClr>
                    </a:solidFill>
                  </a:tcPr>
                </a:tc>
                <a:extLst>
                  <a:ext uri="{0D108BD9-81ED-4DB2-BD59-A6C34878D82A}">
                    <a16:rowId xmlns:a16="http://schemas.microsoft.com/office/drawing/2014/main" val="1744248210"/>
                  </a:ext>
                </a:extLst>
              </a:tr>
              <a:tr h="314973">
                <a:tc>
                  <a:txBody>
                    <a:bodyPr/>
                    <a:lstStyle/>
                    <a:p>
                      <a:pPr algn="ctr" rtl="0" fontAlgn="b"/>
                      <a:r>
                        <a:rPr lang="ar-AE"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تاريخ انتهاء التشييد</a:t>
                      </a:r>
                      <a:endParaRPr lang="en-IN" sz="9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0" marB="108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tc>
                  <a:txBody>
                    <a:bodyPr/>
                    <a:lstStyle/>
                    <a:p>
                      <a:pPr marL="0" algn="ctr" defTabSz="685800" rtl="0" eaLnBrk="1" fontAlgn="b" latinLnBrk="0" hangingPunct="1"/>
                      <a:r>
                        <a:rPr lang="ar-LB" sz="1100" b="0" i="0" u="none" strike="noStrike" kern="1200" dirty="0">
                          <a:solidFill>
                            <a:schemeClr val="tx1"/>
                          </a:solidFill>
                          <a:effectLst/>
                          <a:latin typeface="Miller Text" pitchFamily="50" charset="0"/>
                          <a:ea typeface="+mn-ea"/>
                          <a:cs typeface="+mn-cs"/>
                        </a:rPr>
                        <a:t>نوفمبر 2024</a:t>
                      </a:r>
                      <a:endParaRPr lang="en-IN" sz="1100" b="0" i="0" u="none" strike="noStrike" kern="1200" dirty="0">
                        <a:solidFill>
                          <a:schemeClr val="tx1"/>
                        </a:solidFill>
                        <a:effectLst/>
                        <a:latin typeface="Miller Text" pitchFamily="50"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4E4">
                        <a:alpha val="20000"/>
                      </a:srgbClr>
                    </a:solidFill>
                  </a:tcPr>
                </a:tc>
                <a:extLst>
                  <a:ext uri="{0D108BD9-81ED-4DB2-BD59-A6C34878D82A}">
                    <a16:rowId xmlns:a16="http://schemas.microsoft.com/office/drawing/2014/main" val="1373850244"/>
                  </a:ext>
                </a:extLst>
              </a:tr>
            </a:tbl>
          </a:graphicData>
        </a:graphic>
      </p:graphicFrame>
      <p:sp>
        <p:nvSpPr>
          <p:cNvPr id="22" name="Rectangle 21">
            <a:extLst>
              <a:ext uri="{FF2B5EF4-FFF2-40B4-BE49-F238E27FC236}">
                <a16:creationId xmlns:a16="http://schemas.microsoft.com/office/drawing/2014/main" id="{430B1F0D-A448-5C45-B3AB-DC7A403C8ADD}"/>
              </a:ext>
            </a:extLst>
          </p:cNvPr>
          <p:cNvSpPr/>
          <p:nvPr/>
        </p:nvSpPr>
        <p:spPr>
          <a:xfrm>
            <a:off x="240561" y="4080736"/>
            <a:ext cx="4102872" cy="520085"/>
          </a:xfrm>
          <a:prstGeom prst="rect">
            <a:avLst/>
          </a:prstGeom>
          <a:solidFill>
            <a:srgbClr val="16709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sz="1400" b="0" i="0" u="none" strike="noStrike" kern="1200" spc="0" baseline="0">
                <a:solidFill>
                  <a:prstClr val="black">
                    <a:lumMod val="65000"/>
                    <a:lumOff val="35000"/>
                  </a:prstClr>
                </a:solidFill>
                <a:latin typeface="+mn-lt"/>
                <a:ea typeface="+mn-ea"/>
                <a:cs typeface="+mn-cs"/>
              </a:defRPr>
            </a:pPr>
            <a:r>
              <a:rPr lang="ar-LB" sz="1200" b="1" dirty="0">
                <a:solidFill>
                  <a:schemeClr val="bg1"/>
                </a:solidFill>
                <a:latin typeface="Miller Text" pitchFamily="50" charset="0"/>
              </a:rPr>
              <a:t>مدينة المواتر المرحلة الثالثة – القسم الأول – الخدمات الأخرى</a:t>
            </a:r>
          </a:p>
        </p:txBody>
      </p:sp>
      <p:sp>
        <p:nvSpPr>
          <p:cNvPr id="23" name="Title 1">
            <a:extLst>
              <a:ext uri="{FF2B5EF4-FFF2-40B4-BE49-F238E27FC236}">
                <a16:creationId xmlns:a16="http://schemas.microsoft.com/office/drawing/2014/main" id="{F29015CF-6C54-8C4C-91E2-8D919B4DB900}"/>
              </a:ext>
            </a:extLst>
          </p:cNvPr>
          <p:cNvSpPr txBox="1">
            <a:spLocks/>
          </p:cNvSpPr>
          <p:nvPr/>
        </p:nvSpPr>
        <p:spPr>
          <a:xfrm>
            <a:off x="1200246" y="-576871"/>
            <a:ext cx="5573813" cy="520085"/>
          </a:xfrm>
          <a:prstGeom prst="rect">
            <a:avLst/>
          </a:prstGeom>
        </p:spPr>
        <p:txBody>
          <a:bodyPr lIns="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IN" sz="2000" b="1" dirty="0">
              <a:latin typeface="Miller Text" pitchFamily="50" charset="0"/>
            </a:endParaRPr>
          </a:p>
        </p:txBody>
      </p:sp>
      <p:sp>
        <p:nvSpPr>
          <p:cNvPr id="24" name="TextBox 8">
            <a:extLst>
              <a:ext uri="{FF2B5EF4-FFF2-40B4-BE49-F238E27FC236}">
                <a16:creationId xmlns:a16="http://schemas.microsoft.com/office/drawing/2014/main" id="{9E184B1C-435F-D747-92CF-CCABBDEC44DF}"/>
              </a:ext>
            </a:extLst>
          </p:cNvPr>
          <p:cNvSpPr txBox="1"/>
          <p:nvPr/>
        </p:nvSpPr>
        <p:spPr>
          <a:xfrm>
            <a:off x="633967" y="889738"/>
            <a:ext cx="10776627" cy="424732"/>
          </a:xfrm>
          <a:prstGeom prst="rect">
            <a:avLst/>
          </a:prstGeom>
          <a:noFill/>
        </p:spPr>
        <p:txBody>
          <a:bodyPr wrap="square">
            <a:spAutoFit/>
          </a:bodyPr>
          <a:lstStyle/>
          <a:p>
            <a:pPr algn="ctr">
              <a:lnSpc>
                <a:spcPct val="90000"/>
              </a:lnSpc>
              <a:spcBef>
                <a:spcPct val="0"/>
              </a:spcBef>
              <a:tabLst>
                <a:tab pos="266700" algn="l"/>
                <a:tab pos="361950" algn="l"/>
              </a:tabLst>
              <a:defRPr/>
            </a:pPr>
            <a:r>
              <a:rPr lang="ar-LB" sz="2400" b="1" dirty="0">
                <a:solidFill>
                  <a:srgbClr val="1A5075"/>
                </a:solidFill>
                <a:latin typeface="Trajan Pro" panose="02020602050506020301" pitchFamily="18" charset="0"/>
              </a:rPr>
              <a:t>مدينة المواتر المرحلة الثالثة – القسم الأول – الخدمات الأخرى</a:t>
            </a:r>
          </a:p>
        </p:txBody>
      </p:sp>
      <p:pic>
        <p:nvPicPr>
          <p:cNvPr id="25" name="Picture 24">
            <a:extLst>
              <a:ext uri="{FF2B5EF4-FFF2-40B4-BE49-F238E27FC236}">
                <a16:creationId xmlns:a16="http://schemas.microsoft.com/office/drawing/2014/main" id="{273739E3-3AD0-D744-BE7C-62EE3EAFE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561" y="1497892"/>
            <a:ext cx="4102872" cy="2490633"/>
          </a:xfrm>
          <a:prstGeom prst="rect">
            <a:avLst/>
          </a:prstGeom>
        </p:spPr>
      </p:pic>
      <p:pic>
        <p:nvPicPr>
          <p:cNvPr id="26" name="Picture 25">
            <a:extLst>
              <a:ext uri="{FF2B5EF4-FFF2-40B4-BE49-F238E27FC236}">
                <a16:creationId xmlns:a16="http://schemas.microsoft.com/office/drawing/2014/main" id="{F11E0F52-EAB0-E642-95C1-652922135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009" y="4080736"/>
            <a:ext cx="4135427" cy="2421664"/>
          </a:xfrm>
          <a:prstGeom prst="rect">
            <a:avLst/>
          </a:prstGeom>
        </p:spPr>
      </p:pic>
      <p:pic>
        <p:nvPicPr>
          <p:cNvPr id="27" name="Picture 26">
            <a:extLst>
              <a:ext uri="{FF2B5EF4-FFF2-40B4-BE49-F238E27FC236}">
                <a16:creationId xmlns:a16="http://schemas.microsoft.com/office/drawing/2014/main" id="{B7FA522C-13AA-BB4C-BAF7-ABEF1A3EA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2009" y="1497892"/>
            <a:ext cx="4135427" cy="2490633"/>
          </a:xfrm>
          <a:prstGeom prst="rect">
            <a:avLst/>
          </a:prstGeom>
        </p:spPr>
      </p:pic>
      <p:pic>
        <p:nvPicPr>
          <p:cNvPr id="28" name="Picture 27">
            <a:extLst>
              <a:ext uri="{FF2B5EF4-FFF2-40B4-BE49-F238E27FC236}">
                <a16:creationId xmlns:a16="http://schemas.microsoft.com/office/drawing/2014/main" id="{9935AE91-3F7F-3B40-B78B-DFC1DFA40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848" y="1497892"/>
            <a:ext cx="3409219" cy="2490633"/>
          </a:xfrm>
          <a:prstGeom prst="rect">
            <a:avLst/>
          </a:prstGeom>
        </p:spPr>
      </p:pic>
      <p:pic>
        <p:nvPicPr>
          <p:cNvPr id="29" name="Picture 28">
            <a:extLst>
              <a:ext uri="{FF2B5EF4-FFF2-40B4-BE49-F238E27FC236}">
                <a16:creationId xmlns:a16="http://schemas.microsoft.com/office/drawing/2014/main" id="{C2CA9D68-13B6-284A-AFD1-2478F66E8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0848" y="4080736"/>
            <a:ext cx="3409219" cy="2421664"/>
          </a:xfrm>
          <a:prstGeom prst="rect">
            <a:avLst/>
          </a:prstGeom>
        </p:spPr>
      </p:pic>
      <p:sp>
        <p:nvSpPr>
          <p:cNvPr id="30" name="TextBox 29">
            <a:extLst>
              <a:ext uri="{FF2B5EF4-FFF2-40B4-BE49-F238E27FC236}">
                <a16:creationId xmlns:a16="http://schemas.microsoft.com/office/drawing/2014/main" id="{E80C197B-DCB6-354A-A105-789E077F26E1}"/>
              </a:ext>
            </a:extLst>
          </p:cNvPr>
          <p:cNvSpPr txBox="1"/>
          <p:nvPr/>
        </p:nvSpPr>
        <p:spPr>
          <a:xfrm>
            <a:off x="1556944" y="3711465"/>
            <a:ext cx="1470106" cy="323165"/>
          </a:xfrm>
          <a:prstGeom prst="rect">
            <a:avLst/>
          </a:prstGeom>
          <a:noFill/>
        </p:spPr>
        <p:txBody>
          <a:bodyPr wrap="square" rtlCol="0">
            <a:spAutoFit/>
          </a:bodyPr>
          <a:lstStyle/>
          <a:p>
            <a:r>
              <a:rPr lang="en-US" sz="1500" dirty="0"/>
              <a:t>Spare Parts Mall</a:t>
            </a:r>
          </a:p>
        </p:txBody>
      </p:sp>
      <p:sp>
        <p:nvSpPr>
          <p:cNvPr id="31" name="TextBox 30">
            <a:extLst>
              <a:ext uri="{FF2B5EF4-FFF2-40B4-BE49-F238E27FC236}">
                <a16:creationId xmlns:a16="http://schemas.microsoft.com/office/drawing/2014/main" id="{7D9E6BA6-7560-F94B-8ACB-E6C7F2B7BEBB}"/>
              </a:ext>
            </a:extLst>
          </p:cNvPr>
          <p:cNvSpPr txBox="1"/>
          <p:nvPr/>
        </p:nvSpPr>
        <p:spPr>
          <a:xfrm>
            <a:off x="5403363" y="3665360"/>
            <a:ext cx="2741391" cy="323165"/>
          </a:xfrm>
          <a:prstGeom prst="rect">
            <a:avLst/>
          </a:prstGeom>
          <a:noFill/>
        </p:spPr>
        <p:txBody>
          <a:bodyPr wrap="square" rtlCol="0">
            <a:spAutoFit/>
          </a:bodyPr>
          <a:lstStyle/>
          <a:p>
            <a:r>
              <a:rPr lang="en-US" sz="1500" dirty="0"/>
              <a:t>Showrooms &amp; Accommodations</a:t>
            </a:r>
          </a:p>
        </p:txBody>
      </p:sp>
      <p:sp>
        <p:nvSpPr>
          <p:cNvPr id="32" name="TextBox 31">
            <a:extLst>
              <a:ext uri="{FF2B5EF4-FFF2-40B4-BE49-F238E27FC236}">
                <a16:creationId xmlns:a16="http://schemas.microsoft.com/office/drawing/2014/main" id="{420F65E7-AA2F-014A-BFF3-2E47DF3E6807}"/>
              </a:ext>
            </a:extLst>
          </p:cNvPr>
          <p:cNvSpPr txBox="1"/>
          <p:nvPr/>
        </p:nvSpPr>
        <p:spPr>
          <a:xfrm>
            <a:off x="9538790" y="3665360"/>
            <a:ext cx="1870534" cy="323165"/>
          </a:xfrm>
          <a:prstGeom prst="rect">
            <a:avLst/>
          </a:prstGeom>
          <a:noFill/>
        </p:spPr>
        <p:txBody>
          <a:bodyPr wrap="square" rtlCol="0">
            <a:spAutoFit/>
          </a:bodyPr>
          <a:lstStyle/>
          <a:p>
            <a:r>
              <a:rPr lang="en-US" sz="1500" dirty="0"/>
              <a:t>Premium Showroom</a:t>
            </a:r>
          </a:p>
        </p:txBody>
      </p:sp>
      <p:sp>
        <p:nvSpPr>
          <p:cNvPr id="33" name="TextBox 32">
            <a:extLst>
              <a:ext uri="{FF2B5EF4-FFF2-40B4-BE49-F238E27FC236}">
                <a16:creationId xmlns:a16="http://schemas.microsoft.com/office/drawing/2014/main" id="{F8E7367B-81DB-784A-95F1-FC28D96BE33B}"/>
              </a:ext>
            </a:extLst>
          </p:cNvPr>
          <p:cNvSpPr txBox="1"/>
          <p:nvPr/>
        </p:nvSpPr>
        <p:spPr>
          <a:xfrm>
            <a:off x="5963921" y="6155993"/>
            <a:ext cx="1246776" cy="323165"/>
          </a:xfrm>
          <a:prstGeom prst="rect">
            <a:avLst/>
          </a:prstGeom>
          <a:noFill/>
        </p:spPr>
        <p:txBody>
          <a:bodyPr wrap="square" rtlCol="0">
            <a:spAutoFit/>
          </a:bodyPr>
          <a:lstStyle/>
          <a:p>
            <a:r>
              <a:rPr lang="en-US" sz="1500" dirty="0"/>
              <a:t>Hypermarket</a:t>
            </a:r>
          </a:p>
        </p:txBody>
      </p:sp>
      <p:sp>
        <p:nvSpPr>
          <p:cNvPr id="34" name="TextBox 33">
            <a:extLst>
              <a:ext uri="{FF2B5EF4-FFF2-40B4-BE49-F238E27FC236}">
                <a16:creationId xmlns:a16="http://schemas.microsoft.com/office/drawing/2014/main" id="{96D3BB29-5599-A340-AB3C-3C56C5F18AC1}"/>
              </a:ext>
            </a:extLst>
          </p:cNvPr>
          <p:cNvSpPr txBox="1"/>
          <p:nvPr/>
        </p:nvSpPr>
        <p:spPr>
          <a:xfrm>
            <a:off x="10099348" y="6155992"/>
            <a:ext cx="1246776" cy="323165"/>
          </a:xfrm>
          <a:prstGeom prst="rect">
            <a:avLst/>
          </a:prstGeom>
          <a:noFill/>
        </p:spPr>
        <p:txBody>
          <a:bodyPr wrap="square" rtlCol="0">
            <a:spAutoFit/>
          </a:bodyPr>
          <a:lstStyle/>
          <a:p>
            <a:r>
              <a:rPr lang="en-US" sz="1500" dirty="0"/>
              <a:t>Masjid</a:t>
            </a:r>
          </a:p>
        </p:txBody>
      </p:sp>
    </p:spTree>
    <p:extLst>
      <p:ext uri="{BB962C8B-B14F-4D97-AF65-F5344CB8AC3E}">
        <p14:creationId xmlns:p14="http://schemas.microsoft.com/office/powerpoint/2010/main" val="2575199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72AF964-68AD-914C-B001-E15EEE44E418}"/>
              </a:ext>
            </a:extLst>
          </p:cNvPr>
          <p:cNvGraphicFramePr>
            <a:graphicFrameLocks noGrp="1"/>
          </p:cNvGraphicFramePr>
          <p:nvPr>
            <p:extLst>
              <p:ext uri="{D42A27DB-BD31-4B8C-83A1-F6EECF244321}">
                <p14:modId xmlns:p14="http://schemas.microsoft.com/office/powerpoint/2010/main" val="4854884"/>
              </p:ext>
            </p:extLst>
          </p:nvPr>
        </p:nvGraphicFramePr>
        <p:xfrm>
          <a:off x="777240" y="4867023"/>
          <a:ext cx="10524744" cy="1211396"/>
        </p:xfrm>
        <a:graphic>
          <a:graphicData uri="http://schemas.openxmlformats.org/drawingml/2006/table">
            <a:tbl>
              <a:tblPr firstRow="1" bandRow="1">
                <a:tableStyleId>{5C22544A-7EE6-4342-B048-85BDC9FD1C3A}</a:tableStyleId>
              </a:tblPr>
              <a:tblGrid>
                <a:gridCol w="8326885">
                  <a:extLst>
                    <a:ext uri="{9D8B030D-6E8A-4147-A177-3AD203B41FA5}">
                      <a16:colId xmlns:a16="http://schemas.microsoft.com/office/drawing/2014/main" val="2927108585"/>
                    </a:ext>
                  </a:extLst>
                </a:gridCol>
                <a:gridCol w="2197859">
                  <a:extLst>
                    <a:ext uri="{9D8B030D-6E8A-4147-A177-3AD203B41FA5}">
                      <a16:colId xmlns:a16="http://schemas.microsoft.com/office/drawing/2014/main" val="69824967"/>
                    </a:ext>
                  </a:extLst>
                </a:gridCol>
              </a:tblGrid>
              <a:tr h="340056">
                <a:tc>
                  <a:txBody>
                    <a:bodyPr/>
                    <a:lstStyle/>
                    <a:p>
                      <a:pPr marL="0" algn="ctr" rtl="0" eaLnBrk="1" fontAlgn="b" latinLnBrk="0" hangingPunct="1"/>
                      <a:r>
                        <a:rPr lang="ar-AE" sz="1200" b="1"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المساحة (الف م2)</a:t>
                      </a:r>
                      <a:endParaRPr lang="en-IN" sz="1200" b="1"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solidFill>
                      <a:srgbClr val="16709E"/>
                    </a:solidFill>
                  </a:tcPr>
                </a:tc>
                <a:tc>
                  <a:txBody>
                    <a:bodyPr/>
                    <a:lstStyle/>
                    <a:p>
                      <a:pPr marL="0" algn="ctr" defTabSz="685800" rtl="0" eaLnBrk="1" fontAlgn="b" latinLnBrk="0" hangingPunct="1"/>
                      <a:r>
                        <a:rPr lang="ar-AE" sz="1200" b="1"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المؤجرة</a:t>
                      </a:r>
                      <a:endParaRPr lang="en-IN" sz="1200" b="1" u="none" strike="noStrike" kern="1200"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solidFill>
                      <a:srgbClr val="16709E"/>
                    </a:solidFill>
                  </a:tcPr>
                </a:tc>
                <a:extLst>
                  <a:ext uri="{0D108BD9-81ED-4DB2-BD59-A6C34878D82A}">
                    <a16:rowId xmlns:a16="http://schemas.microsoft.com/office/drawing/2014/main" val="2148796934"/>
                  </a:ext>
                </a:extLst>
              </a:tr>
              <a:tr h="216034">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330</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مدينة</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بروة المرحلة  3</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117258332"/>
                  </a:ext>
                </a:extLst>
              </a:tr>
              <a:tr h="216034">
                <a:tc>
                  <a:txBody>
                    <a:bodyPr/>
                    <a:lstStyle/>
                    <a:p>
                      <a:pPr algn="ctr" fontAlgn="b"/>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266</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مدينة </a:t>
                      </a:r>
                      <a:r>
                        <a:rPr lang="ar-AE" sz="1000" b="0" i="0" u="none" strike="noStrike" dirty="0" err="1">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المواتر</a:t>
                      </a:r>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المرحلة 4</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638818294"/>
                  </a:ext>
                </a:extLst>
              </a:tr>
              <a:tr h="223238">
                <a:tc>
                  <a:txBody>
                    <a:bodyPr/>
                    <a:lstStyle/>
                    <a:p>
                      <a:pPr algn="ctr" fontAlgn="b"/>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405</a:t>
                      </a:r>
                      <a:endParaRPr lang="en-IN"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منطقة الخور</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555743819"/>
                  </a:ext>
                </a:extLst>
              </a:tr>
              <a:tr h="216034">
                <a:tc>
                  <a:txBody>
                    <a:bodyPr/>
                    <a:lstStyle/>
                    <a:p>
                      <a:pPr lvl="0" algn="ctr">
                        <a:buNone/>
                      </a:pPr>
                      <a:r>
                        <a:rPr lang="ar-QA" sz="11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59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a:buNone/>
                      </a:pPr>
                      <a:r>
                        <a:rPr lang="ar-AE" sz="1000" b="0"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توسعة ام شهرين</a:t>
                      </a: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4042904929"/>
                  </a:ext>
                </a:extLst>
              </a:tr>
            </a:tbl>
          </a:graphicData>
        </a:graphic>
      </p:graphicFrame>
      <p:graphicFrame>
        <p:nvGraphicFramePr>
          <p:cNvPr id="7" name="Table 6">
            <a:extLst>
              <a:ext uri="{FF2B5EF4-FFF2-40B4-BE49-F238E27FC236}">
                <a16:creationId xmlns:a16="http://schemas.microsoft.com/office/drawing/2014/main" id="{D7967653-840D-6C49-AA5F-387DEE5EF841}"/>
              </a:ext>
            </a:extLst>
          </p:cNvPr>
          <p:cNvGraphicFramePr>
            <a:graphicFrameLocks noGrp="1"/>
          </p:cNvGraphicFramePr>
          <p:nvPr>
            <p:extLst>
              <p:ext uri="{D42A27DB-BD31-4B8C-83A1-F6EECF244321}">
                <p14:modId xmlns:p14="http://schemas.microsoft.com/office/powerpoint/2010/main" val="2784609633"/>
              </p:ext>
            </p:extLst>
          </p:nvPr>
        </p:nvGraphicFramePr>
        <p:xfrm>
          <a:off x="777240" y="1867956"/>
          <a:ext cx="10524744" cy="2455199"/>
        </p:xfrm>
        <a:graphic>
          <a:graphicData uri="http://schemas.openxmlformats.org/drawingml/2006/table">
            <a:tbl>
              <a:tblPr firstRow="1" bandRow="1">
                <a:tableStyleId>{5C22544A-7EE6-4342-B048-85BDC9FD1C3A}</a:tableStyleId>
              </a:tblPr>
              <a:tblGrid>
                <a:gridCol w="8326885">
                  <a:extLst>
                    <a:ext uri="{9D8B030D-6E8A-4147-A177-3AD203B41FA5}">
                      <a16:colId xmlns:a16="http://schemas.microsoft.com/office/drawing/2014/main" val="2927108585"/>
                    </a:ext>
                  </a:extLst>
                </a:gridCol>
                <a:gridCol w="2197859">
                  <a:extLst>
                    <a:ext uri="{9D8B030D-6E8A-4147-A177-3AD203B41FA5}">
                      <a16:colId xmlns:a16="http://schemas.microsoft.com/office/drawing/2014/main" val="69824967"/>
                    </a:ext>
                  </a:extLst>
                </a:gridCol>
              </a:tblGrid>
              <a:tr h="365489">
                <a:tc>
                  <a:txBody>
                    <a:bodyPr/>
                    <a:lstStyle/>
                    <a:p>
                      <a:pPr algn="ctr" fontAlgn="b"/>
                      <a:r>
                        <a:rPr lang="ar-AE" sz="1100" b="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المساحة ( الف م2)</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6983" marR="6983" marT="6983" marB="0" anchor="ctr">
                    <a:solidFill>
                      <a:srgbClr val="16709E"/>
                    </a:solidFill>
                  </a:tcPr>
                </a:tc>
                <a:tc>
                  <a:txBody>
                    <a:bodyPr/>
                    <a:lstStyle/>
                    <a:p>
                      <a:pPr algn="ctr" fontAlgn="b"/>
                      <a:r>
                        <a:rPr lang="ar-AE" sz="1100" b="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المملوكة</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6983" marT="6983" marB="0" anchor="ctr">
                    <a:solidFill>
                      <a:srgbClr val="16709E"/>
                    </a:solidFill>
                  </a:tcPr>
                </a:tc>
                <a:extLst>
                  <a:ext uri="{0D108BD9-81ED-4DB2-BD59-A6C34878D82A}">
                    <a16:rowId xmlns:a16="http://schemas.microsoft.com/office/drawing/2014/main" val="2148796934"/>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523</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براحة 3</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86395112"/>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130</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1" eaLnBrk="1" fontAlgn="b" latinLnBrk="0" hangingPunct="1">
                        <a:lnSpc>
                          <a:spcPct val="100000"/>
                        </a:lnSpc>
                        <a:spcBef>
                          <a:spcPts val="0"/>
                        </a:spcBef>
                        <a:spcAft>
                          <a:spcPts val="0"/>
                        </a:spcAft>
                        <a:buClrTx/>
                        <a:buSzTx/>
                        <a:buFontTx/>
                        <a:buNone/>
                        <a:tabLst/>
                        <a:defRPr/>
                      </a:pPr>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دارا</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(ب</a:t>
                      </a:r>
                      <a:r>
                        <a:rPr lang="ar-QA"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ي </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a:t>
                      </a:r>
                      <a:r>
                        <a:rPr lang="ar-QA"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إ</a:t>
                      </a:r>
                      <a:r>
                        <a:rPr lang="ar-AE"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ف)</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6097969"/>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48</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بروة الدوحة </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60805805"/>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38</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العقارية دلتا سنتر</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2734146"/>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28</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نادي شاطئ الحُويلة</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54935629"/>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28</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أبراج أساس </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97544298"/>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28</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العقارية </a:t>
                      </a:r>
                      <a:r>
                        <a:rPr lang="ar-QA" sz="1000" b="0" i="0" u="none" strike="noStrike" dirty="0" err="1">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ساوثغيت</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40815001"/>
                  </a:ext>
                </a:extLst>
              </a:tr>
              <a:tr h="232190">
                <a:tc>
                  <a:txBody>
                    <a:bodyPr/>
                    <a:lstStyle/>
                    <a:p>
                      <a:pPr algn="ctr" fontAlgn="b"/>
                      <a:r>
                        <a:rPr lang="en-US"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15</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امتداد</a:t>
                      </a:r>
                      <a:r>
                        <a:rPr lang="ar-QA"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a:t>
                      </a:r>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أرض</a:t>
                      </a:r>
                      <a:r>
                        <a:rPr lang="ar-QA" sz="1000" b="0" i="0" u="none" strike="noStrike" baseline="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شل </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3714322"/>
                  </a:ext>
                </a:extLst>
              </a:tr>
              <a:tr h="232190">
                <a:tc>
                  <a:txBody>
                    <a:bodyPr/>
                    <a:lstStyle/>
                    <a:p>
                      <a:pPr algn="ctr"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4</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fontAlgn="b"/>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برج الخ</a:t>
                      </a:r>
                      <a:r>
                        <a:rPr lang="ar-QA"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رايج</a:t>
                      </a:r>
                      <a:r>
                        <a:rPr lang="ar-AE"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السكني</a:t>
                      </a:r>
                      <a:endParaRPr lang="en-IN" sz="10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45446090"/>
                  </a:ext>
                </a:extLst>
              </a:tr>
            </a:tbl>
          </a:graphicData>
        </a:graphic>
      </p:graphicFrame>
      <p:sp>
        <p:nvSpPr>
          <p:cNvPr id="8" name="TextBox 8">
            <a:extLst>
              <a:ext uri="{FF2B5EF4-FFF2-40B4-BE49-F238E27FC236}">
                <a16:creationId xmlns:a16="http://schemas.microsoft.com/office/drawing/2014/main" id="{27B74A72-8775-234B-8F77-F2F6B5494F31}"/>
              </a:ext>
            </a:extLst>
          </p:cNvPr>
          <p:cNvSpPr txBox="1"/>
          <p:nvPr/>
        </p:nvSpPr>
        <p:spPr>
          <a:xfrm>
            <a:off x="861237" y="883434"/>
            <a:ext cx="10440747" cy="433965"/>
          </a:xfrm>
          <a:prstGeom prst="rect">
            <a:avLst/>
          </a:prstGeom>
          <a:noFill/>
        </p:spPr>
        <p:txBody>
          <a:bodyPr wrap="square">
            <a:spAutoFit/>
          </a:bodyPr>
          <a:lstStyle/>
          <a:p>
            <a:pPr algn="ctr">
              <a:lnSpc>
                <a:spcPct val="90000"/>
              </a:lnSpc>
              <a:spcBef>
                <a:spcPct val="0"/>
              </a:spcBef>
              <a:tabLst>
                <a:tab pos="266700" algn="l"/>
                <a:tab pos="361950" algn="l"/>
              </a:tabLst>
              <a:defRPr/>
            </a:pPr>
            <a:r>
              <a:rPr lang="ar-QA"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الأراضي الفضاء المحلية </a:t>
            </a:r>
            <a:endParaRPr lang="en-IN"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164147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dots and pink squares&#10;&#10;Description automatically generated">
            <a:extLst>
              <a:ext uri="{FF2B5EF4-FFF2-40B4-BE49-F238E27FC236}">
                <a16:creationId xmlns:a16="http://schemas.microsoft.com/office/drawing/2014/main" id="{6FA706B2-DC0C-4845-9C8B-0A09C6A41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0" y="5787537"/>
            <a:ext cx="10541000" cy="762000"/>
          </a:xfrm>
          <a:prstGeom prst="rect">
            <a:avLst/>
          </a:prstGeom>
        </p:spPr>
      </p:pic>
      <p:graphicFrame>
        <p:nvGraphicFramePr>
          <p:cNvPr id="8" name="Table 7">
            <a:extLst>
              <a:ext uri="{FF2B5EF4-FFF2-40B4-BE49-F238E27FC236}">
                <a16:creationId xmlns:a16="http://schemas.microsoft.com/office/drawing/2014/main" id="{048C0077-DFB0-324A-A476-4C4BFDFE3FBE}"/>
              </a:ext>
            </a:extLst>
          </p:cNvPr>
          <p:cNvGraphicFramePr>
            <a:graphicFrameLocks noGrp="1"/>
          </p:cNvGraphicFramePr>
          <p:nvPr>
            <p:extLst>
              <p:ext uri="{D42A27DB-BD31-4B8C-83A1-F6EECF244321}">
                <p14:modId xmlns:p14="http://schemas.microsoft.com/office/powerpoint/2010/main" val="3536579296"/>
              </p:ext>
            </p:extLst>
          </p:nvPr>
        </p:nvGraphicFramePr>
        <p:xfrm>
          <a:off x="1151875" y="2466234"/>
          <a:ext cx="9888250" cy="1583098"/>
        </p:xfrm>
        <a:graphic>
          <a:graphicData uri="http://schemas.openxmlformats.org/drawingml/2006/table">
            <a:tbl>
              <a:tblPr firstRow="1" bandRow="1">
                <a:tableStyleId>{5C22544A-7EE6-4342-B048-85BDC9FD1C3A}</a:tableStyleId>
              </a:tblPr>
              <a:tblGrid>
                <a:gridCol w="4930802">
                  <a:extLst>
                    <a:ext uri="{9D8B030D-6E8A-4147-A177-3AD203B41FA5}">
                      <a16:colId xmlns:a16="http://schemas.microsoft.com/office/drawing/2014/main" val="2927108585"/>
                    </a:ext>
                  </a:extLst>
                </a:gridCol>
                <a:gridCol w="2478724">
                  <a:extLst>
                    <a:ext uri="{9D8B030D-6E8A-4147-A177-3AD203B41FA5}">
                      <a16:colId xmlns:a16="http://schemas.microsoft.com/office/drawing/2014/main" val="69824967"/>
                    </a:ext>
                  </a:extLst>
                </a:gridCol>
                <a:gridCol w="2478724">
                  <a:extLst>
                    <a:ext uri="{9D8B030D-6E8A-4147-A177-3AD203B41FA5}">
                      <a16:colId xmlns:a16="http://schemas.microsoft.com/office/drawing/2014/main" val="1254172199"/>
                    </a:ext>
                  </a:extLst>
                </a:gridCol>
              </a:tblGrid>
              <a:tr h="333989">
                <a:tc>
                  <a:txBody>
                    <a:bodyPr/>
                    <a:lstStyle/>
                    <a:p>
                      <a:pPr algn="ctr" fontAlgn="b"/>
                      <a:r>
                        <a:rPr lang="ar-AE" sz="1100" b="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المساحة ( م2)</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6983" marR="6983" marT="6983" marB="0" anchor="ctr">
                    <a:solidFill>
                      <a:srgbClr val="16709E"/>
                    </a:solidFill>
                  </a:tcPr>
                </a:tc>
                <a:tc>
                  <a:txBody>
                    <a:bodyPr/>
                    <a:lstStyle/>
                    <a:p>
                      <a:pPr algn="ctr" fontAlgn="b"/>
                      <a:r>
                        <a:rPr lang="ar-AE" sz="11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rPr>
                        <a:t>الدولة</a:t>
                      </a:r>
                      <a:endParaRPr lang="en-IN" sz="1100" b="0" i="0" u="none" strike="noStrike" dirty="0">
                        <a:solidFill>
                          <a:schemeClr val="bg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6983" marR="6983" marT="6983" marB="0" anchor="ctr">
                    <a:solidFill>
                      <a:srgbClr val="16709E"/>
                    </a:solidFill>
                  </a:tcPr>
                </a:tc>
                <a:tc>
                  <a:txBody>
                    <a:bodyPr/>
                    <a:lstStyle/>
                    <a:p>
                      <a:pPr algn="ctr" fontAlgn="b"/>
                      <a:r>
                        <a:rPr lang="ar-AE" sz="1100" b="0" u="none" strike="noStrike" dirty="0">
                          <a:effectLst/>
                          <a:latin typeface="GE Dinar Two" panose="020A0503020102020204" pitchFamily="18" charset="-78"/>
                          <a:ea typeface="GE Dinar Two" panose="020A0503020102020204" pitchFamily="18" charset="-78"/>
                          <a:cs typeface="GE Dinar Two" panose="020A0503020102020204" pitchFamily="18" charset="-78"/>
                        </a:rPr>
                        <a:t>الأرض</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108000" marR="6983" marT="6983" marB="0" anchor="ctr">
                    <a:solidFill>
                      <a:srgbClr val="16709E"/>
                    </a:solidFill>
                  </a:tcPr>
                </a:tc>
                <a:extLst>
                  <a:ext uri="{0D108BD9-81ED-4DB2-BD59-A6C34878D82A}">
                    <a16:rowId xmlns:a16="http://schemas.microsoft.com/office/drawing/2014/main" val="2148796934"/>
                  </a:ext>
                </a:extLst>
              </a:tr>
              <a:tr h="312300">
                <a:tc>
                  <a:txBody>
                    <a:bodyPr/>
                    <a:lstStyle/>
                    <a:p>
                      <a:pPr algn="ctr" rtl="0"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12</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5</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البحرين</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خليج البحرين </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108000" marR="9525"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5040431"/>
                  </a:ext>
                </a:extLst>
              </a:tr>
              <a:tr h="312300">
                <a:tc>
                  <a:txBody>
                    <a:bodyPr/>
                    <a:lstStyle/>
                    <a:p>
                      <a:pPr algn="ctr" rtl="0" fontAlgn="b"/>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54,7</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قُبرص</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أرض</a:t>
                      </a:r>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 قُبرص</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108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6395112"/>
                  </a:ext>
                </a:extLst>
              </a:tr>
              <a:tr h="312209">
                <a:tc>
                  <a:txBody>
                    <a:bodyPr/>
                    <a:lstStyle/>
                    <a:p>
                      <a:pPr algn="ctr" rtl="0"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3</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1</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المغرب</a:t>
                      </a:r>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ar-AE"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فاس</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endParaRPr lang="ar-QA" sz="1100" b="0" i="0" u="none" strike="noStrike" noProof="0"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108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0805805"/>
                  </a:ext>
                </a:extLst>
              </a:tr>
              <a:tr h="312300">
                <a:tc>
                  <a:txBody>
                    <a:bodyPr/>
                    <a:lstStyle/>
                    <a:p>
                      <a:pPr algn="ctr" rtl="0" fontAlgn="b"/>
                      <a:r>
                        <a:rPr lang="ar-QA" sz="1100" b="1"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7</a:t>
                      </a:r>
                      <a:r>
                        <a:rPr lang="en-US" sz="1100" b="1"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0</a:t>
                      </a:r>
                      <a:r>
                        <a:rPr lang="ar-QA"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a:t>
                      </a:r>
                      <a:r>
                        <a:rPr lang="en-US" sz="1100" b="1"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rPr>
                        <a:t>3</a:t>
                      </a:r>
                      <a:endParaRPr lang="en-IN" sz="1100" b="1" i="0" u="none" strike="noStrike" dirty="0">
                        <a:solidFill>
                          <a:schemeClr val="tx1"/>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endParaRPr lang="en-IN" sz="1100" b="0"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54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
                      <a:r>
                        <a:rPr lang="ar-AE" sz="1100" b="1"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rPr>
                        <a:t>الإجمالي</a:t>
                      </a:r>
                      <a:endParaRPr lang="en-IN" sz="1100" b="1" i="0" u="none" strike="noStrike" dirty="0">
                        <a:solidFill>
                          <a:srgbClr val="000000"/>
                        </a:solidFill>
                        <a:effectLst/>
                        <a:latin typeface="GE Dinar Two" panose="020A0503020102020204" pitchFamily="18" charset="-78"/>
                        <a:ea typeface="GE Dinar Two" panose="020A0503020102020204" pitchFamily="18" charset="-78"/>
                        <a:cs typeface="GE Dinar Two" panose="020A0503020102020204" pitchFamily="18" charset="-78"/>
                      </a:endParaRPr>
                    </a:p>
                  </a:txBody>
                  <a:tcPr marL="108000" marR="95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935629"/>
                  </a:ext>
                </a:extLst>
              </a:tr>
            </a:tbl>
          </a:graphicData>
        </a:graphic>
      </p:graphicFrame>
      <p:sp>
        <p:nvSpPr>
          <p:cNvPr id="9" name="Title 1">
            <a:extLst>
              <a:ext uri="{FF2B5EF4-FFF2-40B4-BE49-F238E27FC236}">
                <a16:creationId xmlns:a16="http://schemas.microsoft.com/office/drawing/2014/main" id="{57B925DE-2DFF-174D-8AE2-E7D5CC603714}"/>
              </a:ext>
            </a:extLst>
          </p:cNvPr>
          <p:cNvSpPr txBox="1">
            <a:spLocks/>
          </p:cNvSpPr>
          <p:nvPr/>
        </p:nvSpPr>
        <p:spPr>
          <a:xfrm>
            <a:off x="1718736" y="1388923"/>
            <a:ext cx="5400501" cy="51435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tab pos="266700" algn="l"/>
                <a:tab pos="361950" algn="l"/>
              </a:tabLst>
              <a:defRPr/>
            </a:pPr>
            <a:endParaRPr kumimoji="0" lang="en-IN" sz="2000" b="1" i="0" u="sng" strike="noStrike" kern="1200" cap="none" spc="0" normalizeH="0" baseline="0" noProof="0" dirty="0">
              <a:ln>
                <a:noFill/>
              </a:ln>
              <a:solidFill>
                <a:prstClr val="black"/>
              </a:solidFill>
              <a:effectLst/>
              <a:uLnTx/>
              <a:uFillTx/>
              <a:latin typeface="Miller Text" pitchFamily="50" charset="0"/>
              <a:ea typeface="+mj-ea"/>
              <a:cs typeface="+mj-cs"/>
            </a:endParaRPr>
          </a:p>
        </p:txBody>
      </p:sp>
      <p:sp>
        <p:nvSpPr>
          <p:cNvPr id="10" name="TextBox 8">
            <a:extLst>
              <a:ext uri="{FF2B5EF4-FFF2-40B4-BE49-F238E27FC236}">
                <a16:creationId xmlns:a16="http://schemas.microsoft.com/office/drawing/2014/main" id="{F1BC65EE-4001-5449-9A96-C4C612306A74}"/>
              </a:ext>
            </a:extLst>
          </p:cNvPr>
          <p:cNvSpPr txBox="1"/>
          <p:nvPr/>
        </p:nvSpPr>
        <p:spPr>
          <a:xfrm>
            <a:off x="1151875" y="1171940"/>
            <a:ext cx="9888250" cy="433965"/>
          </a:xfrm>
          <a:prstGeom prst="rect">
            <a:avLst/>
          </a:prstGeom>
          <a:noFill/>
        </p:spPr>
        <p:txBody>
          <a:bodyPr wrap="square">
            <a:spAutoFit/>
          </a:bodyPr>
          <a:lstStyle/>
          <a:p>
            <a:pPr marR="0" lvl="0" indent="0" algn="ctr" fontAlgn="auto">
              <a:lnSpc>
                <a:spcPct val="90000"/>
              </a:lnSpc>
              <a:spcBef>
                <a:spcPct val="0"/>
              </a:spcBef>
              <a:spcAft>
                <a:spcPts val="0"/>
              </a:spcAft>
              <a:buClrTx/>
              <a:buSzTx/>
              <a:buFontTx/>
              <a:buNone/>
              <a:tabLst>
                <a:tab pos="266700" algn="l"/>
                <a:tab pos="361950" algn="l"/>
              </a:tabLst>
              <a:defRPr/>
            </a:pPr>
            <a:r>
              <a:rPr lang="ar-QA"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الأراضي الفضاء الدولية </a:t>
            </a:r>
            <a:endParaRPr lang="en-IN"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 name="Rectangle 10">
            <a:extLst>
              <a:ext uri="{FF2B5EF4-FFF2-40B4-BE49-F238E27FC236}">
                <a16:creationId xmlns:a16="http://schemas.microsoft.com/office/drawing/2014/main" id="{76433601-08BE-BB4D-A0E1-2C64FBBBF6D5}"/>
              </a:ext>
            </a:extLst>
          </p:cNvPr>
          <p:cNvSpPr/>
          <p:nvPr/>
        </p:nvSpPr>
        <p:spPr>
          <a:xfrm>
            <a:off x="8785803" y="5227355"/>
            <a:ext cx="2081019" cy="261610"/>
          </a:xfrm>
          <a:prstGeom prst="rect">
            <a:avLst/>
          </a:prstGeom>
        </p:spPr>
        <p:txBody>
          <a:bodyPr wrap="none">
            <a:spAutoFit/>
          </a:bodyPr>
          <a:lstStyle/>
          <a:p>
            <a:r>
              <a:rPr lang="ar-AE" sz="1100" dirty="0">
                <a:latin typeface="GE Dinar Two" panose="020A0503020102020204" pitchFamily="18" charset="-78"/>
                <a:ea typeface="GE Dinar Two" panose="020A0503020102020204" pitchFamily="18" charset="-78"/>
                <a:cs typeface="GE Dinar Two" panose="020A0503020102020204" pitchFamily="18" charset="-78"/>
              </a:rPr>
              <a:t>* يشمل المباني الموجودة مُسبقاً</a:t>
            </a:r>
          </a:p>
        </p:txBody>
      </p:sp>
    </p:spTree>
    <p:extLst>
      <p:ext uri="{BB962C8B-B14F-4D97-AF65-F5344CB8AC3E}">
        <p14:creationId xmlns:p14="http://schemas.microsoft.com/office/powerpoint/2010/main" val="1487298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140">
            <a:extLst>
              <a:ext uri="{FF2B5EF4-FFF2-40B4-BE49-F238E27FC236}">
                <a16:creationId xmlns:a16="http://schemas.microsoft.com/office/drawing/2014/main" id="{A4CA10C1-535E-F1C2-0662-93C1F8F4B4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7500" y="0"/>
            <a:ext cx="2504857" cy="1549868"/>
          </a:xfrm>
          <a:prstGeom prst="rect">
            <a:avLst/>
          </a:prstGeom>
        </p:spPr>
      </p:pic>
      <p:pic>
        <p:nvPicPr>
          <p:cNvPr id="14" name="Picture 13" descr="A black background with white dots and pink squares&#10;&#10;Description automatically generated">
            <a:extLst>
              <a:ext uri="{FF2B5EF4-FFF2-40B4-BE49-F238E27FC236}">
                <a16:creationId xmlns:a16="http://schemas.microsoft.com/office/drawing/2014/main" id="{351BFE02-60A3-3546-A2E9-26EDBBE0E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00" y="5782048"/>
            <a:ext cx="10541000" cy="762000"/>
          </a:xfrm>
          <a:prstGeom prst="rect">
            <a:avLst/>
          </a:prstGeom>
        </p:spPr>
      </p:pic>
      <p:sp>
        <p:nvSpPr>
          <p:cNvPr id="13" name="TextBox 12">
            <a:extLst>
              <a:ext uri="{FF2B5EF4-FFF2-40B4-BE49-F238E27FC236}">
                <a16:creationId xmlns:a16="http://schemas.microsoft.com/office/drawing/2014/main" id="{999A4FC6-0290-8548-A545-FE73AFEE10AC}"/>
              </a:ext>
            </a:extLst>
          </p:cNvPr>
          <p:cNvSpPr txBox="1"/>
          <p:nvPr/>
        </p:nvSpPr>
        <p:spPr>
          <a:xfrm flipH="1">
            <a:off x="5005928" y="2769996"/>
            <a:ext cx="6093068" cy="523220"/>
          </a:xfrm>
          <a:prstGeom prst="rect">
            <a:avLst/>
          </a:prstGeom>
          <a:noFill/>
        </p:spPr>
        <p:txBody>
          <a:bodyPr wrap="square">
            <a:spAutoFit/>
          </a:bodyPr>
          <a:lstStyle/>
          <a:p>
            <a:pPr algn="r"/>
            <a:r>
              <a:rPr lang="ar-QA" sz="2800" dirty="0">
                <a:solidFill>
                  <a:schemeClr val="tx1">
                    <a:lumMod val="50000"/>
                    <a:lumOff val="50000"/>
                  </a:schemeClr>
                </a:solidFill>
                <a:latin typeface="GE Dinar Two" panose="020A0503020102020204" pitchFamily="18" charset="-78"/>
                <a:ea typeface="GE Dinar Two" panose="020A0503020102020204" pitchFamily="18" charset="-78"/>
                <a:cs typeface="GE Dinar Two" panose="020A0503020102020204" pitchFamily="18" charset="-78"/>
              </a:rPr>
              <a:t>فريق علاقات المستثمرين</a:t>
            </a:r>
            <a:endParaRPr lang="ar-AE" sz="2800" dirty="0">
              <a:solidFill>
                <a:schemeClr val="tx1">
                  <a:lumMod val="50000"/>
                  <a:lumOff val="50000"/>
                </a:schemeClr>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6" name="Group 5">
            <a:extLst>
              <a:ext uri="{FF2B5EF4-FFF2-40B4-BE49-F238E27FC236}">
                <a16:creationId xmlns:a16="http://schemas.microsoft.com/office/drawing/2014/main" id="{11661E7B-D0D0-B942-B4BD-5E8A7EFE13EB}"/>
              </a:ext>
            </a:extLst>
          </p:cNvPr>
          <p:cNvGrpSpPr/>
          <p:nvPr/>
        </p:nvGrpSpPr>
        <p:grpSpPr>
          <a:xfrm>
            <a:off x="7478874" y="3675989"/>
            <a:ext cx="6364308" cy="1258678"/>
            <a:chOff x="1003646" y="3420808"/>
            <a:chExt cx="6364308" cy="1258678"/>
          </a:xfrm>
        </p:grpSpPr>
        <p:sp>
          <p:nvSpPr>
            <p:cNvPr id="7" name="Rectangle 6">
              <a:extLst>
                <a:ext uri="{FF2B5EF4-FFF2-40B4-BE49-F238E27FC236}">
                  <a16:creationId xmlns:a16="http://schemas.microsoft.com/office/drawing/2014/main" id="{FD23FD77-26C7-8445-8EE9-0B5335FBD91F}"/>
                </a:ext>
              </a:extLst>
            </p:cNvPr>
            <p:cNvSpPr/>
            <p:nvPr/>
          </p:nvSpPr>
          <p:spPr>
            <a:xfrm>
              <a:off x="1271954" y="3420808"/>
              <a:ext cx="6096000" cy="1258678"/>
            </a:xfrm>
            <a:prstGeom prst="rect">
              <a:avLst/>
            </a:prstGeom>
          </p:spPr>
          <p:txBody>
            <a:bodyPr>
              <a:spAutoFit/>
            </a:bodyPr>
            <a:lstStyle/>
            <a:p>
              <a:pPr>
                <a:lnSpc>
                  <a:spcPct val="150000"/>
                </a:lnSpc>
                <a:spcBef>
                  <a:spcPts val="400"/>
                </a:spcBef>
              </a:pPr>
              <a:r>
                <a:rPr lang="en-GB" sz="1600" dirty="0">
                  <a:solidFill>
                    <a:srgbClr val="7D7F83"/>
                  </a:solidFill>
                  <a:latin typeface="GE Dinar Two" panose="020A0503020102020204" pitchFamily="18" charset="-78"/>
                  <a:ea typeface="GE Dinar Two" panose="020A0503020102020204" pitchFamily="18" charset="-78"/>
                  <a:cs typeface="GE Dinar Two" panose="020A0503020102020204" pitchFamily="18" charset="-78"/>
                </a:rPr>
                <a:t>+974 44088785</a:t>
              </a:r>
            </a:p>
            <a:p>
              <a:pPr>
                <a:lnSpc>
                  <a:spcPct val="150000"/>
                </a:lnSpc>
                <a:spcBef>
                  <a:spcPts val="400"/>
                </a:spcBef>
              </a:pPr>
              <a:r>
                <a:rPr lang="en-US" sz="1600" dirty="0" err="1">
                  <a:solidFill>
                    <a:schemeClr val="tx1">
                      <a:lumMod val="50000"/>
                      <a:lumOff val="50000"/>
                    </a:schemeClr>
                  </a:solidFill>
                  <a:latin typeface="Miller Text" pitchFamily="50" charset="0"/>
                  <a:cs typeface="Times New Roman" panose="02020603050405020304" pitchFamily="18" charset="0"/>
                </a:rPr>
                <a:t>Barwa.Investor@barwa.com.qa</a:t>
              </a:r>
              <a:endParaRPr lang="en-US" sz="1600" dirty="0">
                <a:solidFill>
                  <a:schemeClr val="tx1">
                    <a:lumMod val="50000"/>
                    <a:lumOff val="50000"/>
                  </a:schemeClr>
                </a:solidFill>
                <a:latin typeface="Miller Text" pitchFamily="50" charset="0"/>
                <a:cs typeface="Times New Roman" panose="02020603050405020304" pitchFamily="18" charset="0"/>
              </a:endParaRPr>
            </a:p>
            <a:p>
              <a:pPr>
                <a:lnSpc>
                  <a:spcPct val="150000"/>
                </a:lnSpc>
                <a:spcBef>
                  <a:spcPts val="400"/>
                </a:spcBef>
              </a:pPr>
              <a:r>
                <a:rPr lang="en-US" sz="1600" dirty="0">
                  <a:solidFill>
                    <a:schemeClr val="tx1">
                      <a:lumMod val="50000"/>
                      <a:lumOff val="50000"/>
                    </a:schemeClr>
                  </a:solidFill>
                  <a:latin typeface="Miller Text" pitchFamily="50" charset="0"/>
                  <a:cs typeface="Times New Roman" panose="02020603050405020304" pitchFamily="18" charset="0"/>
                </a:rPr>
                <a:t>www.barwa.com</a:t>
              </a:r>
              <a:endParaRPr lang="en-GB" sz="1600" dirty="0">
                <a:solidFill>
                  <a:schemeClr val="tx1">
                    <a:lumMod val="50000"/>
                    <a:lumOff val="50000"/>
                  </a:schemeClr>
                </a:solidFill>
                <a:latin typeface="Miller Text" pitchFamily="50" charset="0"/>
                <a:cs typeface="Times New Roman" panose="02020603050405020304" pitchFamily="18" charset="0"/>
              </a:endParaRPr>
            </a:p>
          </p:txBody>
        </p:sp>
        <p:pic>
          <p:nvPicPr>
            <p:cNvPr id="8" name="Graphic 7">
              <a:extLst>
                <a:ext uri="{FF2B5EF4-FFF2-40B4-BE49-F238E27FC236}">
                  <a16:creationId xmlns:a16="http://schemas.microsoft.com/office/drawing/2014/main" id="{9FB13F02-1495-8643-8CB8-1447ABF0BF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646" y="3603965"/>
              <a:ext cx="183599" cy="183599"/>
            </a:xfrm>
            <a:prstGeom prst="rect">
              <a:avLst/>
            </a:prstGeom>
          </p:spPr>
        </p:pic>
        <p:pic>
          <p:nvPicPr>
            <p:cNvPr id="9" name="Graphic 8">
              <a:extLst>
                <a:ext uri="{FF2B5EF4-FFF2-40B4-BE49-F238E27FC236}">
                  <a16:creationId xmlns:a16="http://schemas.microsoft.com/office/drawing/2014/main" id="{CEC1D45A-2C12-AD41-BD24-21B0235C47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3646" y="4014991"/>
              <a:ext cx="183599" cy="183599"/>
            </a:xfrm>
            <a:prstGeom prst="rect">
              <a:avLst/>
            </a:prstGeom>
          </p:spPr>
        </p:pic>
        <p:pic>
          <p:nvPicPr>
            <p:cNvPr id="11" name="Graphic 10">
              <a:extLst>
                <a:ext uri="{FF2B5EF4-FFF2-40B4-BE49-F238E27FC236}">
                  <a16:creationId xmlns:a16="http://schemas.microsoft.com/office/drawing/2014/main" id="{41BCADDC-7C7A-5A48-B403-34CD9FD4F2F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03646" y="4421984"/>
              <a:ext cx="183599" cy="183599"/>
            </a:xfrm>
            <a:prstGeom prst="rect">
              <a:avLst/>
            </a:prstGeom>
          </p:spPr>
        </p:pic>
      </p:grpSp>
    </p:spTree>
    <p:extLst>
      <p:ext uri="{BB962C8B-B14F-4D97-AF65-F5344CB8AC3E}">
        <p14:creationId xmlns:p14="http://schemas.microsoft.com/office/powerpoint/2010/main" val="1458157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6" name="Freeform: Shape 2045">
            <a:extLst>
              <a:ext uri="{FF2B5EF4-FFF2-40B4-BE49-F238E27FC236}">
                <a16:creationId xmlns:a16="http://schemas.microsoft.com/office/drawing/2014/main" id="{69D501E0-C568-2589-53FA-258C01D7BCEB}"/>
              </a:ext>
            </a:extLst>
          </p:cNvPr>
          <p:cNvSpPr/>
          <p:nvPr/>
        </p:nvSpPr>
        <p:spPr>
          <a:xfrm>
            <a:off x="1191895" y="2440908"/>
            <a:ext cx="1067117" cy="1017968"/>
          </a:xfrm>
          <a:custGeom>
            <a:avLst/>
            <a:gdLst>
              <a:gd name="connsiteX0" fmla="*/ 413766 w 1067117"/>
              <a:gd name="connsiteY0" fmla="*/ 1017969 h 1017968"/>
              <a:gd name="connsiteX1" fmla="*/ 0 w 1067117"/>
              <a:gd name="connsiteY1" fmla="*/ 508952 h 1017968"/>
              <a:gd name="connsiteX2" fmla="*/ 413766 w 1067117"/>
              <a:gd name="connsiteY2" fmla="*/ 0 h 1017968"/>
              <a:gd name="connsiteX3" fmla="*/ 1067118 w 1067117"/>
              <a:gd name="connsiteY3" fmla="*/ 0 h 1017968"/>
              <a:gd name="connsiteX4" fmla="*/ 653352 w 1067117"/>
              <a:gd name="connsiteY4" fmla="*/ 508952 h 1017968"/>
              <a:gd name="connsiteX5" fmla="*/ 1067118 w 1067117"/>
              <a:gd name="connsiteY5" fmla="*/ 1017969 h 101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117" h="1017968">
                <a:moveTo>
                  <a:pt x="413766" y="1017969"/>
                </a:moveTo>
                <a:lnTo>
                  <a:pt x="0" y="508952"/>
                </a:lnTo>
                <a:lnTo>
                  <a:pt x="413766" y="0"/>
                </a:lnTo>
                <a:lnTo>
                  <a:pt x="1067118" y="0"/>
                </a:lnTo>
                <a:lnTo>
                  <a:pt x="653352" y="508952"/>
                </a:lnTo>
                <a:lnTo>
                  <a:pt x="1067118" y="1017969"/>
                </a:lnTo>
                <a:close/>
              </a:path>
            </a:pathLst>
          </a:custGeom>
          <a:solidFill>
            <a:srgbClr val="FFFFFF"/>
          </a:solidFill>
          <a:ln w="6350" cap="flat">
            <a:noFill/>
            <a:prstDash val="solid"/>
            <a:miter/>
          </a:ln>
        </p:spPr>
        <p:txBody>
          <a:bodyPr rtlCol="0" anchor="ctr"/>
          <a:lstStyle/>
          <a:p>
            <a:endParaRPr lang="en-US"/>
          </a:p>
        </p:txBody>
      </p:sp>
      <p:sp>
        <p:nvSpPr>
          <p:cNvPr id="2053" name="Freeform: Shape 2052">
            <a:extLst>
              <a:ext uri="{FF2B5EF4-FFF2-40B4-BE49-F238E27FC236}">
                <a16:creationId xmlns:a16="http://schemas.microsoft.com/office/drawing/2014/main" id="{6E68C792-5B24-AF3A-3384-112728A97720}"/>
              </a:ext>
            </a:extLst>
          </p:cNvPr>
          <p:cNvSpPr/>
          <p:nvPr/>
        </p:nvSpPr>
        <p:spPr>
          <a:xfrm>
            <a:off x="1191895" y="4508404"/>
            <a:ext cx="1067117" cy="1017968"/>
          </a:xfrm>
          <a:custGeom>
            <a:avLst/>
            <a:gdLst>
              <a:gd name="connsiteX0" fmla="*/ 413766 w 1067117"/>
              <a:gd name="connsiteY0" fmla="*/ 1017969 h 1017968"/>
              <a:gd name="connsiteX1" fmla="*/ 0 w 1067117"/>
              <a:gd name="connsiteY1" fmla="*/ 509016 h 1017968"/>
              <a:gd name="connsiteX2" fmla="*/ 413766 w 1067117"/>
              <a:gd name="connsiteY2" fmla="*/ 0 h 1017968"/>
              <a:gd name="connsiteX3" fmla="*/ 1067118 w 1067117"/>
              <a:gd name="connsiteY3" fmla="*/ 0 h 1017968"/>
              <a:gd name="connsiteX4" fmla="*/ 653352 w 1067117"/>
              <a:gd name="connsiteY4" fmla="*/ 509016 h 1017968"/>
              <a:gd name="connsiteX5" fmla="*/ 1067118 w 1067117"/>
              <a:gd name="connsiteY5" fmla="*/ 1017969 h 101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117" h="1017968">
                <a:moveTo>
                  <a:pt x="413766" y="1017969"/>
                </a:moveTo>
                <a:lnTo>
                  <a:pt x="0" y="509016"/>
                </a:lnTo>
                <a:lnTo>
                  <a:pt x="413766" y="0"/>
                </a:lnTo>
                <a:lnTo>
                  <a:pt x="1067118" y="0"/>
                </a:lnTo>
                <a:lnTo>
                  <a:pt x="653352" y="509016"/>
                </a:lnTo>
                <a:lnTo>
                  <a:pt x="1067118" y="1017969"/>
                </a:lnTo>
                <a:close/>
              </a:path>
            </a:pathLst>
          </a:custGeom>
          <a:solidFill>
            <a:srgbClr val="FFFFFF"/>
          </a:solidFill>
          <a:ln w="6350"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87CF138D-0556-8B19-C22B-B5F6D2D56BC2}"/>
              </a:ext>
            </a:extLst>
          </p:cNvPr>
          <p:cNvSpPr/>
          <p:nvPr/>
        </p:nvSpPr>
        <p:spPr>
          <a:xfrm>
            <a:off x="4881182" y="3472211"/>
            <a:ext cx="1067180" cy="1018032"/>
          </a:xfrm>
          <a:custGeom>
            <a:avLst/>
            <a:gdLst>
              <a:gd name="connsiteX0" fmla="*/ 653351 w 1067180"/>
              <a:gd name="connsiteY0" fmla="*/ 1018032 h 1018032"/>
              <a:gd name="connsiteX1" fmla="*/ 1067181 w 1067180"/>
              <a:gd name="connsiteY1" fmla="*/ 509016 h 1018032"/>
              <a:gd name="connsiteX2" fmla="*/ 653351 w 1067180"/>
              <a:gd name="connsiteY2" fmla="*/ 0 h 1018032"/>
              <a:gd name="connsiteX3" fmla="*/ 0 w 1067180"/>
              <a:gd name="connsiteY3" fmla="*/ 0 h 1018032"/>
              <a:gd name="connsiteX4" fmla="*/ 413829 w 1067180"/>
              <a:gd name="connsiteY4" fmla="*/ 509016 h 1018032"/>
              <a:gd name="connsiteX5" fmla="*/ 0 w 1067180"/>
              <a:gd name="connsiteY5" fmla="*/ 1018032 h 101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180" h="1018032">
                <a:moveTo>
                  <a:pt x="653351" y="1018032"/>
                </a:moveTo>
                <a:lnTo>
                  <a:pt x="1067181" y="509016"/>
                </a:lnTo>
                <a:lnTo>
                  <a:pt x="653351" y="0"/>
                </a:lnTo>
                <a:lnTo>
                  <a:pt x="0" y="0"/>
                </a:lnTo>
                <a:lnTo>
                  <a:pt x="413829" y="509016"/>
                </a:lnTo>
                <a:lnTo>
                  <a:pt x="0" y="1018032"/>
                </a:lnTo>
                <a:close/>
              </a:path>
            </a:pathLst>
          </a:custGeom>
          <a:solidFill>
            <a:srgbClr val="FFFFFF"/>
          </a:solidFill>
          <a:ln w="6350" cap="flat">
            <a:noFill/>
            <a:prstDash val="solid"/>
            <a:miter/>
          </a:ln>
        </p:spPr>
        <p:txBody>
          <a:bodyPr rtlCol="0" anchor="ctr"/>
          <a:lstStyle/>
          <a:p>
            <a:endParaRPr lang="en-US"/>
          </a:p>
        </p:txBody>
      </p:sp>
      <p:pic>
        <p:nvPicPr>
          <p:cNvPr id="1620" name="Picture 1619">
            <a:extLst>
              <a:ext uri="{FF2B5EF4-FFF2-40B4-BE49-F238E27FC236}">
                <a16:creationId xmlns:a16="http://schemas.microsoft.com/office/drawing/2014/main" id="{B0E9BDB3-D02D-6F0E-5496-82D25028D4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17650" y="-1"/>
            <a:ext cx="4488615" cy="5567991"/>
          </a:xfrm>
          <a:custGeom>
            <a:avLst/>
            <a:gdLst>
              <a:gd name="connsiteX0" fmla="*/ 912 w 3396749"/>
              <a:gd name="connsiteY0" fmla="*/ -746 h 6264497"/>
              <a:gd name="connsiteX1" fmla="*/ 3397662 w 3396749"/>
              <a:gd name="connsiteY1" fmla="*/ -746 h 6264497"/>
              <a:gd name="connsiteX2" fmla="*/ 3397662 w 3396749"/>
              <a:gd name="connsiteY2" fmla="*/ 6263752 h 6264497"/>
              <a:gd name="connsiteX3" fmla="*/ 912 w 3396749"/>
              <a:gd name="connsiteY3" fmla="*/ 6263752 h 6264497"/>
            </a:gdLst>
            <a:ahLst/>
            <a:cxnLst>
              <a:cxn ang="0">
                <a:pos x="connsiteX0" y="connsiteY0"/>
              </a:cxn>
              <a:cxn ang="0">
                <a:pos x="connsiteX1" y="connsiteY1"/>
              </a:cxn>
              <a:cxn ang="0">
                <a:pos x="connsiteX2" y="connsiteY2"/>
              </a:cxn>
              <a:cxn ang="0">
                <a:pos x="connsiteX3" y="connsiteY3"/>
              </a:cxn>
            </a:cxnLst>
            <a:rect l="l" t="t" r="r" b="b"/>
            <a:pathLst>
              <a:path w="3396749" h="6264497">
                <a:moveTo>
                  <a:pt x="912" y="-746"/>
                </a:moveTo>
                <a:lnTo>
                  <a:pt x="3397662" y="-746"/>
                </a:lnTo>
                <a:lnTo>
                  <a:pt x="3397662" y="6263752"/>
                </a:lnTo>
                <a:lnTo>
                  <a:pt x="912" y="6263752"/>
                </a:lnTo>
                <a:close/>
              </a:path>
            </a:pathLst>
          </a:custGeom>
        </p:spPr>
      </p:pic>
      <p:sp>
        <p:nvSpPr>
          <p:cNvPr id="81" name="Freeform: Shape 4">
            <a:extLst>
              <a:ext uri="{FF2B5EF4-FFF2-40B4-BE49-F238E27FC236}">
                <a16:creationId xmlns:a16="http://schemas.microsoft.com/office/drawing/2014/main" id="{71F0A59E-9F7C-DB4C-A789-2E1FF8EEB985}"/>
              </a:ext>
            </a:extLst>
          </p:cNvPr>
          <p:cNvSpPr/>
          <p:nvPr/>
        </p:nvSpPr>
        <p:spPr>
          <a:xfrm>
            <a:off x="7717650" y="5567990"/>
            <a:ext cx="4488615" cy="1317653"/>
          </a:xfrm>
          <a:custGeom>
            <a:avLst/>
            <a:gdLst>
              <a:gd name="connsiteX0" fmla="*/ 0 w 12192000"/>
              <a:gd name="connsiteY0" fmla="*/ 0 h 1692020"/>
              <a:gd name="connsiteX1" fmla="*/ 12192000 w 12192000"/>
              <a:gd name="connsiteY1" fmla="*/ 0 h 1692020"/>
              <a:gd name="connsiteX2" fmla="*/ 12192000 w 12192000"/>
              <a:gd name="connsiteY2" fmla="*/ 1692021 h 1692020"/>
              <a:gd name="connsiteX3" fmla="*/ 0 w 12192000"/>
              <a:gd name="connsiteY3" fmla="*/ 1692021 h 1692020"/>
            </a:gdLst>
            <a:ahLst/>
            <a:cxnLst>
              <a:cxn ang="0">
                <a:pos x="connsiteX0" y="connsiteY0"/>
              </a:cxn>
              <a:cxn ang="0">
                <a:pos x="connsiteX1" y="connsiteY1"/>
              </a:cxn>
              <a:cxn ang="0">
                <a:pos x="connsiteX2" y="connsiteY2"/>
              </a:cxn>
              <a:cxn ang="0">
                <a:pos x="connsiteX3" y="connsiteY3"/>
              </a:cxn>
            </a:cxnLst>
            <a:rect l="l" t="t" r="r" b="b"/>
            <a:pathLst>
              <a:path w="12192000" h="1692020">
                <a:moveTo>
                  <a:pt x="0" y="0"/>
                </a:moveTo>
                <a:lnTo>
                  <a:pt x="12192000" y="0"/>
                </a:lnTo>
                <a:lnTo>
                  <a:pt x="12192000" y="1692021"/>
                </a:lnTo>
                <a:lnTo>
                  <a:pt x="0" y="1692021"/>
                </a:lnTo>
                <a:close/>
              </a:path>
            </a:pathLst>
          </a:custGeom>
          <a:solidFill>
            <a:srgbClr val="1B5075"/>
          </a:solidFill>
          <a:ln w="6350" cap="flat">
            <a:noFill/>
            <a:prstDash val="solid"/>
            <a:miter/>
          </a:ln>
        </p:spPr>
        <p:txBody>
          <a:bodyPr rtlCol="0" anchor="ctr"/>
          <a:lstStyle/>
          <a:p>
            <a:endParaRPr lang="en-US"/>
          </a:p>
        </p:txBody>
      </p:sp>
      <p:sp>
        <p:nvSpPr>
          <p:cNvPr id="79" name="Freeform: Shape 2039">
            <a:extLst>
              <a:ext uri="{FF2B5EF4-FFF2-40B4-BE49-F238E27FC236}">
                <a16:creationId xmlns:a16="http://schemas.microsoft.com/office/drawing/2014/main" id="{9F83028F-9026-1B45-ABC4-41577135EBA9}"/>
              </a:ext>
            </a:extLst>
          </p:cNvPr>
          <p:cNvSpPr/>
          <p:nvPr/>
        </p:nvSpPr>
        <p:spPr>
          <a:xfrm flipH="1">
            <a:off x="1291478" y="2410115"/>
            <a:ext cx="5051687" cy="2767140"/>
          </a:xfrm>
          <a:custGeom>
            <a:avLst/>
            <a:gdLst>
              <a:gd name="connsiteX0" fmla="*/ 458415 w 5051687"/>
              <a:gd name="connsiteY0" fmla="*/ 601340 h 2767140"/>
              <a:gd name="connsiteX1" fmla="*/ 478227 w 5051687"/>
              <a:gd name="connsiteY1" fmla="*/ 601340 h 2767140"/>
              <a:gd name="connsiteX2" fmla="*/ 520771 w 5051687"/>
              <a:gd name="connsiteY2" fmla="*/ 578670 h 2767140"/>
              <a:gd name="connsiteX3" fmla="*/ 522232 w 5051687"/>
              <a:gd name="connsiteY3" fmla="*/ 586481 h 2767140"/>
              <a:gd name="connsiteX4" fmla="*/ 488704 w 5051687"/>
              <a:gd name="connsiteY4" fmla="*/ 607626 h 2767140"/>
              <a:gd name="connsiteX5" fmla="*/ 524264 w 5051687"/>
              <a:gd name="connsiteY5" fmla="*/ 592386 h 2767140"/>
              <a:gd name="connsiteX6" fmla="*/ 545537 w 5051687"/>
              <a:gd name="connsiteY6" fmla="*/ 578480 h 2767140"/>
              <a:gd name="connsiteX7" fmla="*/ 552712 w 5051687"/>
              <a:gd name="connsiteY7" fmla="*/ 564573 h 2767140"/>
              <a:gd name="connsiteX8" fmla="*/ 584208 w 5051687"/>
              <a:gd name="connsiteY8" fmla="*/ 595244 h 2767140"/>
              <a:gd name="connsiteX9" fmla="*/ 589352 w 5051687"/>
              <a:gd name="connsiteY9" fmla="*/ 591434 h 2767140"/>
              <a:gd name="connsiteX10" fmla="*/ 597924 w 5051687"/>
              <a:gd name="connsiteY10" fmla="*/ 584385 h 2767140"/>
              <a:gd name="connsiteX11" fmla="*/ 600972 w 5051687"/>
              <a:gd name="connsiteY11" fmla="*/ 594101 h 2767140"/>
              <a:gd name="connsiteX12" fmla="*/ 615069 w 5051687"/>
              <a:gd name="connsiteY12" fmla="*/ 591434 h 2767140"/>
              <a:gd name="connsiteX13" fmla="*/ 618752 w 5051687"/>
              <a:gd name="connsiteY13" fmla="*/ 583433 h 2767140"/>
              <a:gd name="connsiteX14" fmla="*/ 626753 w 5051687"/>
              <a:gd name="connsiteY14" fmla="*/ 582480 h 2767140"/>
              <a:gd name="connsiteX15" fmla="*/ 671330 w 5051687"/>
              <a:gd name="connsiteY15" fmla="*/ 595053 h 2767140"/>
              <a:gd name="connsiteX16" fmla="*/ 711271 w 5051687"/>
              <a:gd name="connsiteY16" fmla="*/ 603245 h 2767140"/>
              <a:gd name="connsiteX17" fmla="*/ 730512 w 5051687"/>
              <a:gd name="connsiteY17" fmla="*/ 604388 h 2767140"/>
              <a:gd name="connsiteX18" fmla="*/ 740100 w 5051687"/>
              <a:gd name="connsiteY18" fmla="*/ 620009 h 2767140"/>
              <a:gd name="connsiteX19" fmla="*/ 724162 w 5051687"/>
              <a:gd name="connsiteY19" fmla="*/ 628581 h 2767140"/>
              <a:gd name="connsiteX20" fmla="*/ 760548 w 5051687"/>
              <a:gd name="connsiteY20" fmla="*/ 633344 h 2767140"/>
              <a:gd name="connsiteX21" fmla="*/ 805125 w 5051687"/>
              <a:gd name="connsiteY21" fmla="*/ 628010 h 2767140"/>
              <a:gd name="connsiteX22" fmla="*/ 823921 w 5051687"/>
              <a:gd name="connsiteY22" fmla="*/ 644202 h 2767140"/>
              <a:gd name="connsiteX23" fmla="*/ 839034 w 5051687"/>
              <a:gd name="connsiteY23" fmla="*/ 661347 h 2767140"/>
              <a:gd name="connsiteX24" fmla="*/ 837827 w 5051687"/>
              <a:gd name="connsiteY24" fmla="*/ 650108 h 2767140"/>
              <a:gd name="connsiteX25" fmla="*/ 834779 w 5051687"/>
              <a:gd name="connsiteY25" fmla="*/ 629343 h 2767140"/>
              <a:gd name="connsiteX26" fmla="*/ 831540 w 5051687"/>
              <a:gd name="connsiteY26" fmla="*/ 618104 h 2767140"/>
              <a:gd name="connsiteX27" fmla="*/ 832811 w 5051687"/>
              <a:gd name="connsiteY27" fmla="*/ 608769 h 2767140"/>
              <a:gd name="connsiteX28" fmla="*/ 861259 w 5051687"/>
              <a:gd name="connsiteY28" fmla="*/ 598482 h 2767140"/>
              <a:gd name="connsiteX29" fmla="*/ 886595 w 5051687"/>
              <a:gd name="connsiteY29" fmla="*/ 616199 h 2767140"/>
              <a:gd name="connsiteX30" fmla="*/ 916250 w 5051687"/>
              <a:gd name="connsiteY30" fmla="*/ 622676 h 2767140"/>
              <a:gd name="connsiteX31" fmla="*/ 946095 w 5051687"/>
              <a:gd name="connsiteY31" fmla="*/ 624199 h 2767140"/>
              <a:gd name="connsiteX32" fmla="*/ 962668 w 5051687"/>
              <a:gd name="connsiteY32" fmla="*/ 612008 h 2767140"/>
              <a:gd name="connsiteX33" fmla="*/ 975940 w 5051687"/>
              <a:gd name="connsiteY33" fmla="*/ 600387 h 2767140"/>
              <a:gd name="connsiteX34" fmla="*/ 997212 w 5051687"/>
              <a:gd name="connsiteY34" fmla="*/ 605149 h 2767140"/>
              <a:gd name="connsiteX35" fmla="*/ 993720 w 5051687"/>
              <a:gd name="connsiteY35" fmla="*/ 623438 h 2767140"/>
              <a:gd name="connsiteX36" fmla="*/ 1011373 w 5051687"/>
              <a:gd name="connsiteY36" fmla="*/ 637535 h 2767140"/>
              <a:gd name="connsiteX37" fmla="*/ 1008325 w 5051687"/>
              <a:gd name="connsiteY37" fmla="*/ 624009 h 2767140"/>
              <a:gd name="connsiteX38" fmla="*/ 1009340 w 5051687"/>
              <a:gd name="connsiteY38" fmla="*/ 611436 h 2767140"/>
              <a:gd name="connsiteX39" fmla="*/ 1030423 w 5051687"/>
              <a:gd name="connsiteY39" fmla="*/ 598101 h 2767140"/>
              <a:gd name="connsiteX40" fmla="*/ 1025470 w 5051687"/>
              <a:gd name="connsiteY40" fmla="*/ 584576 h 2767140"/>
              <a:gd name="connsiteX41" fmla="*/ 1023247 w 5051687"/>
              <a:gd name="connsiteY41" fmla="*/ 578861 h 2767140"/>
              <a:gd name="connsiteX42" fmla="*/ 1038614 w 5051687"/>
              <a:gd name="connsiteY42" fmla="*/ 569336 h 2767140"/>
              <a:gd name="connsiteX43" fmla="*/ 1037789 w 5051687"/>
              <a:gd name="connsiteY43" fmla="*/ 567240 h 2767140"/>
              <a:gd name="connsiteX44" fmla="*/ 1018358 w 5051687"/>
              <a:gd name="connsiteY44" fmla="*/ 562859 h 2767140"/>
              <a:gd name="connsiteX45" fmla="*/ 1001149 w 5051687"/>
              <a:gd name="connsiteY45" fmla="*/ 553143 h 2767140"/>
              <a:gd name="connsiteX46" fmla="*/ 998927 w 5051687"/>
              <a:gd name="connsiteY46" fmla="*/ 517710 h 2767140"/>
              <a:gd name="connsiteX47" fmla="*/ 1009531 w 5051687"/>
              <a:gd name="connsiteY47" fmla="*/ 504185 h 2767140"/>
              <a:gd name="connsiteX48" fmla="*/ 1006864 w 5051687"/>
              <a:gd name="connsiteY48" fmla="*/ 460941 h 2767140"/>
              <a:gd name="connsiteX49" fmla="*/ 1011373 w 5051687"/>
              <a:gd name="connsiteY49" fmla="*/ 432176 h 2767140"/>
              <a:gd name="connsiteX50" fmla="*/ 1021787 w 5051687"/>
              <a:gd name="connsiteY50" fmla="*/ 427223 h 2767140"/>
              <a:gd name="connsiteX51" fmla="*/ 1036709 w 5051687"/>
              <a:gd name="connsiteY51" fmla="*/ 411983 h 2767140"/>
              <a:gd name="connsiteX52" fmla="*/ 1072333 w 5051687"/>
              <a:gd name="connsiteY52" fmla="*/ 412173 h 2767140"/>
              <a:gd name="connsiteX53" fmla="*/ 1064586 w 5051687"/>
              <a:gd name="connsiteY53" fmla="*/ 419793 h 2767140"/>
              <a:gd name="connsiteX54" fmla="*/ 1053918 w 5051687"/>
              <a:gd name="connsiteY54" fmla="*/ 449702 h 2767140"/>
              <a:gd name="connsiteX55" fmla="*/ 1023437 w 5051687"/>
              <a:gd name="connsiteY55" fmla="*/ 455988 h 2767140"/>
              <a:gd name="connsiteX56" fmla="*/ 1027311 w 5051687"/>
              <a:gd name="connsiteY56" fmla="*/ 476371 h 2767140"/>
              <a:gd name="connsiteX57" fmla="*/ 1022612 w 5051687"/>
              <a:gd name="connsiteY57" fmla="*/ 491485 h 2767140"/>
              <a:gd name="connsiteX58" fmla="*/ 1042868 w 5051687"/>
              <a:gd name="connsiteY58" fmla="*/ 509011 h 2767140"/>
              <a:gd name="connsiteX59" fmla="*/ 1055759 w 5051687"/>
              <a:gd name="connsiteY59" fmla="*/ 534538 h 2767140"/>
              <a:gd name="connsiteX60" fmla="*/ 1048774 w 5051687"/>
              <a:gd name="connsiteY60" fmla="*/ 556826 h 2767140"/>
              <a:gd name="connsiteX61" fmla="*/ 1058998 w 5051687"/>
              <a:gd name="connsiteY61" fmla="*/ 559684 h 2767140"/>
              <a:gd name="connsiteX62" fmla="*/ 1075317 w 5051687"/>
              <a:gd name="connsiteY62" fmla="*/ 561398 h 2767140"/>
              <a:gd name="connsiteX63" fmla="*/ 1074936 w 5051687"/>
              <a:gd name="connsiteY63" fmla="*/ 573209 h 2767140"/>
              <a:gd name="connsiteX64" fmla="*/ 1076143 w 5051687"/>
              <a:gd name="connsiteY64" fmla="*/ 589592 h 2767140"/>
              <a:gd name="connsiteX65" fmla="*/ 1082048 w 5051687"/>
              <a:gd name="connsiteY65" fmla="*/ 600451 h 2767140"/>
              <a:gd name="connsiteX66" fmla="*/ 1092907 w 5051687"/>
              <a:gd name="connsiteY66" fmla="*/ 575305 h 2767140"/>
              <a:gd name="connsiteX67" fmla="*/ 1099003 w 5051687"/>
              <a:gd name="connsiteY67" fmla="*/ 563874 h 2767140"/>
              <a:gd name="connsiteX68" fmla="*/ 1114560 w 5051687"/>
              <a:gd name="connsiteY68" fmla="*/ 577591 h 2767140"/>
              <a:gd name="connsiteX69" fmla="*/ 1110496 w 5051687"/>
              <a:gd name="connsiteY69" fmla="*/ 596069 h 2767140"/>
              <a:gd name="connsiteX70" fmla="*/ 1110306 w 5051687"/>
              <a:gd name="connsiteY70" fmla="*/ 614357 h 2767140"/>
              <a:gd name="connsiteX71" fmla="*/ 1125418 w 5051687"/>
              <a:gd name="connsiteY71" fmla="*/ 621596 h 2767140"/>
              <a:gd name="connsiteX72" fmla="*/ 1139135 w 5051687"/>
              <a:gd name="connsiteY72" fmla="*/ 624073 h 2767140"/>
              <a:gd name="connsiteX73" fmla="*/ 1137293 w 5051687"/>
              <a:gd name="connsiteY73" fmla="*/ 606928 h 2767140"/>
              <a:gd name="connsiteX74" fmla="*/ 1148342 w 5051687"/>
              <a:gd name="connsiteY74" fmla="*/ 597403 h 2767140"/>
              <a:gd name="connsiteX75" fmla="*/ 1148533 w 5051687"/>
              <a:gd name="connsiteY75" fmla="*/ 582163 h 2767140"/>
              <a:gd name="connsiteX76" fmla="*/ 1159391 w 5051687"/>
              <a:gd name="connsiteY76" fmla="*/ 575305 h 2767140"/>
              <a:gd name="connsiteX77" fmla="*/ 1151390 w 5051687"/>
              <a:gd name="connsiteY77" fmla="*/ 557398 h 2767140"/>
              <a:gd name="connsiteX78" fmla="*/ 1172853 w 5051687"/>
              <a:gd name="connsiteY78" fmla="*/ 549396 h 2767140"/>
              <a:gd name="connsiteX79" fmla="*/ 1200666 w 5051687"/>
              <a:gd name="connsiteY79" fmla="*/ 561589 h 2767140"/>
              <a:gd name="connsiteX80" fmla="*/ 1207207 w 5051687"/>
              <a:gd name="connsiteY80" fmla="*/ 575686 h 2767140"/>
              <a:gd name="connsiteX81" fmla="*/ 1199460 w 5051687"/>
              <a:gd name="connsiteY81" fmla="*/ 584449 h 2767140"/>
              <a:gd name="connsiteX82" fmla="*/ 1193935 w 5051687"/>
              <a:gd name="connsiteY82" fmla="*/ 591688 h 2767140"/>
              <a:gd name="connsiteX83" fmla="*/ 1203968 w 5051687"/>
              <a:gd name="connsiteY83" fmla="*/ 613786 h 2767140"/>
              <a:gd name="connsiteX84" fmla="*/ 1194570 w 5051687"/>
              <a:gd name="connsiteY84" fmla="*/ 636646 h 2767140"/>
              <a:gd name="connsiteX85" fmla="*/ 1167773 w 5051687"/>
              <a:gd name="connsiteY85" fmla="*/ 646361 h 2767140"/>
              <a:gd name="connsiteX86" fmla="*/ 1153676 w 5051687"/>
              <a:gd name="connsiteY86" fmla="*/ 647695 h 2767140"/>
              <a:gd name="connsiteX87" fmla="*/ 1143453 w 5051687"/>
              <a:gd name="connsiteY87" fmla="*/ 643694 h 2767140"/>
              <a:gd name="connsiteX88" fmla="*/ 1130753 w 5051687"/>
              <a:gd name="connsiteY88" fmla="*/ 650933 h 2767140"/>
              <a:gd name="connsiteX89" fmla="*/ 1141167 w 5051687"/>
              <a:gd name="connsiteY89" fmla="*/ 660458 h 2767140"/>
              <a:gd name="connsiteX90" fmla="*/ 1123768 w 5051687"/>
              <a:gd name="connsiteY90" fmla="*/ 667888 h 2767140"/>
              <a:gd name="connsiteX91" fmla="*/ 1100654 w 5051687"/>
              <a:gd name="connsiteY91" fmla="*/ 666554 h 2767140"/>
              <a:gd name="connsiteX92" fmla="*/ 1066681 w 5051687"/>
              <a:gd name="connsiteY92" fmla="*/ 664459 h 2767140"/>
              <a:gd name="connsiteX93" fmla="*/ 1100844 w 5051687"/>
              <a:gd name="connsiteY93" fmla="*/ 680842 h 2767140"/>
              <a:gd name="connsiteX94" fmla="*/ 1131959 w 5051687"/>
              <a:gd name="connsiteY94" fmla="*/ 682747 h 2767140"/>
              <a:gd name="connsiteX95" fmla="*/ 1118434 w 5051687"/>
              <a:gd name="connsiteY95" fmla="*/ 706369 h 2767140"/>
              <a:gd name="connsiteX96" fmla="*/ 1097987 w 5051687"/>
              <a:gd name="connsiteY96" fmla="*/ 713989 h 2767140"/>
              <a:gd name="connsiteX97" fmla="*/ 1076714 w 5051687"/>
              <a:gd name="connsiteY97" fmla="*/ 721228 h 2767140"/>
              <a:gd name="connsiteX98" fmla="*/ 1044964 w 5051687"/>
              <a:gd name="connsiteY98" fmla="*/ 719704 h 2767140"/>
              <a:gd name="connsiteX99" fmla="*/ 1056839 w 5051687"/>
              <a:gd name="connsiteY99" fmla="*/ 725419 h 2767140"/>
              <a:gd name="connsiteX100" fmla="*/ 1073221 w 5051687"/>
              <a:gd name="connsiteY100" fmla="*/ 732277 h 2767140"/>
              <a:gd name="connsiteX101" fmla="*/ 1061982 w 5051687"/>
              <a:gd name="connsiteY101" fmla="*/ 739516 h 2767140"/>
              <a:gd name="connsiteX102" fmla="*/ 1048901 w 5051687"/>
              <a:gd name="connsiteY102" fmla="*/ 746945 h 2767140"/>
              <a:gd name="connsiteX103" fmla="*/ 1028454 w 5051687"/>
              <a:gd name="connsiteY103" fmla="*/ 775901 h 2767140"/>
              <a:gd name="connsiteX104" fmla="*/ 1019056 w 5051687"/>
              <a:gd name="connsiteY104" fmla="*/ 802380 h 2767140"/>
              <a:gd name="connsiteX105" fmla="*/ 1012071 w 5051687"/>
              <a:gd name="connsiteY105" fmla="*/ 830003 h 2767140"/>
              <a:gd name="connsiteX106" fmla="*/ 1039312 w 5051687"/>
              <a:gd name="connsiteY106" fmla="*/ 837433 h 2767140"/>
              <a:gd name="connsiteX107" fmla="*/ 1058743 w 5051687"/>
              <a:gd name="connsiteY107" fmla="*/ 870008 h 2767140"/>
              <a:gd name="connsiteX108" fmla="*/ 1073666 w 5051687"/>
              <a:gd name="connsiteY108" fmla="*/ 877628 h 2767140"/>
              <a:gd name="connsiteX109" fmla="*/ 1101289 w 5051687"/>
              <a:gd name="connsiteY109" fmla="*/ 876866 h 2767140"/>
              <a:gd name="connsiteX110" fmla="*/ 1140341 w 5051687"/>
              <a:gd name="connsiteY110" fmla="*/ 902393 h 2767140"/>
              <a:gd name="connsiteX111" fmla="*/ 1172218 w 5051687"/>
              <a:gd name="connsiteY111" fmla="*/ 909823 h 2767140"/>
              <a:gd name="connsiteX112" fmla="*/ 1187014 w 5051687"/>
              <a:gd name="connsiteY112" fmla="*/ 916744 h 2767140"/>
              <a:gd name="connsiteX113" fmla="*/ 1195142 w 5051687"/>
              <a:gd name="connsiteY113" fmla="*/ 923348 h 2767140"/>
              <a:gd name="connsiteX114" fmla="*/ 1193490 w 5051687"/>
              <a:gd name="connsiteY114" fmla="*/ 933445 h 2767140"/>
              <a:gd name="connsiteX115" fmla="*/ 1197428 w 5051687"/>
              <a:gd name="connsiteY115" fmla="*/ 963353 h 2767140"/>
              <a:gd name="connsiteX116" fmla="*/ 1224161 w 5051687"/>
              <a:gd name="connsiteY116" fmla="*/ 971608 h 2767140"/>
              <a:gd name="connsiteX117" fmla="*/ 1237306 w 5051687"/>
              <a:gd name="connsiteY117" fmla="*/ 994214 h 2767140"/>
              <a:gd name="connsiteX118" fmla="*/ 1249561 w 5051687"/>
              <a:gd name="connsiteY118" fmla="*/ 982022 h 2767140"/>
              <a:gd name="connsiteX119" fmla="*/ 1248545 w 5051687"/>
              <a:gd name="connsiteY119" fmla="*/ 960496 h 2767140"/>
              <a:gd name="connsiteX120" fmla="*/ 1240989 w 5051687"/>
              <a:gd name="connsiteY120" fmla="*/ 927920 h 2767140"/>
              <a:gd name="connsiteX121" fmla="*/ 1247021 w 5051687"/>
              <a:gd name="connsiteY121" fmla="*/ 915728 h 2767140"/>
              <a:gd name="connsiteX122" fmla="*/ 1254070 w 5051687"/>
              <a:gd name="connsiteY122" fmla="*/ 904870 h 2767140"/>
              <a:gd name="connsiteX123" fmla="*/ 1267976 w 5051687"/>
              <a:gd name="connsiteY123" fmla="*/ 901060 h 2767140"/>
              <a:gd name="connsiteX124" fmla="*/ 1274326 w 5051687"/>
              <a:gd name="connsiteY124" fmla="*/ 874390 h 2767140"/>
              <a:gd name="connsiteX125" fmla="*/ 1270897 w 5051687"/>
              <a:gd name="connsiteY125" fmla="*/ 850196 h 2767140"/>
              <a:gd name="connsiteX126" fmla="*/ 1257435 w 5051687"/>
              <a:gd name="connsiteY126" fmla="*/ 826003 h 2767140"/>
              <a:gd name="connsiteX127" fmla="*/ 1258896 w 5051687"/>
              <a:gd name="connsiteY127" fmla="*/ 810953 h 2767140"/>
              <a:gd name="connsiteX128" fmla="*/ 1261118 w 5051687"/>
              <a:gd name="connsiteY128" fmla="*/ 799333 h 2767140"/>
              <a:gd name="connsiteX129" fmla="*/ 1256419 w 5051687"/>
              <a:gd name="connsiteY129" fmla="*/ 780854 h 2767140"/>
              <a:gd name="connsiteX130" fmla="*/ 1256800 w 5051687"/>
              <a:gd name="connsiteY130" fmla="*/ 755327 h 2767140"/>
              <a:gd name="connsiteX131" fmla="*/ 1251085 w 5051687"/>
              <a:gd name="connsiteY131" fmla="*/ 745040 h 2767140"/>
              <a:gd name="connsiteX132" fmla="*/ 1285439 w 5051687"/>
              <a:gd name="connsiteY132" fmla="*/ 744849 h 2767140"/>
              <a:gd name="connsiteX133" fmla="*/ 1309568 w 5051687"/>
              <a:gd name="connsiteY133" fmla="*/ 743326 h 2767140"/>
              <a:gd name="connsiteX134" fmla="*/ 1329000 w 5051687"/>
              <a:gd name="connsiteY134" fmla="*/ 752470 h 2767140"/>
              <a:gd name="connsiteX135" fmla="*/ 1344112 w 5051687"/>
              <a:gd name="connsiteY135" fmla="*/ 762566 h 2767140"/>
              <a:gd name="connsiteX136" fmla="*/ 1358781 w 5051687"/>
              <a:gd name="connsiteY136" fmla="*/ 771901 h 2767140"/>
              <a:gd name="connsiteX137" fmla="*/ 1376180 w 5051687"/>
              <a:gd name="connsiteY137" fmla="*/ 775520 h 2767140"/>
              <a:gd name="connsiteX138" fmla="*/ 1371290 w 5051687"/>
              <a:gd name="connsiteY138" fmla="*/ 790189 h 2767140"/>
              <a:gd name="connsiteX139" fmla="*/ 1370275 w 5051687"/>
              <a:gd name="connsiteY139" fmla="*/ 814192 h 2767140"/>
              <a:gd name="connsiteX140" fmla="*/ 1376625 w 5051687"/>
              <a:gd name="connsiteY140" fmla="*/ 819526 h 2767140"/>
              <a:gd name="connsiteX141" fmla="*/ 1401771 w 5051687"/>
              <a:gd name="connsiteY141" fmla="*/ 833242 h 2767140"/>
              <a:gd name="connsiteX142" fmla="*/ 1418915 w 5051687"/>
              <a:gd name="connsiteY142" fmla="*/ 827146 h 2767140"/>
              <a:gd name="connsiteX143" fmla="*/ 1427552 w 5051687"/>
              <a:gd name="connsiteY143" fmla="*/ 818573 h 2767140"/>
              <a:gd name="connsiteX144" fmla="*/ 1435108 w 5051687"/>
              <a:gd name="connsiteY144" fmla="*/ 817621 h 2767140"/>
              <a:gd name="connsiteX145" fmla="*/ 1433076 w 5051687"/>
              <a:gd name="connsiteY145" fmla="*/ 805810 h 2767140"/>
              <a:gd name="connsiteX146" fmla="*/ 1445141 w 5051687"/>
              <a:gd name="connsiteY146" fmla="*/ 787141 h 2767140"/>
              <a:gd name="connsiteX147" fmla="*/ 1457841 w 5051687"/>
              <a:gd name="connsiteY147" fmla="*/ 800095 h 2767140"/>
              <a:gd name="connsiteX148" fmla="*/ 1481336 w 5051687"/>
              <a:gd name="connsiteY148" fmla="*/ 844672 h 2767140"/>
              <a:gd name="connsiteX149" fmla="*/ 1486035 w 5051687"/>
              <a:gd name="connsiteY149" fmla="*/ 862579 h 2767140"/>
              <a:gd name="connsiteX150" fmla="*/ 1486480 w 5051687"/>
              <a:gd name="connsiteY150" fmla="*/ 878390 h 2767140"/>
              <a:gd name="connsiteX151" fmla="*/ 1501021 w 5051687"/>
              <a:gd name="connsiteY151" fmla="*/ 895154 h 2767140"/>
              <a:gd name="connsiteX152" fmla="*/ 1501402 w 5051687"/>
              <a:gd name="connsiteY152" fmla="*/ 903346 h 2767140"/>
              <a:gd name="connsiteX153" fmla="*/ 1520643 w 5051687"/>
              <a:gd name="connsiteY153" fmla="*/ 902965 h 2767140"/>
              <a:gd name="connsiteX154" fmla="*/ 1540899 w 5051687"/>
              <a:gd name="connsiteY154" fmla="*/ 913823 h 2767140"/>
              <a:gd name="connsiteX155" fmla="*/ 1538423 w 5051687"/>
              <a:gd name="connsiteY155" fmla="*/ 922967 h 2767140"/>
              <a:gd name="connsiteX156" fmla="*/ 1521024 w 5051687"/>
              <a:gd name="connsiteY156" fmla="*/ 930016 h 2767140"/>
              <a:gd name="connsiteX157" fmla="*/ 1512197 w 5051687"/>
              <a:gd name="connsiteY157" fmla="*/ 939350 h 2767140"/>
              <a:gd name="connsiteX158" fmla="*/ 1516325 w 5051687"/>
              <a:gd name="connsiteY158" fmla="*/ 943732 h 2767140"/>
              <a:gd name="connsiteX159" fmla="*/ 1537407 w 5051687"/>
              <a:gd name="connsiteY159" fmla="*/ 933445 h 2767140"/>
              <a:gd name="connsiteX160" fmla="*/ 1544963 w 5051687"/>
              <a:gd name="connsiteY160" fmla="*/ 932492 h 2767140"/>
              <a:gd name="connsiteX161" fmla="*/ 1564839 w 5051687"/>
              <a:gd name="connsiteY161" fmla="*/ 937635 h 2767140"/>
              <a:gd name="connsiteX162" fmla="*/ 1568712 w 5051687"/>
              <a:gd name="connsiteY162" fmla="*/ 949828 h 2767140"/>
              <a:gd name="connsiteX163" fmla="*/ 1568077 w 5051687"/>
              <a:gd name="connsiteY163" fmla="*/ 964496 h 2767140"/>
              <a:gd name="connsiteX164" fmla="*/ 1559505 w 5051687"/>
              <a:gd name="connsiteY164" fmla="*/ 981070 h 2767140"/>
              <a:gd name="connsiteX165" fmla="*/ 1535375 w 5051687"/>
              <a:gd name="connsiteY165" fmla="*/ 990023 h 2767140"/>
              <a:gd name="connsiteX166" fmla="*/ 1510038 w 5051687"/>
              <a:gd name="connsiteY166" fmla="*/ 1006216 h 2767140"/>
              <a:gd name="connsiteX167" fmla="*/ 1485908 w 5051687"/>
              <a:gd name="connsiteY167" fmla="*/ 1012502 h 2767140"/>
              <a:gd name="connsiteX168" fmla="*/ 1475113 w 5051687"/>
              <a:gd name="connsiteY168" fmla="*/ 1007930 h 2767140"/>
              <a:gd name="connsiteX169" fmla="*/ 1459175 w 5051687"/>
              <a:gd name="connsiteY169" fmla="*/ 1014026 h 2767140"/>
              <a:gd name="connsiteX170" fmla="*/ 1416185 w 5051687"/>
              <a:gd name="connsiteY170" fmla="*/ 1018027 h 2767140"/>
              <a:gd name="connsiteX171" fmla="*/ 1406978 w 5051687"/>
              <a:gd name="connsiteY171" fmla="*/ 1033076 h 2767140"/>
              <a:gd name="connsiteX172" fmla="*/ 1393262 w 5051687"/>
              <a:gd name="connsiteY172" fmla="*/ 1038791 h 2767140"/>
              <a:gd name="connsiteX173" fmla="*/ 1368496 w 5051687"/>
              <a:gd name="connsiteY173" fmla="*/ 1066985 h 2767140"/>
              <a:gd name="connsiteX174" fmla="*/ 1348240 w 5051687"/>
              <a:gd name="connsiteY174" fmla="*/ 1090988 h 2767140"/>
              <a:gd name="connsiteX175" fmla="*/ 1368687 w 5051687"/>
              <a:gd name="connsiteY175" fmla="*/ 1075748 h 2767140"/>
              <a:gd name="connsiteX176" fmla="*/ 1406914 w 5051687"/>
              <a:gd name="connsiteY176" fmla="*/ 1046030 h 2767140"/>
              <a:gd name="connsiteX177" fmla="*/ 1434727 w 5051687"/>
              <a:gd name="connsiteY177" fmla="*/ 1034029 h 2767140"/>
              <a:gd name="connsiteX178" fmla="*/ 1448253 w 5051687"/>
              <a:gd name="connsiteY178" fmla="*/ 1046411 h 2767140"/>
              <a:gd name="connsiteX179" fmla="*/ 1438410 w 5051687"/>
              <a:gd name="connsiteY179" fmla="*/ 1059746 h 2767140"/>
              <a:gd name="connsiteX180" fmla="*/ 1422853 w 5051687"/>
              <a:gd name="connsiteY180" fmla="*/ 1062413 h 2767140"/>
              <a:gd name="connsiteX181" fmla="*/ 1433711 w 5051687"/>
              <a:gd name="connsiteY181" fmla="*/ 1072510 h 2767140"/>
              <a:gd name="connsiteX182" fmla="*/ 1438791 w 5051687"/>
              <a:gd name="connsiteY182" fmla="*/ 1083559 h 2767140"/>
              <a:gd name="connsiteX183" fmla="*/ 1447999 w 5051687"/>
              <a:gd name="connsiteY183" fmla="*/ 1101275 h 2767140"/>
              <a:gd name="connsiteX184" fmla="*/ 1477907 w 5051687"/>
              <a:gd name="connsiteY184" fmla="*/ 1111753 h 2767140"/>
              <a:gd name="connsiteX185" fmla="*/ 1485845 w 5051687"/>
              <a:gd name="connsiteY185" fmla="*/ 1114420 h 2767140"/>
              <a:gd name="connsiteX186" fmla="*/ 1491560 w 5051687"/>
              <a:gd name="connsiteY186" fmla="*/ 1101275 h 2767140"/>
              <a:gd name="connsiteX187" fmla="*/ 1498100 w 5051687"/>
              <a:gd name="connsiteY187" fmla="*/ 1087750 h 2767140"/>
              <a:gd name="connsiteX188" fmla="*/ 1504895 w 5051687"/>
              <a:gd name="connsiteY188" fmla="*/ 1089464 h 2767140"/>
              <a:gd name="connsiteX189" fmla="*/ 1496512 w 5051687"/>
              <a:gd name="connsiteY189" fmla="*/ 1112896 h 2767140"/>
              <a:gd name="connsiteX190" fmla="*/ 1492893 w 5051687"/>
              <a:gd name="connsiteY190" fmla="*/ 1121659 h 2767140"/>
              <a:gd name="connsiteX191" fmla="*/ 1474859 w 5051687"/>
              <a:gd name="connsiteY191" fmla="*/ 1131565 h 2767140"/>
              <a:gd name="connsiteX192" fmla="*/ 1455873 w 5051687"/>
              <a:gd name="connsiteY192" fmla="*/ 1139375 h 2767140"/>
              <a:gd name="connsiteX193" fmla="*/ 1442792 w 5051687"/>
              <a:gd name="connsiteY193" fmla="*/ 1146042 h 2767140"/>
              <a:gd name="connsiteX194" fmla="*/ 1425646 w 5051687"/>
              <a:gd name="connsiteY194" fmla="*/ 1158806 h 2767140"/>
              <a:gd name="connsiteX195" fmla="*/ 1423361 w 5051687"/>
              <a:gd name="connsiteY195" fmla="*/ 1150424 h 2767140"/>
              <a:gd name="connsiteX196" fmla="*/ 1437712 w 5051687"/>
              <a:gd name="connsiteY196" fmla="*/ 1132327 h 2767140"/>
              <a:gd name="connsiteX197" fmla="*/ 1451809 w 5051687"/>
              <a:gd name="connsiteY197" fmla="*/ 1129660 h 2767140"/>
              <a:gd name="connsiteX198" fmla="*/ 1458540 w 5051687"/>
              <a:gd name="connsiteY198" fmla="*/ 1123564 h 2767140"/>
              <a:gd name="connsiteX199" fmla="*/ 1448507 w 5051687"/>
              <a:gd name="connsiteY199" fmla="*/ 1120325 h 2767140"/>
              <a:gd name="connsiteX200" fmla="*/ 1446856 w 5051687"/>
              <a:gd name="connsiteY200" fmla="*/ 1113086 h 2767140"/>
              <a:gd name="connsiteX201" fmla="*/ 1439680 w 5051687"/>
              <a:gd name="connsiteY201" fmla="*/ 1116896 h 2767140"/>
              <a:gd name="connsiteX202" fmla="*/ 1425964 w 5051687"/>
              <a:gd name="connsiteY202" fmla="*/ 1122992 h 2767140"/>
              <a:gd name="connsiteX203" fmla="*/ 1422916 w 5051687"/>
              <a:gd name="connsiteY203" fmla="*/ 1126421 h 2767140"/>
              <a:gd name="connsiteX204" fmla="*/ 1411867 w 5051687"/>
              <a:gd name="connsiteY204" fmla="*/ 1128326 h 2767140"/>
              <a:gd name="connsiteX205" fmla="*/ 1398532 w 5051687"/>
              <a:gd name="connsiteY205" fmla="*/ 1140709 h 2767140"/>
              <a:gd name="connsiteX206" fmla="*/ 1390340 w 5051687"/>
              <a:gd name="connsiteY206" fmla="*/ 1144138 h 2767140"/>
              <a:gd name="connsiteX207" fmla="*/ 1384435 w 5051687"/>
              <a:gd name="connsiteY207" fmla="*/ 1142804 h 2767140"/>
              <a:gd name="connsiteX208" fmla="*/ 1375862 w 5051687"/>
              <a:gd name="connsiteY208" fmla="*/ 1150424 h 2767140"/>
              <a:gd name="connsiteX209" fmla="*/ 1361321 w 5051687"/>
              <a:gd name="connsiteY209" fmla="*/ 1174046 h 2767140"/>
              <a:gd name="connsiteX210" fmla="*/ 1361956 w 5051687"/>
              <a:gd name="connsiteY210" fmla="*/ 1200335 h 2767140"/>
              <a:gd name="connsiteX211" fmla="*/ 1351733 w 5051687"/>
              <a:gd name="connsiteY211" fmla="*/ 1200716 h 2767140"/>
              <a:gd name="connsiteX212" fmla="*/ 1337572 w 5051687"/>
              <a:gd name="connsiteY212" fmla="*/ 1211194 h 2767140"/>
              <a:gd name="connsiteX213" fmla="*/ 1314458 w 5051687"/>
              <a:gd name="connsiteY213" fmla="*/ 1219766 h 2767140"/>
              <a:gd name="connsiteX214" fmla="*/ 1309759 w 5051687"/>
              <a:gd name="connsiteY214" fmla="*/ 1234244 h 2767140"/>
              <a:gd name="connsiteX215" fmla="*/ 1300361 w 5051687"/>
              <a:gd name="connsiteY215" fmla="*/ 1256533 h 2767140"/>
              <a:gd name="connsiteX216" fmla="*/ 1296678 w 5051687"/>
              <a:gd name="connsiteY216" fmla="*/ 1245674 h 2767140"/>
              <a:gd name="connsiteX217" fmla="*/ 1291979 w 5051687"/>
              <a:gd name="connsiteY217" fmla="*/ 1236911 h 2767140"/>
              <a:gd name="connsiteX218" fmla="*/ 1292805 w 5051687"/>
              <a:gd name="connsiteY218" fmla="*/ 1249675 h 2767140"/>
              <a:gd name="connsiteX219" fmla="*/ 1297123 w 5051687"/>
              <a:gd name="connsiteY219" fmla="*/ 1269677 h 2767140"/>
              <a:gd name="connsiteX220" fmla="*/ 1287534 w 5051687"/>
              <a:gd name="connsiteY220" fmla="*/ 1287965 h 2767140"/>
              <a:gd name="connsiteX221" fmla="*/ 1288550 w 5051687"/>
              <a:gd name="connsiteY221" fmla="*/ 1277488 h 2767140"/>
              <a:gd name="connsiteX222" fmla="*/ 1283851 w 5051687"/>
              <a:gd name="connsiteY222" fmla="*/ 1268534 h 2767140"/>
              <a:gd name="connsiteX223" fmla="*/ 1285248 w 5051687"/>
              <a:gd name="connsiteY223" fmla="*/ 1248722 h 2767140"/>
              <a:gd name="connsiteX224" fmla="*/ 1278517 w 5051687"/>
              <a:gd name="connsiteY224" fmla="*/ 1251389 h 2767140"/>
              <a:gd name="connsiteX225" fmla="*/ 1277882 w 5051687"/>
              <a:gd name="connsiteY225" fmla="*/ 1277678 h 2767140"/>
              <a:gd name="connsiteX226" fmla="*/ 1278136 w 5051687"/>
              <a:gd name="connsiteY226" fmla="*/ 1295966 h 2767140"/>
              <a:gd name="connsiteX227" fmla="*/ 1275025 w 5051687"/>
              <a:gd name="connsiteY227" fmla="*/ 1314445 h 2767140"/>
              <a:gd name="connsiteX228" fmla="*/ 1283216 w 5051687"/>
              <a:gd name="connsiteY228" fmla="*/ 1319207 h 2767140"/>
              <a:gd name="connsiteX229" fmla="*/ 1277057 w 5051687"/>
              <a:gd name="connsiteY229" fmla="*/ 1323779 h 2767140"/>
              <a:gd name="connsiteX230" fmla="*/ 1277247 w 5051687"/>
              <a:gd name="connsiteY230" fmla="*/ 1330447 h 2767140"/>
              <a:gd name="connsiteX231" fmla="*/ 1279914 w 5051687"/>
              <a:gd name="connsiteY231" fmla="*/ 1332542 h 2767140"/>
              <a:gd name="connsiteX232" fmla="*/ 1270707 w 5051687"/>
              <a:gd name="connsiteY232" fmla="*/ 1339019 h 2767140"/>
              <a:gd name="connsiteX233" fmla="*/ 1261690 w 5051687"/>
              <a:gd name="connsiteY233" fmla="*/ 1341877 h 2767140"/>
              <a:gd name="connsiteX234" fmla="*/ 1252482 w 5051687"/>
              <a:gd name="connsiteY234" fmla="*/ 1353497 h 2767140"/>
              <a:gd name="connsiteX235" fmla="*/ 1242893 w 5051687"/>
              <a:gd name="connsiteY235" fmla="*/ 1359403 h 2767140"/>
              <a:gd name="connsiteX236" fmla="*/ 1233242 w 5051687"/>
              <a:gd name="connsiteY236" fmla="*/ 1368737 h 2767140"/>
              <a:gd name="connsiteX237" fmla="*/ 1212985 w 5051687"/>
              <a:gd name="connsiteY237" fmla="*/ 1385882 h 2767140"/>
              <a:gd name="connsiteX238" fmla="*/ 1206254 w 5051687"/>
              <a:gd name="connsiteY238" fmla="*/ 1407218 h 2767140"/>
              <a:gd name="connsiteX239" fmla="*/ 1218954 w 5051687"/>
              <a:gd name="connsiteY239" fmla="*/ 1459986 h 2767140"/>
              <a:gd name="connsiteX240" fmla="*/ 1226511 w 5051687"/>
              <a:gd name="connsiteY240" fmla="*/ 1480560 h 2767140"/>
              <a:gd name="connsiteX241" fmla="*/ 1218700 w 5051687"/>
              <a:gd name="connsiteY241" fmla="*/ 1498848 h 2767140"/>
              <a:gd name="connsiteX242" fmla="*/ 1206064 w 5051687"/>
              <a:gd name="connsiteY242" fmla="*/ 1491419 h 2767140"/>
              <a:gd name="connsiteX243" fmla="*/ 1199079 w 5051687"/>
              <a:gd name="connsiteY243" fmla="*/ 1474846 h 2767140"/>
              <a:gd name="connsiteX244" fmla="*/ 1193173 w 5051687"/>
              <a:gd name="connsiteY244" fmla="*/ 1455796 h 2767140"/>
              <a:gd name="connsiteX245" fmla="*/ 1188474 w 5051687"/>
              <a:gd name="connsiteY245" fmla="*/ 1432364 h 2767140"/>
              <a:gd name="connsiteX246" fmla="*/ 1169043 w 5051687"/>
              <a:gd name="connsiteY246" fmla="*/ 1419601 h 2767140"/>
              <a:gd name="connsiteX247" fmla="*/ 1156407 w 5051687"/>
              <a:gd name="connsiteY247" fmla="*/ 1419982 h 2767140"/>
              <a:gd name="connsiteX248" fmla="*/ 1129800 w 5051687"/>
              <a:gd name="connsiteY248" fmla="*/ 1416553 h 2767140"/>
              <a:gd name="connsiteX249" fmla="*/ 1095193 w 5051687"/>
              <a:gd name="connsiteY249" fmla="*/ 1416553 h 2767140"/>
              <a:gd name="connsiteX250" fmla="*/ 1087001 w 5051687"/>
              <a:gd name="connsiteY250" fmla="*/ 1421315 h 2767140"/>
              <a:gd name="connsiteX251" fmla="*/ 1093351 w 5051687"/>
              <a:gd name="connsiteY251" fmla="*/ 1427411 h 2767140"/>
              <a:gd name="connsiteX252" fmla="*/ 1099892 w 5051687"/>
              <a:gd name="connsiteY252" fmla="*/ 1435793 h 2767140"/>
              <a:gd name="connsiteX253" fmla="*/ 1089859 w 5051687"/>
              <a:gd name="connsiteY253" fmla="*/ 1432554 h 2767140"/>
              <a:gd name="connsiteX254" fmla="*/ 1077793 w 5051687"/>
              <a:gd name="connsiteY254" fmla="*/ 1435222 h 2767140"/>
              <a:gd name="connsiteX255" fmla="*/ 1065919 w 5051687"/>
              <a:gd name="connsiteY255" fmla="*/ 1428935 h 2767140"/>
              <a:gd name="connsiteX256" fmla="*/ 1053854 w 5051687"/>
              <a:gd name="connsiteY256" fmla="*/ 1427030 h 2767140"/>
              <a:gd name="connsiteX257" fmla="*/ 1036646 w 5051687"/>
              <a:gd name="connsiteY257" fmla="*/ 1422267 h 2767140"/>
              <a:gd name="connsiteX258" fmla="*/ 998418 w 5051687"/>
              <a:gd name="connsiteY258" fmla="*/ 1445128 h 2767140"/>
              <a:gd name="connsiteX259" fmla="*/ 977590 w 5051687"/>
              <a:gd name="connsiteY259" fmla="*/ 1466845 h 2767140"/>
              <a:gd name="connsiteX260" fmla="*/ 983306 w 5051687"/>
              <a:gd name="connsiteY260" fmla="*/ 1483037 h 2767140"/>
              <a:gd name="connsiteX261" fmla="*/ 986163 w 5051687"/>
              <a:gd name="connsiteY261" fmla="*/ 1496182 h 2767140"/>
              <a:gd name="connsiteX262" fmla="*/ 973717 w 5051687"/>
              <a:gd name="connsiteY262" fmla="*/ 1521709 h 2767140"/>
              <a:gd name="connsiteX263" fmla="*/ 978416 w 5051687"/>
              <a:gd name="connsiteY263" fmla="*/ 1555236 h 2767140"/>
              <a:gd name="connsiteX264" fmla="*/ 997656 w 5051687"/>
              <a:gd name="connsiteY264" fmla="*/ 1583431 h 2767140"/>
              <a:gd name="connsiteX265" fmla="*/ 1012389 w 5051687"/>
              <a:gd name="connsiteY265" fmla="*/ 1596956 h 2767140"/>
              <a:gd name="connsiteX266" fmla="*/ 1020580 w 5051687"/>
              <a:gd name="connsiteY266" fmla="*/ 1602100 h 2767140"/>
              <a:gd name="connsiteX267" fmla="*/ 1029978 w 5051687"/>
              <a:gd name="connsiteY267" fmla="*/ 1603242 h 2767140"/>
              <a:gd name="connsiteX268" fmla="*/ 1048965 w 5051687"/>
              <a:gd name="connsiteY268" fmla="*/ 1598099 h 2767140"/>
              <a:gd name="connsiteX269" fmla="*/ 1062681 w 5051687"/>
              <a:gd name="connsiteY269" fmla="*/ 1601147 h 2767140"/>
              <a:gd name="connsiteX270" fmla="*/ 1066173 w 5051687"/>
              <a:gd name="connsiteY270" fmla="*/ 1600766 h 2767140"/>
              <a:gd name="connsiteX271" fmla="*/ 1069412 w 5051687"/>
              <a:gd name="connsiteY271" fmla="*/ 1592003 h 2767140"/>
              <a:gd name="connsiteX272" fmla="*/ 1078810 w 5051687"/>
              <a:gd name="connsiteY272" fmla="*/ 1574286 h 2767140"/>
              <a:gd name="connsiteX273" fmla="*/ 1087192 w 5051687"/>
              <a:gd name="connsiteY273" fmla="*/ 1556379 h 2767140"/>
              <a:gd name="connsiteX274" fmla="*/ 1123577 w 5051687"/>
              <a:gd name="connsiteY274" fmla="*/ 1552951 h 2767140"/>
              <a:gd name="connsiteX275" fmla="*/ 1127641 w 5051687"/>
              <a:gd name="connsiteY275" fmla="*/ 1568000 h 2767140"/>
              <a:gd name="connsiteX276" fmla="*/ 1122498 w 5051687"/>
              <a:gd name="connsiteY276" fmla="*/ 1581526 h 2767140"/>
              <a:gd name="connsiteX277" fmla="*/ 1119640 w 5051687"/>
              <a:gd name="connsiteY277" fmla="*/ 1590289 h 2767140"/>
              <a:gd name="connsiteX278" fmla="*/ 1116148 w 5051687"/>
              <a:gd name="connsiteY278" fmla="*/ 1591622 h 2767140"/>
              <a:gd name="connsiteX279" fmla="*/ 1108591 w 5051687"/>
              <a:gd name="connsiteY279" fmla="*/ 1598671 h 2767140"/>
              <a:gd name="connsiteX280" fmla="*/ 1111449 w 5051687"/>
              <a:gd name="connsiteY280" fmla="*/ 1607243 h 2767140"/>
              <a:gd name="connsiteX281" fmla="*/ 1110814 w 5051687"/>
              <a:gd name="connsiteY281" fmla="*/ 1619245 h 2767140"/>
              <a:gd name="connsiteX282" fmla="*/ 1096272 w 5051687"/>
              <a:gd name="connsiteY282" fmla="*/ 1634294 h 2767140"/>
              <a:gd name="connsiteX283" fmla="*/ 1109353 w 5051687"/>
              <a:gd name="connsiteY283" fmla="*/ 1637342 h 2767140"/>
              <a:gd name="connsiteX284" fmla="*/ 1134690 w 5051687"/>
              <a:gd name="connsiteY284" fmla="*/ 1641152 h 2767140"/>
              <a:gd name="connsiteX285" fmla="*/ 1169868 w 5051687"/>
              <a:gd name="connsiteY285" fmla="*/ 1643819 h 2767140"/>
              <a:gd name="connsiteX286" fmla="*/ 1178060 w 5051687"/>
              <a:gd name="connsiteY286" fmla="*/ 1658297 h 2767140"/>
              <a:gd name="connsiteX287" fmla="*/ 1179330 w 5051687"/>
              <a:gd name="connsiteY287" fmla="*/ 1686110 h 2767140"/>
              <a:gd name="connsiteX288" fmla="*/ 1170313 w 5051687"/>
              <a:gd name="connsiteY288" fmla="*/ 1710494 h 2767140"/>
              <a:gd name="connsiteX289" fmla="*/ 1188728 w 5051687"/>
              <a:gd name="connsiteY289" fmla="*/ 1731830 h 2767140"/>
              <a:gd name="connsiteX290" fmla="*/ 1213303 w 5051687"/>
              <a:gd name="connsiteY290" fmla="*/ 1743260 h 2767140"/>
              <a:gd name="connsiteX291" fmla="*/ 1246450 w 5051687"/>
              <a:gd name="connsiteY291" fmla="*/ 1736402 h 2767140"/>
              <a:gd name="connsiteX292" fmla="*/ 1270580 w 5051687"/>
              <a:gd name="connsiteY292" fmla="*/ 1752785 h 2767140"/>
              <a:gd name="connsiteX293" fmla="*/ 1280803 w 5051687"/>
              <a:gd name="connsiteY293" fmla="*/ 1730306 h 2767140"/>
              <a:gd name="connsiteX294" fmla="*/ 1300425 w 5051687"/>
              <a:gd name="connsiteY294" fmla="*/ 1709351 h 2767140"/>
              <a:gd name="connsiteX295" fmla="*/ 1333190 w 5051687"/>
              <a:gd name="connsiteY295" fmla="*/ 1698683 h 2767140"/>
              <a:gd name="connsiteX296" fmla="*/ 1357321 w 5051687"/>
              <a:gd name="connsiteY296" fmla="*/ 1697921 h 2767140"/>
              <a:gd name="connsiteX297" fmla="*/ 1410153 w 5051687"/>
              <a:gd name="connsiteY297" fmla="*/ 1707065 h 2767140"/>
              <a:gd name="connsiteX298" fmla="*/ 1477653 w 5051687"/>
              <a:gd name="connsiteY298" fmla="*/ 1720781 h 2767140"/>
              <a:gd name="connsiteX299" fmla="*/ 1509149 w 5051687"/>
              <a:gd name="connsiteY299" fmla="*/ 1753166 h 2767140"/>
              <a:gd name="connsiteX300" fmla="*/ 1545535 w 5051687"/>
              <a:gd name="connsiteY300" fmla="*/ 1782122 h 2767140"/>
              <a:gd name="connsiteX301" fmla="*/ 1599954 w 5051687"/>
              <a:gd name="connsiteY301" fmla="*/ 1796600 h 2767140"/>
              <a:gd name="connsiteX302" fmla="*/ 1621227 w 5051687"/>
              <a:gd name="connsiteY302" fmla="*/ 1822508 h 2767140"/>
              <a:gd name="connsiteX303" fmla="*/ 1642499 w 5051687"/>
              <a:gd name="connsiteY303" fmla="*/ 1840034 h 2767140"/>
              <a:gd name="connsiteX304" fmla="*/ 1665804 w 5051687"/>
              <a:gd name="connsiteY304" fmla="*/ 1865942 h 2767140"/>
              <a:gd name="connsiteX305" fmla="*/ 1681742 w 5051687"/>
              <a:gd name="connsiteY305" fmla="*/ 1889183 h 2767140"/>
              <a:gd name="connsiteX306" fmla="*/ 1784421 w 5051687"/>
              <a:gd name="connsiteY306" fmla="*/ 1920044 h 2767140"/>
              <a:gd name="connsiteX307" fmla="*/ 1832301 w 5051687"/>
              <a:gd name="connsiteY307" fmla="*/ 1949000 h 2767140"/>
              <a:gd name="connsiteX308" fmla="*/ 1854399 w 5051687"/>
              <a:gd name="connsiteY308" fmla="*/ 1949762 h 2767140"/>
              <a:gd name="connsiteX309" fmla="*/ 1857701 w 5051687"/>
              <a:gd name="connsiteY309" fmla="*/ 1977194 h 2767140"/>
              <a:gd name="connsiteX310" fmla="*/ 1860558 w 5051687"/>
              <a:gd name="connsiteY310" fmla="*/ 1995863 h 2767140"/>
              <a:gd name="connsiteX311" fmla="*/ 1836428 w 5051687"/>
              <a:gd name="connsiteY311" fmla="*/ 2030915 h 2767140"/>
              <a:gd name="connsiteX312" fmla="*/ 1811473 w 5051687"/>
              <a:gd name="connsiteY312" fmla="*/ 2049584 h 2767140"/>
              <a:gd name="connsiteX313" fmla="*/ 1804487 w 5051687"/>
              <a:gd name="connsiteY313" fmla="*/ 2057204 h 2767140"/>
              <a:gd name="connsiteX314" fmla="*/ 1799598 w 5051687"/>
              <a:gd name="connsiteY314" fmla="*/ 2078159 h 2767140"/>
              <a:gd name="connsiteX315" fmla="*/ 1798328 w 5051687"/>
              <a:gd name="connsiteY315" fmla="*/ 2106353 h 2767140"/>
              <a:gd name="connsiteX316" fmla="*/ 1795852 w 5051687"/>
              <a:gd name="connsiteY316" fmla="*/ 2161979 h 2767140"/>
              <a:gd name="connsiteX317" fmla="*/ 1762705 w 5051687"/>
              <a:gd name="connsiteY317" fmla="*/ 2174171 h 2767140"/>
              <a:gd name="connsiteX318" fmla="*/ 1732034 w 5051687"/>
              <a:gd name="connsiteY318" fmla="*/ 2212652 h 2767140"/>
              <a:gd name="connsiteX319" fmla="*/ 1691521 w 5051687"/>
              <a:gd name="connsiteY319" fmla="*/ 2233607 h 2767140"/>
              <a:gd name="connsiteX320" fmla="*/ 1677170 w 5051687"/>
              <a:gd name="connsiteY320" fmla="*/ 2254181 h 2767140"/>
              <a:gd name="connsiteX321" fmla="*/ 1662057 w 5051687"/>
              <a:gd name="connsiteY321" fmla="*/ 2299901 h 2767140"/>
              <a:gd name="connsiteX322" fmla="*/ 1628529 w 5051687"/>
              <a:gd name="connsiteY322" fmla="*/ 2338700 h 2767140"/>
              <a:gd name="connsiteX323" fmla="*/ 1587571 w 5051687"/>
              <a:gd name="connsiteY323" fmla="*/ 2388992 h 2767140"/>
              <a:gd name="connsiteX324" fmla="*/ 1575507 w 5051687"/>
              <a:gd name="connsiteY324" fmla="*/ 2402708 h 2767140"/>
              <a:gd name="connsiteX325" fmla="*/ 1548011 w 5051687"/>
              <a:gd name="connsiteY325" fmla="*/ 2401565 h 2767140"/>
              <a:gd name="connsiteX326" fmla="*/ 1549535 w 5051687"/>
              <a:gd name="connsiteY326" fmla="*/ 2408423 h 2767140"/>
              <a:gd name="connsiteX327" fmla="*/ 1547503 w 5051687"/>
              <a:gd name="connsiteY327" fmla="*/ 2430140 h 2767140"/>
              <a:gd name="connsiteX328" fmla="*/ 1518611 w 5051687"/>
              <a:gd name="connsiteY328" fmla="*/ 2441824 h 2767140"/>
              <a:gd name="connsiteX329" fmla="*/ 1498418 w 5051687"/>
              <a:gd name="connsiteY329" fmla="*/ 2438776 h 2767140"/>
              <a:gd name="connsiteX330" fmla="*/ 1486987 w 5051687"/>
              <a:gd name="connsiteY330" fmla="*/ 2459096 h 2767140"/>
              <a:gd name="connsiteX331" fmla="*/ 1464890 w 5051687"/>
              <a:gd name="connsiteY331" fmla="*/ 2468621 h 2767140"/>
              <a:gd name="connsiteX332" fmla="*/ 1471684 w 5051687"/>
              <a:gd name="connsiteY332" fmla="*/ 2506848 h 2767140"/>
              <a:gd name="connsiteX333" fmla="*/ 1426409 w 5051687"/>
              <a:gd name="connsiteY333" fmla="*/ 2558537 h 2767140"/>
              <a:gd name="connsiteX334" fmla="*/ 1417392 w 5051687"/>
              <a:gd name="connsiteY334" fmla="*/ 2575682 h 2767140"/>
              <a:gd name="connsiteX335" fmla="*/ 1423932 w 5051687"/>
              <a:gd name="connsiteY335" fmla="*/ 2604638 h 2767140"/>
              <a:gd name="connsiteX336" fmla="*/ 1414915 w 5051687"/>
              <a:gd name="connsiteY336" fmla="*/ 2622164 h 2767140"/>
              <a:gd name="connsiteX337" fmla="*/ 1392817 w 5051687"/>
              <a:gd name="connsiteY337" fmla="*/ 2646548 h 2767140"/>
              <a:gd name="connsiteX338" fmla="*/ 1376434 w 5051687"/>
              <a:gd name="connsiteY338" fmla="*/ 2673218 h 2767140"/>
              <a:gd name="connsiteX339" fmla="*/ 1387102 w 5051687"/>
              <a:gd name="connsiteY339" fmla="*/ 2720081 h 2767140"/>
              <a:gd name="connsiteX340" fmla="*/ 1425964 w 5051687"/>
              <a:gd name="connsiteY340" fmla="*/ 2746751 h 2767140"/>
              <a:gd name="connsiteX341" fmla="*/ 1458286 w 5051687"/>
              <a:gd name="connsiteY341" fmla="*/ 2755514 h 2767140"/>
              <a:gd name="connsiteX342" fmla="*/ 1433711 w 5051687"/>
              <a:gd name="connsiteY342" fmla="*/ 2762372 h 2767140"/>
              <a:gd name="connsiteX343" fmla="*/ 1392373 w 5051687"/>
              <a:gd name="connsiteY343" fmla="*/ 2766182 h 2767140"/>
              <a:gd name="connsiteX344" fmla="*/ 1341255 w 5051687"/>
              <a:gd name="connsiteY344" fmla="*/ 2739512 h 2767140"/>
              <a:gd name="connsiteX345" fmla="*/ 1309759 w 5051687"/>
              <a:gd name="connsiteY345" fmla="*/ 2706746 h 2767140"/>
              <a:gd name="connsiteX346" fmla="*/ 1292614 w 5051687"/>
              <a:gd name="connsiteY346" fmla="*/ 2664455 h 2767140"/>
              <a:gd name="connsiteX347" fmla="*/ 1293821 w 5051687"/>
              <a:gd name="connsiteY347" fmla="*/ 2598923 h 2767140"/>
              <a:gd name="connsiteX348" fmla="*/ 1304870 w 5051687"/>
              <a:gd name="connsiteY348" fmla="*/ 2511737 h 2767140"/>
              <a:gd name="connsiteX349" fmla="*/ 1331032 w 5051687"/>
              <a:gd name="connsiteY349" fmla="*/ 2378387 h 2767140"/>
              <a:gd name="connsiteX350" fmla="*/ 1358019 w 5051687"/>
              <a:gd name="connsiteY350" fmla="*/ 2245863 h 2767140"/>
              <a:gd name="connsiteX351" fmla="*/ 1364115 w 5051687"/>
              <a:gd name="connsiteY351" fmla="*/ 2204715 h 2767140"/>
              <a:gd name="connsiteX352" fmla="*/ 1365385 w 5051687"/>
              <a:gd name="connsiteY352" fmla="*/ 2158233 h 2767140"/>
              <a:gd name="connsiteX353" fmla="*/ 1359607 w 5051687"/>
              <a:gd name="connsiteY353" fmla="*/ 2141469 h 2767140"/>
              <a:gd name="connsiteX354" fmla="*/ 1337509 w 5051687"/>
              <a:gd name="connsiteY354" fmla="*/ 2115560 h 2767140"/>
              <a:gd name="connsiteX355" fmla="*/ 1308489 w 5051687"/>
              <a:gd name="connsiteY355" fmla="*/ 2096129 h 2767140"/>
              <a:gd name="connsiteX356" fmla="*/ 1282327 w 5051687"/>
              <a:gd name="connsiteY356" fmla="*/ 2072127 h 2767140"/>
              <a:gd name="connsiteX357" fmla="*/ 1262261 w 5051687"/>
              <a:gd name="connsiteY357" fmla="*/ 2032122 h 2767140"/>
              <a:gd name="connsiteX358" fmla="*/ 1229114 w 5051687"/>
              <a:gd name="connsiteY358" fmla="*/ 1973067 h 2767140"/>
              <a:gd name="connsiteX359" fmla="*/ 1207397 w 5051687"/>
              <a:gd name="connsiteY359" fmla="*/ 1930395 h 2767140"/>
              <a:gd name="connsiteX360" fmla="*/ 1215970 w 5051687"/>
              <a:gd name="connsiteY360" fmla="*/ 1896104 h 2767140"/>
              <a:gd name="connsiteX361" fmla="*/ 1235591 w 5051687"/>
              <a:gd name="connsiteY361" fmla="*/ 1854576 h 2767140"/>
              <a:gd name="connsiteX362" fmla="*/ 1263404 w 5051687"/>
              <a:gd name="connsiteY362" fmla="*/ 1817238 h 2767140"/>
              <a:gd name="connsiteX363" fmla="*/ 1262579 w 5051687"/>
              <a:gd name="connsiteY363" fmla="*/ 1787139 h 2767140"/>
              <a:gd name="connsiteX364" fmla="*/ 1258896 w 5051687"/>
              <a:gd name="connsiteY364" fmla="*/ 1766565 h 2767140"/>
              <a:gd name="connsiteX365" fmla="*/ 1247846 w 5051687"/>
              <a:gd name="connsiteY365" fmla="*/ 1745991 h 2767140"/>
              <a:gd name="connsiteX366" fmla="*/ 1233940 w 5051687"/>
              <a:gd name="connsiteY366" fmla="*/ 1745610 h 2767140"/>
              <a:gd name="connsiteX367" fmla="*/ 1219653 w 5051687"/>
              <a:gd name="connsiteY367" fmla="*/ 1762754 h 2767140"/>
              <a:gd name="connsiteX368" fmla="*/ 1211461 w 5051687"/>
              <a:gd name="connsiteY368" fmla="*/ 1756278 h 2767140"/>
              <a:gd name="connsiteX369" fmla="*/ 1194697 w 5051687"/>
              <a:gd name="connsiteY369" fmla="*/ 1750944 h 2767140"/>
              <a:gd name="connsiteX370" fmla="*/ 1182061 w 5051687"/>
              <a:gd name="connsiteY370" fmla="*/ 1745991 h 2767140"/>
              <a:gd name="connsiteX371" fmla="*/ 1157486 w 5051687"/>
              <a:gd name="connsiteY371" fmla="*/ 1731894 h 2767140"/>
              <a:gd name="connsiteX372" fmla="*/ 1147262 w 5051687"/>
              <a:gd name="connsiteY372" fmla="*/ 1709034 h 2767140"/>
              <a:gd name="connsiteX373" fmla="*/ 1119450 w 5051687"/>
              <a:gd name="connsiteY373" fmla="*/ 1681602 h 2767140"/>
              <a:gd name="connsiteX374" fmla="*/ 1068713 w 5051687"/>
              <a:gd name="connsiteY374" fmla="*/ 1660266 h 2767140"/>
              <a:gd name="connsiteX375" fmla="*/ 1028200 w 5051687"/>
              <a:gd name="connsiteY375" fmla="*/ 1633596 h 2767140"/>
              <a:gd name="connsiteX376" fmla="*/ 1004070 w 5051687"/>
              <a:gd name="connsiteY376" fmla="*/ 1625976 h 2767140"/>
              <a:gd name="connsiteX377" fmla="*/ 952953 w 5051687"/>
              <a:gd name="connsiteY377" fmla="*/ 1613022 h 2767140"/>
              <a:gd name="connsiteX378" fmla="*/ 906725 w 5051687"/>
              <a:gd name="connsiteY378" fmla="*/ 1597401 h 2767140"/>
              <a:gd name="connsiteX379" fmla="*/ 872371 w 5051687"/>
              <a:gd name="connsiteY379" fmla="*/ 1573017 h 2767140"/>
              <a:gd name="connsiteX380" fmla="*/ 869133 w 5051687"/>
              <a:gd name="connsiteY380" fmla="*/ 1549776 h 2767140"/>
              <a:gd name="connsiteX381" fmla="*/ 840494 w 5051687"/>
              <a:gd name="connsiteY381" fmla="*/ 1511676 h 2767140"/>
              <a:gd name="connsiteX382" fmla="*/ 813506 w 5051687"/>
              <a:gd name="connsiteY382" fmla="*/ 1480815 h 2767140"/>
              <a:gd name="connsiteX383" fmla="*/ 786519 w 5051687"/>
              <a:gd name="connsiteY383" fmla="*/ 1454145 h 2767140"/>
              <a:gd name="connsiteX384" fmla="*/ 769311 w 5051687"/>
              <a:gd name="connsiteY384" fmla="*/ 1415283 h 2767140"/>
              <a:gd name="connsiteX385" fmla="*/ 731718 w 5051687"/>
              <a:gd name="connsiteY385" fmla="*/ 1383660 h 2767140"/>
              <a:gd name="connsiteX386" fmla="*/ 743974 w 5051687"/>
              <a:gd name="connsiteY386" fmla="*/ 1414140 h 2767140"/>
              <a:gd name="connsiteX387" fmla="*/ 766072 w 5051687"/>
              <a:gd name="connsiteY387" fmla="*/ 1459479 h 2767140"/>
              <a:gd name="connsiteX388" fmla="*/ 793504 w 5051687"/>
              <a:gd name="connsiteY388" fmla="*/ 1494531 h 2767140"/>
              <a:gd name="connsiteX389" fmla="*/ 790646 w 5051687"/>
              <a:gd name="connsiteY389" fmla="*/ 1513581 h 2767140"/>
              <a:gd name="connsiteX390" fmla="*/ 774264 w 5051687"/>
              <a:gd name="connsiteY390" fmla="*/ 1497579 h 2767140"/>
              <a:gd name="connsiteX391" fmla="*/ 768168 w 5051687"/>
              <a:gd name="connsiteY391" fmla="*/ 1480053 h 2767140"/>
              <a:gd name="connsiteX392" fmla="*/ 740355 w 5051687"/>
              <a:gd name="connsiteY392" fmla="*/ 1457954 h 2767140"/>
              <a:gd name="connsiteX393" fmla="*/ 727274 w 5051687"/>
              <a:gd name="connsiteY393" fmla="*/ 1443477 h 2767140"/>
              <a:gd name="connsiteX394" fmla="*/ 744037 w 5051687"/>
              <a:gd name="connsiteY394" fmla="*/ 1446144 h 2767140"/>
              <a:gd name="connsiteX395" fmla="*/ 721559 w 5051687"/>
              <a:gd name="connsiteY395" fmla="*/ 1417569 h 2767140"/>
              <a:gd name="connsiteX396" fmla="*/ 706446 w 5051687"/>
              <a:gd name="connsiteY396" fmla="*/ 1379850 h 2767140"/>
              <a:gd name="connsiteX397" fmla="*/ 663900 w 5051687"/>
              <a:gd name="connsiteY397" fmla="*/ 1345941 h 2767140"/>
              <a:gd name="connsiteX398" fmla="*/ 644660 w 5051687"/>
              <a:gd name="connsiteY398" fmla="*/ 1326891 h 2767140"/>
              <a:gd name="connsiteX399" fmla="*/ 634437 w 5051687"/>
              <a:gd name="connsiteY399" fmla="*/ 1292220 h 2767140"/>
              <a:gd name="connsiteX400" fmla="*/ 605798 w 5051687"/>
              <a:gd name="connsiteY400" fmla="*/ 1238498 h 2767140"/>
              <a:gd name="connsiteX401" fmla="*/ 607005 w 5051687"/>
              <a:gd name="connsiteY401" fmla="*/ 1171061 h 2767140"/>
              <a:gd name="connsiteX402" fmla="*/ 611894 w 5051687"/>
              <a:gd name="connsiteY402" fmla="*/ 1098291 h 2767140"/>
              <a:gd name="connsiteX403" fmla="*/ 595956 w 5051687"/>
              <a:gd name="connsiteY403" fmla="*/ 1066286 h 2767140"/>
              <a:gd name="connsiteX404" fmla="*/ 611132 w 5051687"/>
              <a:gd name="connsiteY404" fmla="*/ 1065525 h 2767140"/>
              <a:gd name="connsiteX405" fmla="*/ 631579 w 5051687"/>
              <a:gd name="connsiteY405" fmla="*/ 1073145 h 2767140"/>
              <a:gd name="connsiteX406" fmla="*/ 614434 w 5051687"/>
              <a:gd name="connsiteY406" fmla="*/ 1046474 h 2767140"/>
              <a:gd name="connsiteX407" fmla="*/ 580081 w 5051687"/>
              <a:gd name="connsiteY407" fmla="*/ 1028948 h 2767140"/>
              <a:gd name="connsiteX408" fmla="*/ 555950 w 5051687"/>
              <a:gd name="connsiteY408" fmla="*/ 1016757 h 2767140"/>
              <a:gd name="connsiteX409" fmla="*/ 543250 w 5051687"/>
              <a:gd name="connsiteY409" fmla="*/ 993897 h 2767140"/>
              <a:gd name="connsiteX410" fmla="*/ 522803 w 5051687"/>
              <a:gd name="connsiteY410" fmla="*/ 974085 h 2767140"/>
              <a:gd name="connsiteX411" fmla="*/ 515818 w 5051687"/>
              <a:gd name="connsiteY411" fmla="*/ 948558 h 2767140"/>
              <a:gd name="connsiteX412" fmla="*/ 497403 w 5051687"/>
              <a:gd name="connsiteY412" fmla="*/ 940938 h 2767140"/>
              <a:gd name="connsiteX413" fmla="*/ 481909 w 5051687"/>
              <a:gd name="connsiteY413" fmla="*/ 927603 h 2767140"/>
              <a:gd name="connsiteX414" fmla="*/ 459812 w 5051687"/>
              <a:gd name="connsiteY414" fmla="*/ 912363 h 2767140"/>
              <a:gd name="connsiteX415" fmla="*/ 442667 w 5051687"/>
              <a:gd name="connsiteY415" fmla="*/ 890265 h 2767140"/>
              <a:gd name="connsiteX416" fmla="*/ 415235 w 5051687"/>
              <a:gd name="connsiteY416" fmla="*/ 859404 h 2767140"/>
              <a:gd name="connsiteX417" fmla="*/ 343670 w 5051687"/>
              <a:gd name="connsiteY417" fmla="*/ 834258 h 2767140"/>
              <a:gd name="connsiteX418" fmla="*/ 318714 w 5051687"/>
              <a:gd name="connsiteY418" fmla="*/ 835401 h 2767140"/>
              <a:gd name="connsiteX419" fmla="*/ 288489 w 5051687"/>
              <a:gd name="connsiteY419" fmla="*/ 816351 h 2767140"/>
              <a:gd name="connsiteX420" fmla="*/ 269629 w 5051687"/>
              <a:gd name="connsiteY420" fmla="*/ 829304 h 2767140"/>
              <a:gd name="connsiteX421" fmla="*/ 234450 w 5051687"/>
              <a:gd name="connsiteY421" fmla="*/ 862452 h 2767140"/>
              <a:gd name="connsiteX422" fmla="*/ 215210 w 5051687"/>
              <a:gd name="connsiteY422" fmla="*/ 866642 h 2767140"/>
              <a:gd name="connsiteX423" fmla="*/ 219337 w 5051687"/>
              <a:gd name="connsiteY423" fmla="*/ 847592 h 2767140"/>
              <a:gd name="connsiteX424" fmla="*/ 236482 w 5051687"/>
              <a:gd name="connsiteY424" fmla="*/ 830067 h 2767140"/>
              <a:gd name="connsiteX425" fmla="*/ 243022 w 5051687"/>
              <a:gd name="connsiteY425" fmla="*/ 824352 h 2767140"/>
              <a:gd name="connsiteX426" fmla="*/ 244229 w 5051687"/>
              <a:gd name="connsiteY426" fmla="*/ 818255 h 2767140"/>
              <a:gd name="connsiteX427" fmla="*/ 256485 w 5051687"/>
              <a:gd name="connsiteY427" fmla="*/ 807588 h 2767140"/>
              <a:gd name="connsiteX428" fmla="*/ 224544 w 5051687"/>
              <a:gd name="connsiteY428" fmla="*/ 823590 h 2767140"/>
              <a:gd name="connsiteX429" fmla="*/ 194318 w 5051687"/>
              <a:gd name="connsiteY429" fmla="*/ 857879 h 2767140"/>
              <a:gd name="connsiteX430" fmla="*/ 186508 w 5051687"/>
              <a:gd name="connsiteY430" fmla="*/ 880359 h 2767140"/>
              <a:gd name="connsiteX431" fmla="*/ 137866 w 5051687"/>
              <a:gd name="connsiteY431" fmla="*/ 923792 h 2767140"/>
              <a:gd name="connsiteX432" fmla="*/ 76462 w 5051687"/>
              <a:gd name="connsiteY432" fmla="*/ 956559 h 2767140"/>
              <a:gd name="connsiteX433" fmla="*/ 47824 w 5051687"/>
              <a:gd name="connsiteY433" fmla="*/ 969132 h 2767140"/>
              <a:gd name="connsiteX434" fmla="*/ 28202 w 5051687"/>
              <a:gd name="connsiteY434" fmla="*/ 972942 h 2767140"/>
              <a:gd name="connsiteX435" fmla="*/ 53602 w 5051687"/>
              <a:gd name="connsiteY435" fmla="*/ 954654 h 2767140"/>
              <a:gd name="connsiteX436" fmla="*/ 88336 w 5051687"/>
              <a:gd name="connsiteY436" fmla="*/ 939414 h 2767140"/>
              <a:gd name="connsiteX437" fmla="*/ 120277 w 5051687"/>
              <a:gd name="connsiteY437" fmla="*/ 916935 h 2767140"/>
              <a:gd name="connsiteX438" fmla="*/ 140280 w 5051687"/>
              <a:gd name="connsiteY438" fmla="*/ 887217 h 2767140"/>
              <a:gd name="connsiteX439" fmla="*/ 135390 w 5051687"/>
              <a:gd name="connsiteY439" fmla="*/ 877692 h 2767140"/>
              <a:gd name="connsiteX440" fmla="*/ 105100 w 5051687"/>
              <a:gd name="connsiteY440" fmla="*/ 877692 h 2767140"/>
              <a:gd name="connsiteX441" fmla="*/ 77288 w 5051687"/>
              <a:gd name="connsiteY441" fmla="*/ 880740 h 2767140"/>
              <a:gd name="connsiteX442" fmla="*/ 73986 w 5051687"/>
              <a:gd name="connsiteY442" fmla="*/ 863595 h 2767140"/>
              <a:gd name="connsiteX443" fmla="*/ 49475 w 5051687"/>
              <a:gd name="connsiteY443" fmla="*/ 860547 h 2767140"/>
              <a:gd name="connsiteX444" fmla="*/ 29853 w 5051687"/>
              <a:gd name="connsiteY444" fmla="*/ 841116 h 2767140"/>
              <a:gd name="connsiteX445" fmla="*/ 26170 w 5051687"/>
              <a:gd name="connsiteY445" fmla="*/ 811017 h 2767140"/>
              <a:gd name="connsiteX446" fmla="*/ 44585 w 5051687"/>
              <a:gd name="connsiteY446" fmla="*/ 795015 h 2767140"/>
              <a:gd name="connsiteX447" fmla="*/ 76462 w 5051687"/>
              <a:gd name="connsiteY447" fmla="*/ 783585 h 2767140"/>
              <a:gd name="connsiteX448" fmla="*/ 89988 w 5051687"/>
              <a:gd name="connsiteY448" fmla="*/ 775584 h 2767140"/>
              <a:gd name="connsiteX449" fmla="*/ 81415 w 5051687"/>
              <a:gd name="connsiteY449" fmla="*/ 758058 h 2767140"/>
              <a:gd name="connsiteX450" fmla="*/ 88336 w 5051687"/>
              <a:gd name="connsiteY450" fmla="*/ 753485 h 2767140"/>
              <a:gd name="connsiteX451" fmla="*/ 80971 w 5051687"/>
              <a:gd name="connsiteY451" fmla="*/ 745104 h 2767140"/>
              <a:gd name="connsiteX452" fmla="*/ 42553 w 5051687"/>
              <a:gd name="connsiteY452" fmla="*/ 758058 h 2767140"/>
              <a:gd name="connsiteX453" fmla="*/ 16010 w 5051687"/>
              <a:gd name="connsiteY453" fmla="*/ 754248 h 2767140"/>
              <a:gd name="connsiteX454" fmla="*/ 14803 w 5051687"/>
              <a:gd name="connsiteY454" fmla="*/ 742436 h 2767140"/>
              <a:gd name="connsiteX455" fmla="*/ 11502 w 5051687"/>
              <a:gd name="connsiteY455" fmla="*/ 732530 h 2767140"/>
              <a:gd name="connsiteX456" fmla="*/ 40966 w 5051687"/>
              <a:gd name="connsiteY456" fmla="*/ 716529 h 2767140"/>
              <a:gd name="connsiteX457" fmla="*/ 59761 w 5051687"/>
              <a:gd name="connsiteY457" fmla="*/ 727578 h 2767140"/>
              <a:gd name="connsiteX458" fmla="*/ 90432 w 5051687"/>
              <a:gd name="connsiteY458" fmla="*/ 710433 h 2767140"/>
              <a:gd name="connsiteX459" fmla="*/ 80208 w 5051687"/>
              <a:gd name="connsiteY459" fmla="*/ 700146 h 2767140"/>
              <a:gd name="connsiteX460" fmla="*/ 54047 w 5051687"/>
              <a:gd name="connsiteY460" fmla="*/ 696717 h 2767140"/>
              <a:gd name="connsiteX461" fmla="*/ 46300 w 5051687"/>
              <a:gd name="connsiteY461" fmla="*/ 682239 h 2767140"/>
              <a:gd name="connsiteX462" fmla="*/ 29916 w 5051687"/>
              <a:gd name="connsiteY462" fmla="*/ 663951 h 2767140"/>
              <a:gd name="connsiteX463" fmla="*/ 53221 w 5051687"/>
              <a:gd name="connsiteY463" fmla="*/ 643377 h 2767140"/>
              <a:gd name="connsiteX464" fmla="*/ 86368 w 5051687"/>
              <a:gd name="connsiteY464" fmla="*/ 609087 h 2767140"/>
              <a:gd name="connsiteX465" fmla="*/ 141169 w 5051687"/>
              <a:gd name="connsiteY465" fmla="*/ 583941 h 2767140"/>
              <a:gd name="connsiteX466" fmla="*/ 160790 w 5051687"/>
              <a:gd name="connsiteY466" fmla="*/ 584703 h 2767140"/>
              <a:gd name="connsiteX467" fmla="*/ 200033 w 5051687"/>
              <a:gd name="connsiteY467" fmla="*/ 583560 h 2767140"/>
              <a:gd name="connsiteX468" fmla="*/ 214765 w 5051687"/>
              <a:gd name="connsiteY468" fmla="*/ 597276 h 2767140"/>
              <a:gd name="connsiteX469" fmla="*/ 304364 w 5051687"/>
              <a:gd name="connsiteY469" fmla="*/ 602610 h 2767140"/>
              <a:gd name="connsiteX470" fmla="*/ 392311 w 5051687"/>
              <a:gd name="connsiteY470" fmla="*/ 607944 h 2767140"/>
              <a:gd name="connsiteX471" fmla="*/ 433586 w 5051687"/>
              <a:gd name="connsiteY471" fmla="*/ 623184 h 2767140"/>
              <a:gd name="connsiteX472" fmla="*/ 458415 w 5051687"/>
              <a:gd name="connsiteY472" fmla="*/ 601340 h 2767140"/>
              <a:gd name="connsiteX473" fmla="*/ 1442030 w 5051687"/>
              <a:gd name="connsiteY473" fmla="*/ 159443 h 2767140"/>
              <a:gd name="connsiteX474" fmla="*/ 1405263 w 5051687"/>
              <a:gd name="connsiteY474" fmla="*/ 198305 h 2767140"/>
              <a:gd name="connsiteX475" fmla="*/ 1319348 w 5051687"/>
              <a:gd name="connsiteY475" fmla="*/ 231833 h 2767140"/>
              <a:gd name="connsiteX476" fmla="*/ 1329952 w 5051687"/>
              <a:gd name="connsiteY476" fmla="*/ 258503 h 2767140"/>
              <a:gd name="connsiteX477" fmla="*/ 1350780 w 5051687"/>
              <a:gd name="connsiteY477" fmla="*/ 280982 h 2767140"/>
              <a:gd name="connsiteX478" fmla="*/ 1377768 w 5051687"/>
              <a:gd name="connsiteY478" fmla="*/ 297365 h 2767140"/>
              <a:gd name="connsiteX479" fmla="*/ 1417836 w 5051687"/>
              <a:gd name="connsiteY479" fmla="*/ 303461 h 2767140"/>
              <a:gd name="connsiteX480" fmla="*/ 1463239 w 5051687"/>
              <a:gd name="connsiteY480" fmla="*/ 307271 h 2767140"/>
              <a:gd name="connsiteX481" fmla="*/ 1528707 w 5051687"/>
              <a:gd name="connsiteY481" fmla="*/ 319463 h 2767140"/>
              <a:gd name="connsiteX482" fmla="*/ 1560203 w 5051687"/>
              <a:gd name="connsiteY482" fmla="*/ 380423 h 2767140"/>
              <a:gd name="connsiteX483" fmla="*/ 1583952 w 5051687"/>
              <a:gd name="connsiteY483" fmla="*/ 436049 h 2767140"/>
              <a:gd name="connsiteX484" fmla="*/ 1574554 w 5051687"/>
              <a:gd name="connsiteY484" fmla="*/ 466910 h 2767140"/>
              <a:gd name="connsiteX485" fmla="*/ 1583952 w 5051687"/>
              <a:gd name="connsiteY485" fmla="*/ 482531 h 2767140"/>
              <a:gd name="connsiteX486" fmla="*/ 1585159 w 5051687"/>
              <a:gd name="connsiteY486" fmla="*/ 497009 h 2767140"/>
              <a:gd name="connsiteX487" fmla="*/ 1590874 w 5051687"/>
              <a:gd name="connsiteY487" fmla="*/ 516059 h 2767140"/>
              <a:gd name="connsiteX488" fmla="*/ 1611765 w 5051687"/>
              <a:gd name="connsiteY488" fmla="*/ 501581 h 2767140"/>
              <a:gd name="connsiteX489" fmla="*/ 1638816 w 5051687"/>
              <a:gd name="connsiteY489" fmla="*/ 526346 h 2767140"/>
              <a:gd name="connsiteX490" fmla="*/ 1604843 w 5051687"/>
              <a:gd name="connsiteY490" fmla="*/ 572447 h 2767140"/>
              <a:gd name="connsiteX491" fmla="*/ 1598303 w 5051687"/>
              <a:gd name="connsiteY491" fmla="*/ 620834 h 2767140"/>
              <a:gd name="connsiteX492" fmla="*/ 1619957 w 5051687"/>
              <a:gd name="connsiteY492" fmla="*/ 673031 h 2767140"/>
              <a:gd name="connsiteX493" fmla="*/ 1657993 w 5051687"/>
              <a:gd name="connsiteY493" fmla="*/ 735896 h 2767140"/>
              <a:gd name="connsiteX494" fmla="*/ 1683774 w 5051687"/>
              <a:gd name="connsiteY494" fmla="*/ 771710 h 2767140"/>
              <a:gd name="connsiteX495" fmla="*/ 1727526 w 5051687"/>
              <a:gd name="connsiteY495" fmla="*/ 784283 h 2767140"/>
              <a:gd name="connsiteX496" fmla="*/ 1752862 w 5051687"/>
              <a:gd name="connsiteY496" fmla="*/ 779711 h 2767140"/>
              <a:gd name="connsiteX497" fmla="*/ 1779468 w 5051687"/>
              <a:gd name="connsiteY497" fmla="*/ 696272 h 2767140"/>
              <a:gd name="connsiteX498" fmla="*/ 1800741 w 5051687"/>
              <a:gd name="connsiteY498" fmla="*/ 649790 h 2767140"/>
              <a:gd name="connsiteX499" fmla="*/ 1867416 w 5051687"/>
              <a:gd name="connsiteY499" fmla="*/ 625025 h 2767140"/>
              <a:gd name="connsiteX500" fmla="*/ 1896055 w 5051687"/>
              <a:gd name="connsiteY500" fmla="*/ 580829 h 2767140"/>
              <a:gd name="connsiteX501" fmla="*/ 1940251 w 5051687"/>
              <a:gd name="connsiteY501" fmla="*/ 565208 h 2767140"/>
              <a:gd name="connsiteX502" fmla="*/ 2009783 w 5051687"/>
              <a:gd name="connsiteY502" fmla="*/ 531299 h 2767140"/>
              <a:gd name="connsiteX503" fmla="*/ 2043311 w 5051687"/>
              <a:gd name="connsiteY503" fmla="*/ 511106 h 2767140"/>
              <a:gd name="connsiteX504" fmla="*/ 2034294 w 5051687"/>
              <a:gd name="connsiteY504" fmla="*/ 458528 h 2767140"/>
              <a:gd name="connsiteX505" fmla="*/ 2044899 w 5051687"/>
              <a:gd name="connsiteY505" fmla="*/ 419666 h 2767140"/>
              <a:gd name="connsiteX506" fmla="*/ 2066996 w 5051687"/>
              <a:gd name="connsiteY506" fmla="*/ 377756 h 2767140"/>
              <a:gd name="connsiteX507" fmla="*/ 2088714 w 5051687"/>
              <a:gd name="connsiteY507" fmla="*/ 347276 h 2767140"/>
              <a:gd name="connsiteX508" fmla="*/ 2077664 w 5051687"/>
              <a:gd name="connsiteY508" fmla="*/ 306128 h 2767140"/>
              <a:gd name="connsiteX509" fmla="*/ 2073982 w 5051687"/>
              <a:gd name="connsiteY509" fmla="*/ 283268 h 2767140"/>
              <a:gd name="connsiteX510" fmla="*/ 2073537 w 5051687"/>
              <a:gd name="connsiteY510" fmla="*/ 247073 h 2767140"/>
              <a:gd name="connsiteX511" fmla="*/ 2094810 w 5051687"/>
              <a:gd name="connsiteY511" fmla="*/ 227642 h 2767140"/>
              <a:gd name="connsiteX512" fmla="*/ 2068203 w 5051687"/>
              <a:gd name="connsiteY512" fmla="*/ 189161 h 2767140"/>
              <a:gd name="connsiteX513" fmla="*/ 2076776 w 5051687"/>
              <a:gd name="connsiteY513" fmla="*/ 157919 h 2767140"/>
              <a:gd name="connsiteX514" fmla="*/ 2125417 w 5051687"/>
              <a:gd name="connsiteY514" fmla="*/ 116771 h 2767140"/>
              <a:gd name="connsiteX515" fmla="*/ 2145038 w 5051687"/>
              <a:gd name="connsiteY515" fmla="*/ 95435 h 2767140"/>
              <a:gd name="connsiteX516" fmla="*/ 2180217 w 5051687"/>
              <a:gd name="connsiteY516" fmla="*/ 76004 h 2767140"/>
              <a:gd name="connsiteX517" fmla="*/ 2176534 w 5051687"/>
              <a:gd name="connsiteY517" fmla="*/ 66479 h 2767140"/>
              <a:gd name="connsiteX518" fmla="*/ 2131957 w 5051687"/>
              <a:gd name="connsiteY518" fmla="*/ 58478 h 2767140"/>
              <a:gd name="connsiteX519" fmla="*/ 2083252 w 5051687"/>
              <a:gd name="connsiteY519" fmla="*/ 71813 h 2767140"/>
              <a:gd name="connsiteX520" fmla="*/ 2023943 w 5051687"/>
              <a:gd name="connsiteY520" fmla="*/ 87434 h 2767140"/>
              <a:gd name="connsiteX521" fmla="*/ 2025150 w 5051687"/>
              <a:gd name="connsiteY521" fmla="*/ 71051 h 2767140"/>
              <a:gd name="connsiteX522" fmla="*/ 2051376 w 5051687"/>
              <a:gd name="connsiteY522" fmla="*/ 33713 h 2767140"/>
              <a:gd name="connsiteX523" fmla="*/ 1990352 w 5051687"/>
              <a:gd name="connsiteY523" fmla="*/ 15806 h 2767140"/>
              <a:gd name="connsiteX524" fmla="*/ 1898340 w 5051687"/>
              <a:gd name="connsiteY524" fmla="*/ 185 h 2767140"/>
              <a:gd name="connsiteX525" fmla="*/ 1823030 w 5051687"/>
              <a:gd name="connsiteY525" fmla="*/ 5900 h 2767140"/>
              <a:gd name="connsiteX526" fmla="*/ 1797693 w 5051687"/>
              <a:gd name="connsiteY526" fmla="*/ 27236 h 2767140"/>
              <a:gd name="connsiteX527" fmla="*/ 1736352 w 5051687"/>
              <a:gd name="connsiteY527" fmla="*/ 21902 h 2767140"/>
              <a:gd name="connsiteX528" fmla="*/ 1679456 w 5051687"/>
              <a:gd name="connsiteY528" fmla="*/ 39809 h 2767140"/>
              <a:gd name="connsiteX529" fmla="*/ 1702761 w 5051687"/>
              <a:gd name="connsiteY529" fmla="*/ 52763 h 2767140"/>
              <a:gd name="connsiteX530" fmla="*/ 1727271 w 5051687"/>
              <a:gd name="connsiteY530" fmla="*/ 77147 h 2767140"/>
              <a:gd name="connsiteX531" fmla="*/ 1669614 w 5051687"/>
              <a:gd name="connsiteY531" fmla="*/ 59621 h 2767140"/>
              <a:gd name="connsiteX532" fmla="*/ 1594747 w 5051687"/>
              <a:gd name="connsiteY532" fmla="*/ 63050 h 2767140"/>
              <a:gd name="connsiteX533" fmla="*/ 1543630 w 5051687"/>
              <a:gd name="connsiteY533" fmla="*/ 74099 h 2767140"/>
              <a:gd name="connsiteX534" fmla="*/ 1479368 w 5051687"/>
              <a:gd name="connsiteY534" fmla="*/ 103817 h 2767140"/>
              <a:gd name="connsiteX535" fmla="*/ 1413074 w 5051687"/>
              <a:gd name="connsiteY535" fmla="*/ 143060 h 2767140"/>
              <a:gd name="connsiteX536" fmla="*/ 1417963 w 5051687"/>
              <a:gd name="connsiteY536" fmla="*/ 154490 h 2767140"/>
              <a:gd name="connsiteX537" fmla="*/ 1442030 w 5051687"/>
              <a:gd name="connsiteY537" fmla="*/ 159443 h 2767140"/>
              <a:gd name="connsiteX538" fmla="*/ 835795 w 5051687"/>
              <a:gd name="connsiteY538" fmla="*/ 474340 h 2767140"/>
              <a:gd name="connsiteX539" fmla="*/ 831414 w 5051687"/>
              <a:gd name="connsiteY539" fmla="*/ 499740 h 2767140"/>
              <a:gd name="connsiteX540" fmla="*/ 805252 w 5051687"/>
              <a:gd name="connsiteY540" fmla="*/ 480690 h 2767140"/>
              <a:gd name="connsiteX541" fmla="*/ 781820 w 5051687"/>
              <a:gd name="connsiteY541" fmla="*/ 484246 h 2767140"/>
              <a:gd name="connsiteX542" fmla="*/ 775216 w 5051687"/>
              <a:gd name="connsiteY542" fmla="*/ 472815 h 2767140"/>
              <a:gd name="connsiteX543" fmla="*/ 758643 w 5051687"/>
              <a:gd name="connsiteY543" fmla="*/ 477896 h 2767140"/>
              <a:gd name="connsiteX544" fmla="*/ 739846 w 5051687"/>
              <a:gd name="connsiteY544" fmla="*/ 480182 h 2767140"/>
              <a:gd name="connsiteX545" fmla="*/ 742577 w 5051687"/>
              <a:gd name="connsiteY545" fmla="*/ 462402 h 2767140"/>
              <a:gd name="connsiteX546" fmla="*/ 706573 w 5051687"/>
              <a:gd name="connsiteY546" fmla="*/ 475864 h 2767140"/>
              <a:gd name="connsiteX547" fmla="*/ 681490 w 5051687"/>
              <a:gd name="connsiteY547" fmla="*/ 504820 h 2767140"/>
              <a:gd name="connsiteX548" fmla="*/ 689936 w 5051687"/>
              <a:gd name="connsiteY548" fmla="*/ 521584 h 2767140"/>
              <a:gd name="connsiteX549" fmla="*/ 703017 w 5051687"/>
              <a:gd name="connsiteY549" fmla="*/ 531744 h 2767140"/>
              <a:gd name="connsiteX550" fmla="*/ 685554 w 5051687"/>
              <a:gd name="connsiteY550" fmla="*/ 544698 h 2767140"/>
              <a:gd name="connsiteX551" fmla="*/ 717177 w 5051687"/>
              <a:gd name="connsiteY551" fmla="*/ 548254 h 2767140"/>
              <a:gd name="connsiteX552" fmla="*/ 759468 w 5051687"/>
              <a:gd name="connsiteY552" fmla="*/ 548762 h 2767140"/>
              <a:gd name="connsiteX553" fmla="*/ 790837 w 5051687"/>
              <a:gd name="connsiteY553" fmla="*/ 553842 h 2767140"/>
              <a:gd name="connsiteX554" fmla="*/ 770390 w 5051687"/>
              <a:gd name="connsiteY554" fmla="*/ 560699 h 2767140"/>
              <a:gd name="connsiteX555" fmla="*/ 720987 w 5051687"/>
              <a:gd name="connsiteY555" fmla="*/ 562986 h 2767140"/>
              <a:gd name="connsiteX556" fmla="*/ 694253 w 5051687"/>
              <a:gd name="connsiteY556" fmla="*/ 573146 h 2767140"/>
              <a:gd name="connsiteX557" fmla="*/ 719908 w 5051687"/>
              <a:gd name="connsiteY557" fmla="*/ 590164 h 2767140"/>
              <a:gd name="connsiteX558" fmla="*/ 749880 w 5051687"/>
              <a:gd name="connsiteY558" fmla="*/ 592958 h 2767140"/>
              <a:gd name="connsiteX559" fmla="*/ 757246 w 5051687"/>
              <a:gd name="connsiteY559" fmla="*/ 608706 h 2767140"/>
              <a:gd name="connsiteX560" fmla="*/ 798140 w 5051687"/>
              <a:gd name="connsiteY560" fmla="*/ 603626 h 2767140"/>
              <a:gd name="connsiteX561" fmla="*/ 825127 w 5051687"/>
              <a:gd name="connsiteY561" fmla="*/ 593212 h 2767140"/>
              <a:gd name="connsiteX562" fmla="*/ 849384 w 5051687"/>
              <a:gd name="connsiteY562" fmla="*/ 575432 h 2767140"/>
              <a:gd name="connsiteX563" fmla="*/ 862211 w 5051687"/>
              <a:gd name="connsiteY563" fmla="*/ 583814 h 2767140"/>
              <a:gd name="connsiteX564" fmla="*/ 878023 w 5051687"/>
              <a:gd name="connsiteY564" fmla="*/ 588894 h 2767140"/>
              <a:gd name="connsiteX565" fmla="*/ 897962 w 5051687"/>
              <a:gd name="connsiteY565" fmla="*/ 594228 h 2767140"/>
              <a:gd name="connsiteX566" fmla="*/ 920059 w 5051687"/>
              <a:gd name="connsiteY566" fmla="*/ 584830 h 2767140"/>
              <a:gd name="connsiteX567" fmla="*/ 917900 w 5051687"/>
              <a:gd name="connsiteY567" fmla="*/ 575178 h 2767140"/>
              <a:gd name="connsiteX568" fmla="*/ 902597 w 5051687"/>
              <a:gd name="connsiteY568" fmla="*/ 578734 h 2767140"/>
              <a:gd name="connsiteX569" fmla="*/ 907740 w 5051687"/>
              <a:gd name="connsiteY569" fmla="*/ 567304 h 2767140"/>
              <a:gd name="connsiteX570" fmla="*/ 930664 w 5051687"/>
              <a:gd name="connsiteY570" fmla="*/ 567304 h 2767140"/>
              <a:gd name="connsiteX571" fmla="*/ 921393 w 5051687"/>
              <a:gd name="connsiteY571" fmla="*/ 549016 h 2767140"/>
              <a:gd name="connsiteX572" fmla="*/ 892500 w 5051687"/>
              <a:gd name="connsiteY572" fmla="*/ 532252 h 2767140"/>
              <a:gd name="connsiteX573" fmla="*/ 881071 w 5051687"/>
              <a:gd name="connsiteY573" fmla="*/ 509899 h 2767140"/>
              <a:gd name="connsiteX574" fmla="*/ 859227 w 5051687"/>
              <a:gd name="connsiteY574" fmla="*/ 462148 h 2767140"/>
              <a:gd name="connsiteX575" fmla="*/ 834144 w 5051687"/>
              <a:gd name="connsiteY575" fmla="*/ 452496 h 2767140"/>
              <a:gd name="connsiteX576" fmla="*/ 835795 w 5051687"/>
              <a:gd name="connsiteY576" fmla="*/ 474340 h 2767140"/>
              <a:gd name="connsiteX577" fmla="*/ 609418 w 5051687"/>
              <a:gd name="connsiteY577" fmla="*/ 452749 h 2767140"/>
              <a:gd name="connsiteX578" fmla="*/ 606433 w 5051687"/>
              <a:gd name="connsiteY578" fmla="*/ 467736 h 2767140"/>
              <a:gd name="connsiteX579" fmla="*/ 598496 w 5051687"/>
              <a:gd name="connsiteY579" fmla="*/ 491358 h 2767140"/>
              <a:gd name="connsiteX580" fmla="*/ 584589 w 5051687"/>
              <a:gd name="connsiteY580" fmla="*/ 516504 h 2767140"/>
              <a:gd name="connsiteX581" fmla="*/ 607195 w 5051687"/>
              <a:gd name="connsiteY581" fmla="*/ 529712 h 2767140"/>
              <a:gd name="connsiteX582" fmla="*/ 627896 w 5051687"/>
              <a:gd name="connsiteY582" fmla="*/ 539618 h 2767140"/>
              <a:gd name="connsiteX583" fmla="*/ 647835 w 5051687"/>
              <a:gd name="connsiteY583" fmla="*/ 530474 h 2767140"/>
              <a:gd name="connsiteX584" fmla="*/ 660090 w 5051687"/>
              <a:gd name="connsiteY584" fmla="*/ 513964 h 2767140"/>
              <a:gd name="connsiteX585" fmla="*/ 662313 w 5051687"/>
              <a:gd name="connsiteY585" fmla="*/ 501518 h 2767140"/>
              <a:gd name="connsiteX586" fmla="*/ 671521 w 5051687"/>
              <a:gd name="connsiteY586" fmla="*/ 500502 h 2767140"/>
              <a:gd name="connsiteX587" fmla="*/ 682189 w 5051687"/>
              <a:gd name="connsiteY587" fmla="*/ 482468 h 2767140"/>
              <a:gd name="connsiteX588" fmla="*/ 706446 w 5051687"/>
              <a:gd name="connsiteY588" fmla="*/ 467990 h 2767140"/>
              <a:gd name="connsiteX589" fmla="*/ 726321 w 5051687"/>
              <a:gd name="connsiteY589" fmla="*/ 452242 h 2767140"/>
              <a:gd name="connsiteX590" fmla="*/ 715717 w 5051687"/>
              <a:gd name="connsiteY590" fmla="*/ 442082 h 2767140"/>
              <a:gd name="connsiteX591" fmla="*/ 692539 w 5051687"/>
              <a:gd name="connsiteY591" fmla="*/ 431921 h 2767140"/>
              <a:gd name="connsiteX592" fmla="*/ 674505 w 5051687"/>
              <a:gd name="connsiteY592" fmla="*/ 437002 h 2767140"/>
              <a:gd name="connsiteX593" fmla="*/ 661424 w 5051687"/>
              <a:gd name="connsiteY593" fmla="*/ 429128 h 2767140"/>
              <a:gd name="connsiteX594" fmla="*/ 636342 w 5051687"/>
              <a:gd name="connsiteY594" fmla="*/ 426334 h 2767140"/>
              <a:gd name="connsiteX595" fmla="*/ 601988 w 5051687"/>
              <a:gd name="connsiteY595" fmla="*/ 432684 h 2767140"/>
              <a:gd name="connsiteX596" fmla="*/ 609418 w 5051687"/>
              <a:gd name="connsiteY596" fmla="*/ 452749 h 2767140"/>
              <a:gd name="connsiteX597" fmla="*/ 964509 w 5051687"/>
              <a:gd name="connsiteY597" fmla="*/ 574416 h 2767140"/>
              <a:gd name="connsiteX598" fmla="*/ 951428 w 5051687"/>
              <a:gd name="connsiteY598" fmla="*/ 584068 h 2767140"/>
              <a:gd name="connsiteX599" fmla="*/ 965018 w 5051687"/>
              <a:gd name="connsiteY599" fmla="*/ 587878 h 2767140"/>
              <a:gd name="connsiteX600" fmla="*/ 976193 w 5051687"/>
              <a:gd name="connsiteY600" fmla="*/ 594990 h 2767140"/>
              <a:gd name="connsiteX601" fmla="*/ 1006737 w 5051687"/>
              <a:gd name="connsiteY601" fmla="*/ 593212 h 2767140"/>
              <a:gd name="connsiteX602" fmla="*/ 1014611 w 5051687"/>
              <a:gd name="connsiteY602" fmla="*/ 586354 h 2767140"/>
              <a:gd name="connsiteX603" fmla="*/ 986798 w 5051687"/>
              <a:gd name="connsiteY603" fmla="*/ 563240 h 2767140"/>
              <a:gd name="connsiteX604" fmla="*/ 972637 w 5051687"/>
              <a:gd name="connsiteY604" fmla="*/ 558414 h 2767140"/>
              <a:gd name="connsiteX605" fmla="*/ 964509 w 5051687"/>
              <a:gd name="connsiteY605" fmla="*/ 574416 h 2767140"/>
              <a:gd name="connsiteX606" fmla="*/ 912948 w 5051687"/>
              <a:gd name="connsiteY606" fmla="*/ 455543 h 2767140"/>
              <a:gd name="connsiteX607" fmla="*/ 912693 w 5051687"/>
              <a:gd name="connsiteY607" fmla="*/ 470021 h 2767140"/>
              <a:gd name="connsiteX608" fmla="*/ 937776 w 5051687"/>
              <a:gd name="connsiteY608" fmla="*/ 487040 h 2767140"/>
              <a:gd name="connsiteX609" fmla="*/ 967494 w 5051687"/>
              <a:gd name="connsiteY609" fmla="*/ 500756 h 2767140"/>
              <a:gd name="connsiteX610" fmla="*/ 994799 w 5051687"/>
              <a:gd name="connsiteY610" fmla="*/ 478658 h 2767140"/>
              <a:gd name="connsiteX611" fmla="*/ 987941 w 5051687"/>
              <a:gd name="connsiteY611" fmla="*/ 463418 h 2767140"/>
              <a:gd name="connsiteX612" fmla="*/ 973463 w 5051687"/>
              <a:gd name="connsiteY612" fmla="*/ 455036 h 2767140"/>
              <a:gd name="connsiteX613" fmla="*/ 961462 w 5051687"/>
              <a:gd name="connsiteY613" fmla="*/ 456052 h 2767140"/>
              <a:gd name="connsiteX614" fmla="*/ 977273 w 5051687"/>
              <a:gd name="connsiteY614" fmla="*/ 443606 h 2767140"/>
              <a:gd name="connsiteX615" fmla="*/ 983496 w 5051687"/>
              <a:gd name="connsiteY615" fmla="*/ 430906 h 2767140"/>
              <a:gd name="connsiteX616" fmla="*/ 964700 w 5051687"/>
              <a:gd name="connsiteY616" fmla="*/ 425826 h 2767140"/>
              <a:gd name="connsiteX617" fmla="*/ 945587 w 5051687"/>
              <a:gd name="connsiteY617" fmla="*/ 424810 h 2767140"/>
              <a:gd name="connsiteX618" fmla="*/ 916123 w 5051687"/>
              <a:gd name="connsiteY618" fmla="*/ 438780 h 2767140"/>
              <a:gd name="connsiteX619" fmla="*/ 933839 w 5051687"/>
              <a:gd name="connsiteY619" fmla="*/ 445638 h 2767140"/>
              <a:gd name="connsiteX620" fmla="*/ 936315 w 5051687"/>
              <a:gd name="connsiteY620" fmla="*/ 462656 h 2767140"/>
              <a:gd name="connsiteX621" fmla="*/ 921075 w 5051687"/>
              <a:gd name="connsiteY621" fmla="*/ 457576 h 2767140"/>
              <a:gd name="connsiteX622" fmla="*/ 912948 w 5051687"/>
              <a:gd name="connsiteY622" fmla="*/ 455543 h 2767140"/>
              <a:gd name="connsiteX623" fmla="*/ 860624 w 5051687"/>
              <a:gd name="connsiteY623" fmla="*/ 432176 h 2767140"/>
              <a:gd name="connsiteX624" fmla="*/ 848876 w 5051687"/>
              <a:gd name="connsiteY624" fmla="*/ 443098 h 2767140"/>
              <a:gd name="connsiteX625" fmla="*/ 863862 w 5051687"/>
              <a:gd name="connsiteY625" fmla="*/ 449702 h 2767140"/>
              <a:gd name="connsiteX626" fmla="*/ 880753 w 5051687"/>
              <a:gd name="connsiteY626" fmla="*/ 448940 h 2767140"/>
              <a:gd name="connsiteX627" fmla="*/ 860624 w 5051687"/>
              <a:gd name="connsiteY627" fmla="*/ 432176 h 2767140"/>
              <a:gd name="connsiteX628" fmla="*/ 663646 w 5051687"/>
              <a:gd name="connsiteY628" fmla="*/ 333878 h 2767140"/>
              <a:gd name="connsiteX629" fmla="*/ 636659 w 5051687"/>
              <a:gd name="connsiteY629" fmla="*/ 360293 h 2767140"/>
              <a:gd name="connsiteX630" fmla="*/ 632024 w 5051687"/>
              <a:gd name="connsiteY630" fmla="*/ 376740 h 2767140"/>
              <a:gd name="connsiteX631" fmla="*/ 651074 w 5051687"/>
              <a:gd name="connsiteY631" fmla="*/ 373946 h 2767140"/>
              <a:gd name="connsiteX632" fmla="*/ 663075 w 5051687"/>
              <a:gd name="connsiteY632" fmla="*/ 368866 h 2767140"/>
              <a:gd name="connsiteX633" fmla="*/ 683522 w 5051687"/>
              <a:gd name="connsiteY633" fmla="*/ 350324 h 2767140"/>
              <a:gd name="connsiteX634" fmla="*/ 697428 w 5051687"/>
              <a:gd name="connsiteY634" fmla="*/ 339148 h 2767140"/>
              <a:gd name="connsiteX635" fmla="*/ 694952 w 5051687"/>
              <a:gd name="connsiteY635" fmla="*/ 351086 h 2767140"/>
              <a:gd name="connsiteX636" fmla="*/ 715653 w 5051687"/>
              <a:gd name="connsiteY636" fmla="*/ 347530 h 2767140"/>
              <a:gd name="connsiteX637" fmla="*/ 723273 w 5051687"/>
              <a:gd name="connsiteY637" fmla="*/ 322892 h 2767140"/>
              <a:gd name="connsiteX638" fmla="*/ 722448 w 5051687"/>
              <a:gd name="connsiteY638" fmla="*/ 310446 h 2767140"/>
              <a:gd name="connsiteX639" fmla="*/ 697873 w 5051687"/>
              <a:gd name="connsiteY639" fmla="*/ 314510 h 2767140"/>
              <a:gd name="connsiteX640" fmla="*/ 663646 w 5051687"/>
              <a:gd name="connsiteY640" fmla="*/ 333878 h 2767140"/>
              <a:gd name="connsiteX641" fmla="*/ 746831 w 5051687"/>
              <a:gd name="connsiteY641" fmla="*/ 351149 h 2767140"/>
              <a:gd name="connsiteX642" fmla="*/ 722828 w 5051687"/>
              <a:gd name="connsiteY642" fmla="*/ 358262 h 2767140"/>
              <a:gd name="connsiteX643" fmla="*/ 701556 w 5051687"/>
              <a:gd name="connsiteY643" fmla="*/ 386202 h 2767140"/>
              <a:gd name="connsiteX644" fmla="*/ 714637 w 5051687"/>
              <a:gd name="connsiteY644" fmla="*/ 398648 h 2767140"/>
              <a:gd name="connsiteX645" fmla="*/ 746514 w 5051687"/>
              <a:gd name="connsiteY645" fmla="*/ 386456 h 2767140"/>
              <a:gd name="connsiteX646" fmla="*/ 752800 w 5051687"/>
              <a:gd name="connsiteY646" fmla="*/ 394584 h 2767140"/>
              <a:gd name="connsiteX647" fmla="*/ 765881 w 5051687"/>
              <a:gd name="connsiteY647" fmla="*/ 392552 h 2767140"/>
              <a:gd name="connsiteX648" fmla="*/ 786583 w 5051687"/>
              <a:gd name="connsiteY648" fmla="*/ 388996 h 2767140"/>
              <a:gd name="connsiteX649" fmla="*/ 761754 w 5051687"/>
              <a:gd name="connsiteY649" fmla="*/ 403220 h 2767140"/>
              <a:gd name="connsiteX650" fmla="*/ 735021 w 5051687"/>
              <a:gd name="connsiteY650" fmla="*/ 410332 h 2767140"/>
              <a:gd name="connsiteX651" fmla="*/ 753309 w 5051687"/>
              <a:gd name="connsiteY651" fmla="*/ 419221 h 2767140"/>
              <a:gd name="connsiteX652" fmla="*/ 798902 w 5051687"/>
              <a:gd name="connsiteY652" fmla="*/ 401949 h 2767140"/>
              <a:gd name="connsiteX653" fmla="*/ 826461 w 5051687"/>
              <a:gd name="connsiteY653" fmla="*/ 394330 h 2767140"/>
              <a:gd name="connsiteX654" fmla="*/ 849892 w 5051687"/>
              <a:gd name="connsiteY654" fmla="*/ 388742 h 2767140"/>
              <a:gd name="connsiteX655" fmla="*/ 866021 w 5051687"/>
              <a:gd name="connsiteY655" fmla="*/ 377058 h 2767140"/>
              <a:gd name="connsiteX656" fmla="*/ 864370 w 5051687"/>
              <a:gd name="connsiteY656" fmla="*/ 350896 h 2767140"/>
              <a:gd name="connsiteX657" fmla="*/ 849638 w 5051687"/>
              <a:gd name="connsiteY657" fmla="*/ 364104 h 2767140"/>
              <a:gd name="connsiteX658" fmla="*/ 846908 w 5051687"/>
              <a:gd name="connsiteY658" fmla="*/ 369438 h 2767140"/>
              <a:gd name="connsiteX659" fmla="*/ 833827 w 5051687"/>
              <a:gd name="connsiteY659" fmla="*/ 350896 h 2767140"/>
              <a:gd name="connsiteX660" fmla="*/ 819920 w 5051687"/>
              <a:gd name="connsiteY660" fmla="*/ 329306 h 2767140"/>
              <a:gd name="connsiteX661" fmla="*/ 803537 w 5051687"/>
              <a:gd name="connsiteY661" fmla="*/ 340990 h 2767140"/>
              <a:gd name="connsiteX662" fmla="*/ 810331 w 5051687"/>
              <a:gd name="connsiteY662" fmla="*/ 358008 h 2767140"/>
              <a:gd name="connsiteX663" fmla="*/ 820682 w 5051687"/>
              <a:gd name="connsiteY663" fmla="*/ 375280 h 2767140"/>
              <a:gd name="connsiteX664" fmla="*/ 796425 w 5051687"/>
              <a:gd name="connsiteY664" fmla="*/ 376549 h 2767140"/>
              <a:gd name="connsiteX665" fmla="*/ 777058 w 5051687"/>
              <a:gd name="connsiteY665" fmla="*/ 369692 h 2767140"/>
              <a:gd name="connsiteX666" fmla="*/ 767787 w 5051687"/>
              <a:gd name="connsiteY666" fmla="*/ 356484 h 2767140"/>
              <a:gd name="connsiteX667" fmla="*/ 746831 w 5051687"/>
              <a:gd name="connsiteY667" fmla="*/ 351149 h 2767140"/>
              <a:gd name="connsiteX668" fmla="*/ 696412 w 5051687"/>
              <a:gd name="connsiteY668" fmla="*/ 364358 h 2767140"/>
              <a:gd name="connsiteX669" fmla="*/ 672283 w 5051687"/>
              <a:gd name="connsiteY669" fmla="*/ 382773 h 2767140"/>
              <a:gd name="connsiteX670" fmla="*/ 682506 w 5051687"/>
              <a:gd name="connsiteY670" fmla="*/ 386837 h 2767140"/>
              <a:gd name="connsiteX671" fmla="*/ 696412 w 5051687"/>
              <a:gd name="connsiteY671" fmla="*/ 364358 h 2767140"/>
              <a:gd name="connsiteX672" fmla="*/ 739529 w 5051687"/>
              <a:gd name="connsiteY672" fmla="*/ 330703 h 2767140"/>
              <a:gd name="connsiteX673" fmla="*/ 743085 w 5051687"/>
              <a:gd name="connsiteY673" fmla="*/ 336164 h 2767140"/>
              <a:gd name="connsiteX674" fmla="*/ 755658 w 5051687"/>
              <a:gd name="connsiteY674" fmla="*/ 329306 h 2767140"/>
              <a:gd name="connsiteX675" fmla="*/ 739529 w 5051687"/>
              <a:gd name="connsiteY675" fmla="*/ 330703 h 2767140"/>
              <a:gd name="connsiteX676" fmla="*/ 786011 w 5051687"/>
              <a:gd name="connsiteY676" fmla="*/ 282506 h 2767140"/>
              <a:gd name="connsiteX677" fmla="*/ 761309 w 5051687"/>
              <a:gd name="connsiteY677" fmla="*/ 292730 h 2767140"/>
              <a:gd name="connsiteX678" fmla="*/ 764167 w 5051687"/>
              <a:gd name="connsiteY678" fmla="*/ 307589 h 2767140"/>
              <a:gd name="connsiteX679" fmla="*/ 783090 w 5051687"/>
              <a:gd name="connsiteY679" fmla="*/ 309493 h 2767140"/>
              <a:gd name="connsiteX680" fmla="*/ 803791 w 5051687"/>
              <a:gd name="connsiteY680" fmla="*/ 296159 h 2767140"/>
              <a:gd name="connsiteX681" fmla="*/ 791155 w 5051687"/>
              <a:gd name="connsiteY681" fmla="*/ 291840 h 2767140"/>
              <a:gd name="connsiteX682" fmla="*/ 805188 w 5051687"/>
              <a:gd name="connsiteY682" fmla="*/ 285618 h 2767140"/>
              <a:gd name="connsiteX683" fmla="*/ 786011 w 5051687"/>
              <a:gd name="connsiteY683" fmla="*/ 282506 h 2767140"/>
              <a:gd name="connsiteX684" fmla="*/ 734322 w 5051687"/>
              <a:gd name="connsiteY684" fmla="*/ 290443 h 2767140"/>
              <a:gd name="connsiteX685" fmla="*/ 737434 w 5051687"/>
              <a:gd name="connsiteY685" fmla="*/ 295905 h 2767140"/>
              <a:gd name="connsiteX686" fmla="*/ 754896 w 5051687"/>
              <a:gd name="connsiteY686" fmla="*/ 296286 h 2767140"/>
              <a:gd name="connsiteX687" fmla="*/ 734322 w 5051687"/>
              <a:gd name="connsiteY687" fmla="*/ 290443 h 2767140"/>
              <a:gd name="connsiteX688" fmla="*/ 769501 w 5051687"/>
              <a:gd name="connsiteY688" fmla="*/ 265424 h 2767140"/>
              <a:gd name="connsiteX689" fmla="*/ 757118 w 5051687"/>
              <a:gd name="connsiteY689" fmla="*/ 277363 h 2767140"/>
              <a:gd name="connsiteX690" fmla="*/ 772105 w 5051687"/>
              <a:gd name="connsiteY690" fmla="*/ 274315 h 2767140"/>
              <a:gd name="connsiteX691" fmla="*/ 783852 w 5051687"/>
              <a:gd name="connsiteY691" fmla="*/ 271648 h 2767140"/>
              <a:gd name="connsiteX692" fmla="*/ 808553 w 5051687"/>
              <a:gd name="connsiteY692" fmla="*/ 269743 h 2767140"/>
              <a:gd name="connsiteX693" fmla="*/ 817253 w 5051687"/>
              <a:gd name="connsiteY693" fmla="*/ 256281 h 2767140"/>
              <a:gd name="connsiteX694" fmla="*/ 769501 w 5051687"/>
              <a:gd name="connsiteY694" fmla="*/ 265424 h 2767140"/>
              <a:gd name="connsiteX695" fmla="*/ 861957 w 5051687"/>
              <a:gd name="connsiteY695" fmla="*/ 288412 h 2767140"/>
              <a:gd name="connsiteX696" fmla="*/ 862528 w 5051687"/>
              <a:gd name="connsiteY696" fmla="*/ 298318 h 2767140"/>
              <a:gd name="connsiteX697" fmla="*/ 869895 w 5051687"/>
              <a:gd name="connsiteY697" fmla="*/ 303652 h 2767140"/>
              <a:gd name="connsiteX698" fmla="*/ 880245 w 5051687"/>
              <a:gd name="connsiteY698" fmla="*/ 310256 h 2767140"/>
              <a:gd name="connsiteX699" fmla="*/ 883928 w 5051687"/>
              <a:gd name="connsiteY699" fmla="*/ 307208 h 2767140"/>
              <a:gd name="connsiteX700" fmla="*/ 877768 w 5051687"/>
              <a:gd name="connsiteY700" fmla="*/ 297302 h 2767140"/>
              <a:gd name="connsiteX701" fmla="*/ 861957 w 5051687"/>
              <a:gd name="connsiteY701" fmla="*/ 288412 h 2767140"/>
              <a:gd name="connsiteX702" fmla="*/ 893453 w 5051687"/>
              <a:gd name="connsiteY702" fmla="*/ 328290 h 2767140"/>
              <a:gd name="connsiteX703" fmla="*/ 879800 w 5051687"/>
              <a:gd name="connsiteY703" fmla="*/ 331718 h 2767140"/>
              <a:gd name="connsiteX704" fmla="*/ 882975 w 5051687"/>
              <a:gd name="connsiteY704" fmla="*/ 341371 h 2767140"/>
              <a:gd name="connsiteX705" fmla="*/ 893580 w 5051687"/>
              <a:gd name="connsiteY705" fmla="*/ 349371 h 2767140"/>
              <a:gd name="connsiteX706" fmla="*/ 907931 w 5051687"/>
              <a:gd name="connsiteY706" fmla="*/ 341624 h 2767140"/>
              <a:gd name="connsiteX707" fmla="*/ 893453 w 5051687"/>
              <a:gd name="connsiteY707" fmla="*/ 328290 h 2767140"/>
              <a:gd name="connsiteX708" fmla="*/ 933712 w 5051687"/>
              <a:gd name="connsiteY708" fmla="*/ 340228 h 2767140"/>
              <a:gd name="connsiteX709" fmla="*/ 917646 w 5051687"/>
              <a:gd name="connsiteY709" fmla="*/ 334386 h 2767140"/>
              <a:gd name="connsiteX710" fmla="*/ 916567 w 5051687"/>
              <a:gd name="connsiteY710" fmla="*/ 342133 h 2767140"/>
              <a:gd name="connsiteX711" fmla="*/ 924631 w 5051687"/>
              <a:gd name="connsiteY711" fmla="*/ 346196 h 2767140"/>
              <a:gd name="connsiteX712" fmla="*/ 917710 w 5051687"/>
              <a:gd name="connsiteY712" fmla="*/ 352801 h 2767140"/>
              <a:gd name="connsiteX713" fmla="*/ 901899 w 5051687"/>
              <a:gd name="connsiteY713" fmla="*/ 355721 h 2767140"/>
              <a:gd name="connsiteX714" fmla="*/ 912249 w 5051687"/>
              <a:gd name="connsiteY714" fmla="*/ 359659 h 2767140"/>
              <a:gd name="connsiteX715" fmla="*/ 930220 w 5051687"/>
              <a:gd name="connsiteY715" fmla="*/ 363088 h 2767140"/>
              <a:gd name="connsiteX716" fmla="*/ 951746 w 5051687"/>
              <a:gd name="connsiteY716" fmla="*/ 359659 h 2767140"/>
              <a:gd name="connsiteX717" fmla="*/ 942348 w 5051687"/>
              <a:gd name="connsiteY717" fmla="*/ 370454 h 2767140"/>
              <a:gd name="connsiteX718" fmla="*/ 943300 w 5051687"/>
              <a:gd name="connsiteY718" fmla="*/ 384424 h 2767140"/>
              <a:gd name="connsiteX719" fmla="*/ 961843 w 5051687"/>
              <a:gd name="connsiteY719" fmla="*/ 380868 h 2767140"/>
              <a:gd name="connsiteX720" fmla="*/ 978987 w 5051687"/>
              <a:gd name="connsiteY720" fmla="*/ 373756 h 2767140"/>
              <a:gd name="connsiteX721" fmla="*/ 976384 w 5051687"/>
              <a:gd name="connsiteY721" fmla="*/ 364231 h 2767140"/>
              <a:gd name="connsiteX722" fmla="*/ 976257 w 5051687"/>
              <a:gd name="connsiteY722" fmla="*/ 356103 h 2767140"/>
              <a:gd name="connsiteX723" fmla="*/ 982798 w 5051687"/>
              <a:gd name="connsiteY723" fmla="*/ 361437 h 2767140"/>
              <a:gd name="connsiteX724" fmla="*/ 979940 w 5051687"/>
              <a:gd name="connsiteY724" fmla="*/ 350388 h 2767140"/>
              <a:gd name="connsiteX725" fmla="*/ 977464 w 5051687"/>
              <a:gd name="connsiteY725" fmla="*/ 333115 h 2767140"/>
              <a:gd name="connsiteX726" fmla="*/ 965906 w 5051687"/>
              <a:gd name="connsiteY726" fmla="*/ 321686 h 2767140"/>
              <a:gd name="connsiteX727" fmla="*/ 940951 w 5051687"/>
              <a:gd name="connsiteY727" fmla="*/ 325368 h 2767140"/>
              <a:gd name="connsiteX728" fmla="*/ 935236 w 5051687"/>
              <a:gd name="connsiteY728" fmla="*/ 329940 h 2767140"/>
              <a:gd name="connsiteX729" fmla="*/ 944888 w 5051687"/>
              <a:gd name="connsiteY729" fmla="*/ 340101 h 2767140"/>
              <a:gd name="connsiteX730" fmla="*/ 947365 w 5051687"/>
              <a:gd name="connsiteY730" fmla="*/ 351404 h 2767140"/>
              <a:gd name="connsiteX731" fmla="*/ 933712 w 5051687"/>
              <a:gd name="connsiteY731" fmla="*/ 340228 h 2767140"/>
              <a:gd name="connsiteX732" fmla="*/ 883928 w 5051687"/>
              <a:gd name="connsiteY732" fmla="*/ 376423 h 2767140"/>
              <a:gd name="connsiteX733" fmla="*/ 883484 w 5051687"/>
              <a:gd name="connsiteY733" fmla="*/ 376613 h 2767140"/>
              <a:gd name="connsiteX734" fmla="*/ 877642 w 5051687"/>
              <a:gd name="connsiteY734" fmla="*/ 386456 h 2767140"/>
              <a:gd name="connsiteX735" fmla="*/ 892246 w 5051687"/>
              <a:gd name="connsiteY735" fmla="*/ 384678 h 2767140"/>
              <a:gd name="connsiteX736" fmla="*/ 883928 w 5051687"/>
              <a:gd name="connsiteY736" fmla="*/ 376423 h 2767140"/>
              <a:gd name="connsiteX737" fmla="*/ 1012643 w 5051687"/>
              <a:gd name="connsiteY737" fmla="*/ 359151 h 2767140"/>
              <a:gd name="connsiteX738" fmla="*/ 994672 w 5051687"/>
              <a:gd name="connsiteY738" fmla="*/ 373756 h 2767140"/>
              <a:gd name="connsiteX739" fmla="*/ 1005467 w 5051687"/>
              <a:gd name="connsiteY739" fmla="*/ 385059 h 2767140"/>
              <a:gd name="connsiteX740" fmla="*/ 1034233 w 5051687"/>
              <a:gd name="connsiteY740" fmla="*/ 385948 h 2767140"/>
              <a:gd name="connsiteX741" fmla="*/ 1012643 w 5051687"/>
              <a:gd name="connsiteY741" fmla="*/ 359151 h 2767140"/>
              <a:gd name="connsiteX742" fmla="*/ 1065284 w 5051687"/>
              <a:gd name="connsiteY742" fmla="*/ 314891 h 2767140"/>
              <a:gd name="connsiteX743" fmla="*/ 1038487 w 5051687"/>
              <a:gd name="connsiteY743" fmla="*/ 312986 h 2767140"/>
              <a:gd name="connsiteX744" fmla="*/ 994926 w 5051687"/>
              <a:gd name="connsiteY744" fmla="*/ 306890 h 2767140"/>
              <a:gd name="connsiteX745" fmla="*/ 997784 w 5051687"/>
              <a:gd name="connsiteY745" fmla="*/ 319273 h 2767140"/>
              <a:gd name="connsiteX746" fmla="*/ 1017596 w 5051687"/>
              <a:gd name="connsiteY746" fmla="*/ 329369 h 2767140"/>
              <a:gd name="connsiteX747" fmla="*/ 1048901 w 5051687"/>
              <a:gd name="connsiteY747" fmla="*/ 337180 h 2767140"/>
              <a:gd name="connsiteX748" fmla="*/ 1055251 w 5051687"/>
              <a:gd name="connsiteY748" fmla="*/ 358896 h 2767140"/>
              <a:gd name="connsiteX749" fmla="*/ 1055696 w 5051687"/>
              <a:gd name="connsiteY749" fmla="*/ 381185 h 2767140"/>
              <a:gd name="connsiteX750" fmla="*/ 1083509 w 5051687"/>
              <a:gd name="connsiteY750" fmla="*/ 390646 h 2767140"/>
              <a:gd name="connsiteX751" fmla="*/ 1197428 w 5051687"/>
              <a:gd name="connsiteY751" fmla="*/ 386837 h 2767140"/>
              <a:gd name="connsiteX752" fmla="*/ 1230130 w 5051687"/>
              <a:gd name="connsiteY752" fmla="*/ 367787 h 2767140"/>
              <a:gd name="connsiteX753" fmla="*/ 1231337 w 5051687"/>
              <a:gd name="connsiteY753" fmla="*/ 348737 h 2767140"/>
              <a:gd name="connsiteX754" fmla="*/ 1196539 w 5051687"/>
              <a:gd name="connsiteY754" fmla="*/ 337307 h 2767140"/>
              <a:gd name="connsiteX755" fmla="*/ 1159328 w 5051687"/>
              <a:gd name="connsiteY755" fmla="*/ 344736 h 2767140"/>
              <a:gd name="connsiteX756" fmla="*/ 1131134 w 5051687"/>
              <a:gd name="connsiteY756" fmla="*/ 354833 h 2767140"/>
              <a:gd name="connsiteX757" fmla="*/ 1104718 w 5051687"/>
              <a:gd name="connsiteY757" fmla="*/ 354261 h 2767140"/>
              <a:gd name="connsiteX758" fmla="*/ 1081223 w 5051687"/>
              <a:gd name="connsiteY758" fmla="*/ 335783 h 2767140"/>
              <a:gd name="connsiteX759" fmla="*/ 1092271 w 5051687"/>
              <a:gd name="connsiteY759" fmla="*/ 329115 h 2767140"/>
              <a:gd name="connsiteX760" fmla="*/ 1065284 w 5051687"/>
              <a:gd name="connsiteY760" fmla="*/ 314891 h 2767140"/>
              <a:gd name="connsiteX761" fmla="*/ 891802 w 5051687"/>
              <a:gd name="connsiteY761" fmla="*/ 244025 h 2767140"/>
              <a:gd name="connsiteX762" fmla="*/ 893009 w 5051687"/>
              <a:gd name="connsiteY762" fmla="*/ 252026 h 2767140"/>
              <a:gd name="connsiteX763" fmla="*/ 885262 w 5051687"/>
              <a:gd name="connsiteY763" fmla="*/ 260408 h 2767140"/>
              <a:gd name="connsiteX764" fmla="*/ 916758 w 5051687"/>
              <a:gd name="connsiteY764" fmla="*/ 263456 h 2767140"/>
              <a:gd name="connsiteX765" fmla="*/ 934347 w 5051687"/>
              <a:gd name="connsiteY765" fmla="*/ 271457 h 2767140"/>
              <a:gd name="connsiteX766" fmla="*/ 955048 w 5051687"/>
              <a:gd name="connsiteY766" fmla="*/ 276601 h 2767140"/>
              <a:gd name="connsiteX767" fmla="*/ 959366 w 5051687"/>
              <a:gd name="connsiteY767" fmla="*/ 267647 h 2767140"/>
              <a:gd name="connsiteX768" fmla="*/ 939935 w 5051687"/>
              <a:gd name="connsiteY768" fmla="*/ 245168 h 2767140"/>
              <a:gd name="connsiteX769" fmla="*/ 917837 w 5051687"/>
              <a:gd name="connsiteY769" fmla="*/ 234881 h 2767140"/>
              <a:gd name="connsiteX770" fmla="*/ 901454 w 5051687"/>
              <a:gd name="connsiteY770" fmla="*/ 226690 h 2767140"/>
              <a:gd name="connsiteX771" fmla="*/ 879546 w 5051687"/>
              <a:gd name="connsiteY771" fmla="*/ 224404 h 2767140"/>
              <a:gd name="connsiteX772" fmla="*/ 862783 w 5051687"/>
              <a:gd name="connsiteY772" fmla="*/ 236977 h 2767140"/>
              <a:gd name="connsiteX773" fmla="*/ 891802 w 5051687"/>
              <a:gd name="connsiteY773" fmla="*/ 244025 h 2767140"/>
              <a:gd name="connsiteX774" fmla="*/ 1009658 w 5051687"/>
              <a:gd name="connsiteY774" fmla="*/ 150680 h 2767140"/>
              <a:gd name="connsiteX775" fmla="*/ 1002483 w 5051687"/>
              <a:gd name="connsiteY775" fmla="*/ 176588 h 2767140"/>
              <a:gd name="connsiteX776" fmla="*/ 1020707 w 5051687"/>
              <a:gd name="connsiteY776" fmla="*/ 179446 h 2767140"/>
              <a:gd name="connsiteX777" fmla="*/ 1000641 w 5051687"/>
              <a:gd name="connsiteY777" fmla="*/ 185923 h 2767140"/>
              <a:gd name="connsiteX778" fmla="*/ 998165 w 5051687"/>
              <a:gd name="connsiteY778" fmla="*/ 201734 h 2767140"/>
              <a:gd name="connsiteX779" fmla="*/ 1024581 w 5051687"/>
              <a:gd name="connsiteY779" fmla="*/ 209164 h 2767140"/>
              <a:gd name="connsiteX780" fmla="*/ 1057728 w 5051687"/>
              <a:gd name="connsiteY780" fmla="*/ 206560 h 2767140"/>
              <a:gd name="connsiteX781" fmla="*/ 1062808 w 5051687"/>
              <a:gd name="connsiteY781" fmla="*/ 216466 h 2767140"/>
              <a:gd name="connsiteX782" fmla="*/ 1030486 w 5051687"/>
              <a:gd name="connsiteY782" fmla="*/ 232087 h 2767140"/>
              <a:gd name="connsiteX783" fmla="*/ 1064268 w 5051687"/>
              <a:gd name="connsiteY783" fmla="*/ 252852 h 2767140"/>
              <a:gd name="connsiteX784" fmla="*/ 1093287 w 5051687"/>
              <a:gd name="connsiteY784" fmla="*/ 249232 h 2767140"/>
              <a:gd name="connsiteX785" fmla="*/ 1109417 w 5051687"/>
              <a:gd name="connsiteY785" fmla="*/ 248089 h 2767140"/>
              <a:gd name="connsiteX786" fmla="*/ 1123704 w 5051687"/>
              <a:gd name="connsiteY786" fmla="*/ 225039 h 2767140"/>
              <a:gd name="connsiteX787" fmla="*/ 1141103 w 5051687"/>
              <a:gd name="connsiteY787" fmla="*/ 214942 h 2767140"/>
              <a:gd name="connsiteX788" fmla="*/ 1144977 w 5051687"/>
              <a:gd name="connsiteY788" fmla="*/ 205989 h 2767140"/>
              <a:gd name="connsiteX789" fmla="*/ 1125546 w 5051687"/>
              <a:gd name="connsiteY789" fmla="*/ 198368 h 2767140"/>
              <a:gd name="connsiteX790" fmla="*/ 1128403 w 5051687"/>
              <a:gd name="connsiteY790" fmla="*/ 183890 h 2767140"/>
              <a:gd name="connsiteX791" fmla="*/ 1112465 w 5051687"/>
              <a:gd name="connsiteY791" fmla="*/ 177985 h 2767140"/>
              <a:gd name="connsiteX792" fmla="*/ 1094494 w 5051687"/>
              <a:gd name="connsiteY792" fmla="*/ 161983 h 2767140"/>
              <a:gd name="connsiteX793" fmla="*/ 1073603 w 5051687"/>
              <a:gd name="connsiteY793" fmla="*/ 151124 h 2767140"/>
              <a:gd name="connsiteX794" fmla="*/ 1036011 w 5051687"/>
              <a:gd name="connsiteY794" fmla="*/ 130360 h 2767140"/>
              <a:gd name="connsiteX795" fmla="*/ 1009658 w 5051687"/>
              <a:gd name="connsiteY795" fmla="*/ 150680 h 2767140"/>
              <a:gd name="connsiteX796" fmla="*/ 988767 w 5051687"/>
              <a:gd name="connsiteY796" fmla="*/ 262059 h 2767140"/>
              <a:gd name="connsiteX797" fmla="*/ 982036 w 5051687"/>
              <a:gd name="connsiteY797" fmla="*/ 270822 h 2767140"/>
              <a:gd name="connsiteX798" fmla="*/ 997149 w 5051687"/>
              <a:gd name="connsiteY798" fmla="*/ 273680 h 2767140"/>
              <a:gd name="connsiteX799" fmla="*/ 1021914 w 5051687"/>
              <a:gd name="connsiteY799" fmla="*/ 258440 h 2767140"/>
              <a:gd name="connsiteX800" fmla="*/ 1004896 w 5051687"/>
              <a:gd name="connsiteY800" fmla="*/ 248343 h 2767140"/>
              <a:gd name="connsiteX801" fmla="*/ 977083 w 5051687"/>
              <a:gd name="connsiteY801" fmla="*/ 235961 h 2767140"/>
              <a:gd name="connsiteX802" fmla="*/ 988767 w 5051687"/>
              <a:gd name="connsiteY802" fmla="*/ 262059 h 2767140"/>
              <a:gd name="connsiteX803" fmla="*/ 1489210 w 5051687"/>
              <a:gd name="connsiteY803" fmla="*/ 63939 h 2767140"/>
              <a:gd name="connsiteX804" fmla="*/ 1392118 w 5051687"/>
              <a:gd name="connsiteY804" fmla="*/ 52255 h 2767140"/>
              <a:gd name="connsiteX805" fmla="*/ 1346271 w 5051687"/>
              <a:gd name="connsiteY805" fmla="*/ 45651 h 2767140"/>
              <a:gd name="connsiteX806" fmla="*/ 1263912 w 5051687"/>
              <a:gd name="connsiteY806" fmla="*/ 49207 h 2767140"/>
              <a:gd name="connsiteX807" fmla="*/ 1277565 w 5051687"/>
              <a:gd name="connsiteY807" fmla="*/ 61399 h 2767140"/>
              <a:gd name="connsiteX808" fmla="*/ 1212668 w 5051687"/>
              <a:gd name="connsiteY808" fmla="*/ 64955 h 2767140"/>
              <a:gd name="connsiteX809" fmla="*/ 1194697 w 5051687"/>
              <a:gd name="connsiteY809" fmla="*/ 90863 h 2767140"/>
              <a:gd name="connsiteX810" fmla="*/ 1232353 w 5051687"/>
              <a:gd name="connsiteY810" fmla="*/ 107119 h 2767140"/>
              <a:gd name="connsiteX811" fmla="*/ 1171774 w 5051687"/>
              <a:gd name="connsiteY811" fmla="*/ 92387 h 2767140"/>
              <a:gd name="connsiteX812" fmla="*/ 1129800 w 5051687"/>
              <a:gd name="connsiteY812" fmla="*/ 95435 h 2767140"/>
              <a:gd name="connsiteX813" fmla="*/ 1064903 w 5051687"/>
              <a:gd name="connsiteY813" fmla="*/ 120327 h 2767140"/>
              <a:gd name="connsiteX814" fmla="*/ 1109036 w 5051687"/>
              <a:gd name="connsiteY814" fmla="*/ 147759 h 2767140"/>
              <a:gd name="connsiteX815" fmla="*/ 1163582 w 5051687"/>
              <a:gd name="connsiteY815" fmla="*/ 141663 h 2767140"/>
              <a:gd name="connsiteX816" fmla="*/ 1149930 w 5051687"/>
              <a:gd name="connsiteY816" fmla="*/ 155379 h 2767140"/>
              <a:gd name="connsiteX817" fmla="*/ 1187014 w 5051687"/>
              <a:gd name="connsiteY817" fmla="*/ 146743 h 2767140"/>
              <a:gd name="connsiteX818" fmla="*/ 1240481 w 5051687"/>
              <a:gd name="connsiteY818" fmla="*/ 129471 h 2767140"/>
              <a:gd name="connsiteX819" fmla="*/ 1262261 w 5051687"/>
              <a:gd name="connsiteY819" fmla="*/ 120835 h 2767140"/>
              <a:gd name="connsiteX820" fmla="*/ 1207715 w 5051687"/>
              <a:gd name="connsiteY820" fmla="*/ 154363 h 2767140"/>
              <a:gd name="connsiteX821" fmla="*/ 1142818 w 5051687"/>
              <a:gd name="connsiteY821" fmla="*/ 169095 h 2767140"/>
              <a:gd name="connsiteX822" fmla="*/ 1144977 w 5051687"/>
              <a:gd name="connsiteY822" fmla="*/ 185351 h 2767140"/>
              <a:gd name="connsiteX823" fmla="*/ 1176092 w 5051687"/>
              <a:gd name="connsiteY823" fmla="*/ 212783 h 2767140"/>
              <a:gd name="connsiteX824" fmla="*/ 1184283 w 5051687"/>
              <a:gd name="connsiteY824" fmla="*/ 225991 h 2767140"/>
              <a:gd name="connsiteX825" fmla="*/ 1139515 w 5051687"/>
              <a:gd name="connsiteY825" fmla="*/ 225991 h 2767140"/>
              <a:gd name="connsiteX826" fmla="*/ 1125355 w 5051687"/>
              <a:gd name="connsiteY826" fmla="*/ 253423 h 2767140"/>
              <a:gd name="connsiteX827" fmla="*/ 1155899 w 5051687"/>
              <a:gd name="connsiteY827" fmla="*/ 264599 h 2767140"/>
              <a:gd name="connsiteX828" fmla="*/ 1187014 w 5051687"/>
              <a:gd name="connsiteY828" fmla="*/ 257995 h 2767140"/>
              <a:gd name="connsiteX829" fmla="*/ 1160280 w 5051687"/>
              <a:gd name="connsiteY829" fmla="*/ 275267 h 2767140"/>
              <a:gd name="connsiteX830" fmla="*/ 1128657 w 5051687"/>
              <a:gd name="connsiteY830" fmla="*/ 266123 h 2767140"/>
              <a:gd name="connsiteX831" fmla="*/ 1118878 w 5051687"/>
              <a:gd name="connsiteY831" fmla="*/ 279331 h 2767140"/>
              <a:gd name="connsiteX832" fmla="*/ 1119386 w 5051687"/>
              <a:gd name="connsiteY832" fmla="*/ 294571 h 2767140"/>
              <a:gd name="connsiteX833" fmla="*/ 1098114 w 5051687"/>
              <a:gd name="connsiteY833" fmla="*/ 311335 h 2767140"/>
              <a:gd name="connsiteX834" fmla="*/ 1128657 w 5051687"/>
              <a:gd name="connsiteY834" fmla="*/ 319463 h 2767140"/>
              <a:gd name="connsiteX835" fmla="*/ 1173933 w 5051687"/>
              <a:gd name="connsiteY835" fmla="*/ 317939 h 2767140"/>
              <a:gd name="connsiteX836" fmla="*/ 1201174 w 5051687"/>
              <a:gd name="connsiteY836" fmla="*/ 310319 h 2767140"/>
              <a:gd name="connsiteX837" fmla="*/ 1214255 w 5051687"/>
              <a:gd name="connsiteY837" fmla="*/ 320987 h 2767140"/>
              <a:gd name="connsiteX838" fmla="*/ 1241560 w 5051687"/>
              <a:gd name="connsiteY838" fmla="*/ 315399 h 2767140"/>
              <a:gd name="connsiteX839" fmla="*/ 1253054 w 5051687"/>
              <a:gd name="connsiteY839" fmla="*/ 288983 h 2767140"/>
              <a:gd name="connsiteX840" fmla="*/ 1237242 w 5051687"/>
              <a:gd name="connsiteY840" fmla="*/ 280347 h 2767140"/>
              <a:gd name="connsiteX841" fmla="*/ 1250323 w 5051687"/>
              <a:gd name="connsiteY841" fmla="*/ 247835 h 2767140"/>
              <a:gd name="connsiteX842" fmla="*/ 1290646 w 5051687"/>
              <a:gd name="connsiteY842" fmla="*/ 228531 h 2767140"/>
              <a:gd name="connsiteX843" fmla="*/ 1289566 w 5051687"/>
              <a:gd name="connsiteY843" fmla="*/ 194495 h 2767140"/>
              <a:gd name="connsiteX844" fmla="*/ 1316300 w 5051687"/>
              <a:gd name="connsiteY844" fmla="*/ 188336 h 2767140"/>
              <a:gd name="connsiteX845" fmla="*/ 1351733 w 5051687"/>
              <a:gd name="connsiteY845" fmla="*/ 167508 h 2767140"/>
              <a:gd name="connsiteX846" fmla="*/ 1343541 w 5051687"/>
              <a:gd name="connsiteY846" fmla="*/ 156332 h 2767140"/>
              <a:gd name="connsiteX847" fmla="*/ 1392055 w 5051687"/>
              <a:gd name="connsiteY847" fmla="*/ 133980 h 2767140"/>
              <a:gd name="connsiteX848" fmla="*/ 1444379 w 5051687"/>
              <a:gd name="connsiteY848" fmla="*/ 98928 h 2767140"/>
              <a:gd name="connsiteX849" fmla="*/ 1429139 w 5051687"/>
              <a:gd name="connsiteY849" fmla="*/ 98420 h 2767140"/>
              <a:gd name="connsiteX850" fmla="*/ 1389896 w 5051687"/>
              <a:gd name="connsiteY850" fmla="*/ 94356 h 2767140"/>
              <a:gd name="connsiteX851" fmla="*/ 1470096 w 5051687"/>
              <a:gd name="connsiteY851" fmla="*/ 76576 h 2767140"/>
              <a:gd name="connsiteX852" fmla="*/ 1489210 w 5051687"/>
              <a:gd name="connsiteY852" fmla="*/ 63939 h 2767140"/>
              <a:gd name="connsiteX853" fmla="*/ 1183775 w 5051687"/>
              <a:gd name="connsiteY853" fmla="*/ 416428 h 2767140"/>
              <a:gd name="connsiteX854" fmla="*/ 1108464 w 5051687"/>
              <a:gd name="connsiteY854" fmla="*/ 430652 h 2767140"/>
              <a:gd name="connsiteX855" fmla="*/ 1086684 w 5051687"/>
              <a:gd name="connsiteY855" fmla="*/ 515488 h 2767140"/>
              <a:gd name="connsiteX856" fmla="*/ 1142881 w 5051687"/>
              <a:gd name="connsiteY856" fmla="*/ 540380 h 2767140"/>
              <a:gd name="connsiteX857" fmla="*/ 1196920 w 5051687"/>
              <a:gd name="connsiteY857" fmla="*/ 537332 h 2767140"/>
              <a:gd name="connsiteX858" fmla="*/ 1217621 w 5051687"/>
              <a:gd name="connsiteY858" fmla="*/ 529712 h 2767140"/>
              <a:gd name="connsiteX859" fmla="*/ 1241624 w 5051687"/>
              <a:gd name="connsiteY859" fmla="*/ 520568 h 2767140"/>
              <a:gd name="connsiteX860" fmla="*/ 1260737 w 5051687"/>
              <a:gd name="connsiteY860" fmla="*/ 534284 h 2767140"/>
              <a:gd name="connsiteX861" fmla="*/ 1302774 w 5051687"/>
              <a:gd name="connsiteY861" fmla="*/ 578480 h 2767140"/>
              <a:gd name="connsiteX862" fmla="*/ 1340937 w 5051687"/>
              <a:gd name="connsiteY862" fmla="*/ 619628 h 2767140"/>
              <a:gd name="connsiteX863" fmla="*/ 1300552 w 5051687"/>
              <a:gd name="connsiteY863" fmla="*/ 673476 h 2767140"/>
              <a:gd name="connsiteX864" fmla="*/ 1251466 w 5051687"/>
              <a:gd name="connsiteY864" fmla="*/ 686684 h 2767140"/>
              <a:gd name="connsiteX865" fmla="*/ 1272739 w 5051687"/>
              <a:gd name="connsiteY865" fmla="*/ 701923 h 2767140"/>
              <a:gd name="connsiteX866" fmla="*/ 1325634 w 5051687"/>
              <a:gd name="connsiteY866" fmla="*/ 697860 h 2767140"/>
              <a:gd name="connsiteX867" fmla="*/ 1354018 w 5051687"/>
              <a:gd name="connsiteY867" fmla="*/ 715640 h 2767140"/>
              <a:gd name="connsiteX868" fmla="*/ 1340366 w 5051687"/>
              <a:gd name="connsiteY868" fmla="*/ 724276 h 2767140"/>
              <a:gd name="connsiteX869" fmla="*/ 1376371 w 5051687"/>
              <a:gd name="connsiteY869" fmla="*/ 740023 h 2767140"/>
              <a:gd name="connsiteX870" fmla="*/ 1419424 w 5051687"/>
              <a:gd name="connsiteY870" fmla="*/ 745104 h 2767140"/>
              <a:gd name="connsiteX871" fmla="*/ 1388880 w 5051687"/>
              <a:gd name="connsiteY871" fmla="*/ 713608 h 2767140"/>
              <a:gd name="connsiteX872" fmla="*/ 1400882 w 5051687"/>
              <a:gd name="connsiteY872" fmla="*/ 715640 h 2767140"/>
              <a:gd name="connsiteX873" fmla="*/ 1430282 w 5051687"/>
              <a:gd name="connsiteY873" fmla="*/ 733420 h 2767140"/>
              <a:gd name="connsiteX874" fmla="*/ 1442284 w 5051687"/>
              <a:gd name="connsiteY874" fmla="*/ 714116 h 2767140"/>
              <a:gd name="connsiteX875" fmla="*/ 1419360 w 5051687"/>
              <a:gd name="connsiteY875" fmla="*/ 682111 h 2767140"/>
              <a:gd name="connsiteX876" fmla="*/ 1389388 w 5051687"/>
              <a:gd name="connsiteY876" fmla="*/ 646552 h 2767140"/>
              <a:gd name="connsiteX877" fmla="*/ 1405771 w 5051687"/>
              <a:gd name="connsiteY877" fmla="*/ 627248 h 2767140"/>
              <a:gd name="connsiteX878" fmla="*/ 1436886 w 5051687"/>
              <a:gd name="connsiteY878" fmla="*/ 651632 h 2767140"/>
              <a:gd name="connsiteX879" fmla="*/ 1464128 w 5051687"/>
              <a:gd name="connsiteY879" fmla="*/ 668904 h 2767140"/>
              <a:gd name="connsiteX880" fmla="*/ 1479876 w 5051687"/>
              <a:gd name="connsiteY880" fmla="*/ 613532 h 2767140"/>
              <a:gd name="connsiteX881" fmla="*/ 1436823 w 5051687"/>
              <a:gd name="connsiteY881" fmla="*/ 596768 h 2767140"/>
              <a:gd name="connsiteX882" fmla="*/ 1380625 w 5051687"/>
              <a:gd name="connsiteY882" fmla="*/ 572892 h 2767140"/>
              <a:gd name="connsiteX883" fmla="*/ 1405200 w 5051687"/>
              <a:gd name="connsiteY883" fmla="*/ 558668 h 2767140"/>
              <a:gd name="connsiteX884" fmla="*/ 1394278 w 5051687"/>
              <a:gd name="connsiteY884" fmla="*/ 521076 h 2767140"/>
              <a:gd name="connsiteX885" fmla="*/ 1331032 w 5051687"/>
              <a:gd name="connsiteY885" fmla="*/ 481452 h 2767140"/>
              <a:gd name="connsiteX886" fmla="*/ 1288487 w 5051687"/>
              <a:gd name="connsiteY886" fmla="*/ 449448 h 2767140"/>
              <a:gd name="connsiteX887" fmla="*/ 1227400 w 5051687"/>
              <a:gd name="connsiteY887" fmla="*/ 461132 h 2767140"/>
              <a:gd name="connsiteX888" fmla="*/ 1207207 w 5051687"/>
              <a:gd name="connsiteY888" fmla="*/ 448940 h 2767140"/>
              <a:gd name="connsiteX889" fmla="*/ 1183775 w 5051687"/>
              <a:gd name="connsiteY889" fmla="*/ 416428 h 2767140"/>
              <a:gd name="connsiteX890" fmla="*/ 1208286 w 5051687"/>
              <a:gd name="connsiteY890" fmla="*/ 416428 h 2767140"/>
              <a:gd name="connsiteX891" fmla="*/ 1233940 w 5051687"/>
              <a:gd name="connsiteY891" fmla="*/ 443860 h 2767140"/>
              <a:gd name="connsiteX892" fmla="*/ 1269945 w 5051687"/>
              <a:gd name="connsiteY892" fmla="*/ 435224 h 2767140"/>
              <a:gd name="connsiteX893" fmla="*/ 1208286 w 5051687"/>
              <a:gd name="connsiteY893" fmla="*/ 416428 h 2767140"/>
              <a:gd name="connsiteX894" fmla="*/ 1147072 w 5051687"/>
              <a:gd name="connsiteY894" fmla="*/ 668332 h 2767140"/>
              <a:gd name="connsiteX895" fmla="*/ 1138500 w 5051687"/>
              <a:gd name="connsiteY895" fmla="*/ 699574 h 2767140"/>
              <a:gd name="connsiteX896" fmla="*/ 1133991 w 5051687"/>
              <a:gd name="connsiteY896" fmla="*/ 717862 h 2767140"/>
              <a:gd name="connsiteX897" fmla="*/ 1146246 w 5051687"/>
              <a:gd name="connsiteY897" fmla="*/ 726244 h 2767140"/>
              <a:gd name="connsiteX898" fmla="*/ 1159709 w 5051687"/>
              <a:gd name="connsiteY898" fmla="*/ 727387 h 2767140"/>
              <a:gd name="connsiteX899" fmla="*/ 1195713 w 5051687"/>
              <a:gd name="connsiteY899" fmla="*/ 717100 h 2767140"/>
              <a:gd name="connsiteX900" fmla="*/ 1216160 w 5051687"/>
              <a:gd name="connsiteY900" fmla="*/ 714814 h 2767140"/>
              <a:gd name="connsiteX901" fmla="*/ 1194887 w 5051687"/>
              <a:gd name="connsiteY901" fmla="*/ 695002 h 2767140"/>
              <a:gd name="connsiteX902" fmla="*/ 1165424 w 5051687"/>
              <a:gd name="connsiteY902" fmla="*/ 675571 h 2767140"/>
              <a:gd name="connsiteX903" fmla="*/ 1147072 w 5051687"/>
              <a:gd name="connsiteY903" fmla="*/ 668332 h 2767140"/>
              <a:gd name="connsiteX904" fmla="*/ 1250006 w 5051687"/>
              <a:gd name="connsiteY904" fmla="*/ 1558411 h 2767140"/>
              <a:gd name="connsiteX905" fmla="*/ 1212921 w 5051687"/>
              <a:gd name="connsiteY905" fmla="*/ 1530408 h 2767140"/>
              <a:gd name="connsiteX906" fmla="*/ 1167646 w 5051687"/>
              <a:gd name="connsiteY906" fmla="*/ 1538663 h 2767140"/>
              <a:gd name="connsiteX907" fmla="*/ 1189427 w 5051687"/>
              <a:gd name="connsiteY907" fmla="*/ 1538663 h 2767140"/>
              <a:gd name="connsiteX908" fmla="*/ 1213366 w 5051687"/>
              <a:gd name="connsiteY908" fmla="*/ 1539870 h 2767140"/>
              <a:gd name="connsiteX909" fmla="*/ 1206953 w 5051687"/>
              <a:gd name="connsiteY909" fmla="*/ 1541076 h 2767140"/>
              <a:gd name="connsiteX910" fmla="*/ 1218637 w 5051687"/>
              <a:gd name="connsiteY910" fmla="*/ 1552125 h 2767140"/>
              <a:gd name="connsiteX911" fmla="*/ 1237814 w 5051687"/>
              <a:gd name="connsiteY911" fmla="*/ 1565841 h 2767140"/>
              <a:gd name="connsiteX912" fmla="*/ 1242386 w 5051687"/>
              <a:gd name="connsiteY912" fmla="*/ 1580319 h 2767140"/>
              <a:gd name="connsiteX913" fmla="*/ 1240862 w 5051687"/>
              <a:gd name="connsiteY913" fmla="*/ 1589781 h 2767140"/>
              <a:gd name="connsiteX914" fmla="*/ 1241370 w 5051687"/>
              <a:gd name="connsiteY914" fmla="*/ 1594479 h 2767140"/>
              <a:gd name="connsiteX915" fmla="*/ 1267151 w 5051687"/>
              <a:gd name="connsiteY915" fmla="*/ 1602798 h 2767140"/>
              <a:gd name="connsiteX916" fmla="*/ 1275088 w 5051687"/>
              <a:gd name="connsiteY916" fmla="*/ 1594797 h 2767140"/>
              <a:gd name="connsiteX917" fmla="*/ 1250006 w 5051687"/>
              <a:gd name="connsiteY917" fmla="*/ 1558411 h 2767140"/>
              <a:gd name="connsiteX918" fmla="*/ 1289630 w 5051687"/>
              <a:gd name="connsiteY918" fmla="*/ 1614165 h 2767140"/>
              <a:gd name="connsiteX919" fmla="*/ 1294075 w 5051687"/>
              <a:gd name="connsiteY919" fmla="*/ 1633024 h 2767140"/>
              <a:gd name="connsiteX920" fmla="*/ 1272421 w 5051687"/>
              <a:gd name="connsiteY920" fmla="*/ 1630294 h 2767140"/>
              <a:gd name="connsiteX921" fmla="*/ 1272739 w 5051687"/>
              <a:gd name="connsiteY921" fmla="*/ 1634866 h 2767140"/>
              <a:gd name="connsiteX922" fmla="*/ 1291789 w 5051687"/>
              <a:gd name="connsiteY922" fmla="*/ 1648264 h 2767140"/>
              <a:gd name="connsiteX923" fmla="*/ 1307790 w 5051687"/>
              <a:gd name="connsiteY923" fmla="*/ 1644073 h 2767140"/>
              <a:gd name="connsiteX924" fmla="*/ 1333635 w 5051687"/>
              <a:gd name="connsiteY924" fmla="*/ 1646677 h 2767140"/>
              <a:gd name="connsiteX925" fmla="*/ 1355796 w 5051687"/>
              <a:gd name="connsiteY925" fmla="*/ 1644454 h 2767140"/>
              <a:gd name="connsiteX926" fmla="*/ 1346716 w 5051687"/>
              <a:gd name="connsiteY926" fmla="*/ 1627055 h 2767140"/>
              <a:gd name="connsiteX927" fmla="*/ 1289630 w 5051687"/>
              <a:gd name="connsiteY927" fmla="*/ 1614165 h 2767140"/>
              <a:gd name="connsiteX928" fmla="*/ 1229368 w 5051687"/>
              <a:gd name="connsiteY928" fmla="*/ 1619498 h 2767140"/>
              <a:gd name="connsiteX929" fmla="*/ 1211398 w 5051687"/>
              <a:gd name="connsiteY929" fmla="*/ 1616895 h 2767140"/>
              <a:gd name="connsiteX930" fmla="*/ 1221431 w 5051687"/>
              <a:gd name="connsiteY930" fmla="*/ 1625976 h 2767140"/>
              <a:gd name="connsiteX931" fmla="*/ 1229368 w 5051687"/>
              <a:gd name="connsiteY931" fmla="*/ 1619498 h 2767140"/>
              <a:gd name="connsiteX932" fmla="*/ 1383038 w 5051687"/>
              <a:gd name="connsiteY932" fmla="*/ 1657662 h 2767140"/>
              <a:gd name="connsiteX933" fmla="*/ 1378339 w 5051687"/>
              <a:gd name="connsiteY933" fmla="*/ 1666616 h 2767140"/>
              <a:gd name="connsiteX934" fmla="*/ 1401643 w 5051687"/>
              <a:gd name="connsiteY934" fmla="*/ 1669727 h 2767140"/>
              <a:gd name="connsiteX935" fmla="*/ 1383038 w 5051687"/>
              <a:gd name="connsiteY935" fmla="*/ 1657662 h 2767140"/>
              <a:gd name="connsiteX936" fmla="*/ 1283534 w 5051687"/>
              <a:gd name="connsiteY936" fmla="*/ 594672 h 2767140"/>
              <a:gd name="connsiteX937" fmla="*/ 1275342 w 5051687"/>
              <a:gd name="connsiteY937" fmla="*/ 616008 h 2767140"/>
              <a:gd name="connsiteX938" fmla="*/ 1295154 w 5051687"/>
              <a:gd name="connsiteY938" fmla="*/ 627819 h 2767140"/>
              <a:gd name="connsiteX939" fmla="*/ 1283534 w 5051687"/>
              <a:gd name="connsiteY939" fmla="*/ 594672 h 2767140"/>
              <a:gd name="connsiteX940" fmla="*/ 1191649 w 5051687"/>
              <a:gd name="connsiteY940" fmla="*/ 735642 h 2767140"/>
              <a:gd name="connsiteX941" fmla="*/ 1171456 w 5051687"/>
              <a:gd name="connsiteY941" fmla="*/ 748596 h 2767140"/>
              <a:gd name="connsiteX942" fmla="*/ 1190570 w 5051687"/>
              <a:gd name="connsiteY942" fmla="*/ 750882 h 2767140"/>
              <a:gd name="connsiteX943" fmla="*/ 1191649 w 5051687"/>
              <a:gd name="connsiteY943" fmla="*/ 735642 h 2767140"/>
              <a:gd name="connsiteX944" fmla="*/ 1227654 w 5051687"/>
              <a:gd name="connsiteY944" fmla="*/ 750374 h 2767140"/>
              <a:gd name="connsiteX945" fmla="*/ 1227654 w 5051687"/>
              <a:gd name="connsiteY945" fmla="*/ 764090 h 2767140"/>
              <a:gd name="connsiteX946" fmla="*/ 1242132 w 5051687"/>
              <a:gd name="connsiteY946" fmla="*/ 754692 h 2767140"/>
              <a:gd name="connsiteX947" fmla="*/ 1227654 w 5051687"/>
              <a:gd name="connsiteY947" fmla="*/ 750374 h 2767140"/>
              <a:gd name="connsiteX948" fmla="*/ 1038931 w 5051687"/>
              <a:gd name="connsiteY948" fmla="*/ 281617 h 2767140"/>
              <a:gd name="connsiteX949" fmla="*/ 1011627 w 5051687"/>
              <a:gd name="connsiteY949" fmla="*/ 288221 h 2767140"/>
              <a:gd name="connsiteX950" fmla="*/ 1058553 w 5051687"/>
              <a:gd name="connsiteY950" fmla="*/ 289999 h 2767140"/>
              <a:gd name="connsiteX951" fmla="*/ 1083318 w 5051687"/>
              <a:gd name="connsiteY951" fmla="*/ 276537 h 2767140"/>
              <a:gd name="connsiteX952" fmla="*/ 1038931 w 5051687"/>
              <a:gd name="connsiteY952" fmla="*/ 281617 h 2767140"/>
              <a:gd name="connsiteX953" fmla="*/ 936696 w 5051687"/>
              <a:gd name="connsiteY953" fmla="*/ 191955 h 2767140"/>
              <a:gd name="connsiteX954" fmla="*/ 943745 w 5051687"/>
              <a:gd name="connsiteY954" fmla="*/ 209227 h 2767140"/>
              <a:gd name="connsiteX955" fmla="*/ 961779 w 5051687"/>
              <a:gd name="connsiteY955" fmla="*/ 197543 h 2767140"/>
              <a:gd name="connsiteX956" fmla="*/ 936696 w 5051687"/>
              <a:gd name="connsiteY956" fmla="*/ 191955 h 2767140"/>
              <a:gd name="connsiteX957" fmla="*/ 2102430 w 5051687"/>
              <a:gd name="connsiteY957" fmla="*/ 617024 h 2767140"/>
              <a:gd name="connsiteX958" fmla="*/ 2070933 w 5051687"/>
              <a:gd name="connsiteY958" fmla="*/ 629851 h 2767140"/>
              <a:gd name="connsiteX959" fmla="*/ 2054233 w 5051687"/>
              <a:gd name="connsiteY959" fmla="*/ 636011 h 2767140"/>
              <a:gd name="connsiteX960" fmla="*/ 2039692 w 5051687"/>
              <a:gd name="connsiteY960" fmla="*/ 662173 h 2767140"/>
              <a:gd name="connsiteX961" fmla="*/ 2030484 w 5051687"/>
              <a:gd name="connsiteY961" fmla="*/ 645409 h 2767140"/>
              <a:gd name="connsiteX962" fmla="*/ 2022991 w 5051687"/>
              <a:gd name="connsiteY962" fmla="*/ 626549 h 2767140"/>
              <a:gd name="connsiteX963" fmla="*/ 1994670 w 5051687"/>
              <a:gd name="connsiteY963" fmla="*/ 621533 h 2767140"/>
              <a:gd name="connsiteX964" fmla="*/ 2002417 w 5051687"/>
              <a:gd name="connsiteY964" fmla="*/ 634423 h 2767140"/>
              <a:gd name="connsiteX965" fmla="*/ 1982415 w 5051687"/>
              <a:gd name="connsiteY965" fmla="*/ 648901 h 2767140"/>
              <a:gd name="connsiteX966" fmla="*/ 1998226 w 5051687"/>
              <a:gd name="connsiteY966" fmla="*/ 649092 h 2767140"/>
              <a:gd name="connsiteX967" fmla="*/ 2014418 w 5051687"/>
              <a:gd name="connsiteY967" fmla="*/ 660331 h 2767140"/>
              <a:gd name="connsiteX968" fmla="*/ 2007561 w 5051687"/>
              <a:gd name="connsiteY968" fmla="*/ 673603 h 2767140"/>
              <a:gd name="connsiteX969" fmla="*/ 2024642 w 5051687"/>
              <a:gd name="connsiteY969" fmla="*/ 676714 h 2767140"/>
              <a:gd name="connsiteX970" fmla="*/ 2029532 w 5051687"/>
              <a:gd name="connsiteY970" fmla="*/ 689287 h 2767140"/>
              <a:gd name="connsiteX971" fmla="*/ 2058678 w 5051687"/>
              <a:gd name="connsiteY971" fmla="*/ 689541 h 2767140"/>
              <a:gd name="connsiteX972" fmla="*/ 2091381 w 5051687"/>
              <a:gd name="connsiteY972" fmla="*/ 692017 h 2767140"/>
              <a:gd name="connsiteX973" fmla="*/ 2133989 w 5051687"/>
              <a:gd name="connsiteY973" fmla="*/ 674809 h 2767140"/>
              <a:gd name="connsiteX974" fmla="*/ 2159770 w 5051687"/>
              <a:gd name="connsiteY974" fmla="*/ 657791 h 2767140"/>
              <a:gd name="connsiteX975" fmla="*/ 2168406 w 5051687"/>
              <a:gd name="connsiteY975" fmla="*/ 639059 h 2767140"/>
              <a:gd name="connsiteX976" fmla="*/ 2172978 w 5051687"/>
              <a:gd name="connsiteY976" fmla="*/ 628518 h 2767140"/>
              <a:gd name="connsiteX977" fmla="*/ 2147832 w 5051687"/>
              <a:gd name="connsiteY977" fmla="*/ 618040 h 2767140"/>
              <a:gd name="connsiteX978" fmla="*/ 2134180 w 5051687"/>
              <a:gd name="connsiteY978" fmla="*/ 607436 h 2767140"/>
              <a:gd name="connsiteX979" fmla="*/ 2102430 w 5051687"/>
              <a:gd name="connsiteY979" fmla="*/ 617024 h 2767140"/>
              <a:gd name="connsiteX980" fmla="*/ 3483237 w 5051687"/>
              <a:gd name="connsiteY980" fmla="*/ 1736021 h 2767140"/>
              <a:gd name="connsiteX981" fmla="*/ 3481014 w 5051687"/>
              <a:gd name="connsiteY981" fmla="*/ 1749483 h 2767140"/>
              <a:gd name="connsiteX982" fmla="*/ 3480761 w 5051687"/>
              <a:gd name="connsiteY982" fmla="*/ 1770565 h 2767140"/>
              <a:gd name="connsiteX983" fmla="*/ 3485523 w 5051687"/>
              <a:gd name="connsiteY983" fmla="*/ 1783773 h 2767140"/>
              <a:gd name="connsiteX984" fmla="*/ 3498223 w 5051687"/>
              <a:gd name="connsiteY984" fmla="*/ 1783900 h 2767140"/>
              <a:gd name="connsiteX985" fmla="*/ 3507240 w 5051687"/>
              <a:gd name="connsiteY985" fmla="*/ 1767898 h 2767140"/>
              <a:gd name="connsiteX986" fmla="*/ 3494794 w 5051687"/>
              <a:gd name="connsiteY986" fmla="*/ 1743387 h 2767140"/>
              <a:gd name="connsiteX987" fmla="*/ 3483237 w 5051687"/>
              <a:gd name="connsiteY987" fmla="*/ 1736021 h 2767140"/>
              <a:gd name="connsiteX988" fmla="*/ 3478220 w 5051687"/>
              <a:gd name="connsiteY988" fmla="*/ 1726560 h 2767140"/>
              <a:gd name="connsiteX989" fmla="*/ 3481205 w 5051687"/>
              <a:gd name="connsiteY989" fmla="*/ 1730878 h 2767140"/>
              <a:gd name="connsiteX990" fmla="*/ 3482157 w 5051687"/>
              <a:gd name="connsiteY990" fmla="*/ 1728465 h 2767140"/>
              <a:gd name="connsiteX991" fmla="*/ 3480507 w 5051687"/>
              <a:gd name="connsiteY991" fmla="*/ 1725480 h 2767140"/>
              <a:gd name="connsiteX992" fmla="*/ 3478094 w 5051687"/>
              <a:gd name="connsiteY992" fmla="*/ 1727067 h 2767140"/>
              <a:gd name="connsiteX993" fmla="*/ 4067120 w 5051687"/>
              <a:gd name="connsiteY993" fmla="*/ 2132007 h 2767140"/>
              <a:gd name="connsiteX994" fmla="*/ 4066421 w 5051687"/>
              <a:gd name="connsiteY994" fmla="*/ 2132706 h 2767140"/>
              <a:gd name="connsiteX995" fmla="*/ 4025781 w 5051687"/>
              <a:gd name="connsiteY995" fmla="*/ 2146866 h 2767140"/>
              <a:gd name="connsiteX996" fmla="*/ 3969711 w 5051687"/>
              <a:gd name="connsiteY996" fmla="*/ 2181537 h 2767140"/>
              <a:gd name="connsiteX997" fmla="*/ 3967234 w 5051687"/>
              <a:gd name="connsiteY997" fmla="*/ 2190300 h 2767140"/>
              <a:gd name="connsiteX998" fmla="*/ 3960694 w 5051687"/>
              <a:gd name="connsiteY998" fmla="*/ 2183823 h 2767140"/>
              <a:gd name="connsiteX999" fmla="*/ 3956630 w 5051687"/>
              <a:gd name="connsiteY999" fmla="*/ 2204016 h 2767140"/>
              <a:gd name="connsiteX1000" fmla="*/ 3961964 w 5051687"/>
              <a:gd name="connsiteY1000" fmla="*/ 2231448 h 2767140"/>
              <a:gd name="connsiteX1001" fmla="*/ 3957455 w 5051687"/>
              <a:gd name="connsiteY1001" fmla="*/ 2259261 h 2767140"/>
              <a:gd name="connsiteX1002" fmla="*/ 3975489 w 5051687"/>
              <a:gd name="connsiteY1002" fmla="*/ 2293551 h 2767140"/>
              <a:gd name="connsiteX1003" fmla="*/ 3983681 w 5051687"/>
              <a:gd name="connsiteY1003" fmla="*/ 2318697 h 2767140"/>
              <a:gd name="connsiteX1004" fmla="*/ 3985713 w 5051687"/>
              <a:gd name="connsiteY1004" fmla="*/ 2356035 h 2767140"/>
              <a:gd name="connsiteX1005" fmla="*/ 3980823 w 5051687"/>
              <a:gd name="connsiteY1005" fmla="*/ 2373561 h 2767140"/>
              <a:gd name="connsiteX1006" fmla="*/ 4020130 w 5051687"/>
              <a:gd name="connsiteY1006" fmla="*/ 2383467 h 2767140"/>
              <a:gd name="connsiteX1007" fmla="*/ 4047943 w 5051687"/>
              <a:gd name="connsiteY1007" fmla="*/ 2368227 h 2767140"/>
              <a:gd name="connsiteX1008" fmla="*/ 4077407 w 5051687"/>
              <a:gd name="connsiteY1008" fmla="*/ 2361369 h 2767140"/>
              <a:gd name="connsiteX1009" fmla="*/ 4102807 w 5051687"/>
              <a:gd name="connsiteY1009" fmla="*/ 2352987 h 2767140"/>
              <a:gd name="connsiteX1010" fmla="*/ 4116269 w 5051687"/>
              <a:gd name="connsiteY1010" fmla="*/ 2338509 h 2767140"/>
              <a:gd name="connsiteX1011" fmla="*/ 4135509 w 5051687"/>
              <a:gd name="connsiteY1011" fmla="*/ 2329365 h 2767140"/>
              <a:gd name="connsiteX1012" fmla="*/ 4160020 w 5051687"/>
              <a:gd name="connsiteY1012" fmla="*/ 2324793 h 2767140"/>
              <a:gd name="connsiteX1013" fmla="*/ 4187452 w 5051687"/>
              <a:gd name="connsiteY1013" fmla="*/ 2315268 h 2767140"/>
              <a:gd name="connsiteX1014" fmla="*/ 4231204 w 5051687"/>
              <a:gd name="connsiteY1014" fmla="*/ 2321745 h 2767140"/>
              <a:gd name="connsiteX1015" fmla="*/ 4258636 w 5051687"/>
              <a:gd name="connsiteY1015" fmla="*/ 2338509 h 2767140"/>
              <a:gd name="connsiteX1016" fmla="*/ 4268859 w 5051687"/>
              <a:gd name="connsiteY1016" fmla="*/ 2351082 h 2767140"/>
              <a:gd name="connsiteX1017" fmla="*/ 4278257 w 5051687"/>
              <a:gd name="connsiteY1017" fmla="*/ 2345748 h 2767140"/>
              <a:gd name="connsiteX1018" fmla="*/ 4300355 w 5051687"/>
              <a:gd name="connsiteY1018" fmla="*/ 2328603 h 2767140"/>
              <a:gd name="connsiteX1019" fmla="*/ 4295847 w 5051687"/>
              <a:gd name="connsiteY1019" fmla="*/ 2345367 h 2767140"/>
              <a:gd name="connsiteX1020" fmla="*/ 4292100 w 5051687"/>
              <a:gd name="connsiteY1020" fmla="*/ 2358702 h 2767140"/>
              <a:gd name="connsiteX1021" fmla="*/ 4302768 w 5051687"/>
              <a:gd name="connsiteY1021" fmla="*/ 2351082 h 2767140"/>
              <a:gd name="connsiteX1022" fmla="*/ 4306451 w 5051687"/>
              <a:gd name="connsiteY1022" fmla="*/ 2369370 h 2767140"/>
              <a:gd name="connsiteX1023" fmla="*/ 4315024 w 5051687"/>
              <a:gd name="connsiteY1023" fmla="*/ 2375085 h 2767140"/>
              <a:gd name="connsiteX1024" fmla="*/ 4327343 w 5051687"/>
              <a:gd name="connsiteY1024" fmla="*/ 2393373 h 2767140"/>
              <a:gd name="connsiteX1025" fmla="*/ 4356362 w 5051687"/>
              <a:gd name="connsiteY1025" fmla="*/ 2413947 h 2767140"/>
              <a:gd name="connsiteX1026" fmla="*/ 4382143 w 5051687"/>
              <a:gd name="connsiteY1026" fmla="*/ 2413566 h 2767140"/>
              <a:gd name="connsiteX1027" fmla="*/ 4397701 w 5051687"/>
              <a:gd name="connsiteY1027" fmla="*/ 2407089 h 2767140"/>
              <a:gd name="connsiteX1028" fmla="*/ 4415735 w 5051687"/>
              <a:gd name="connsiteY1028" fmla="*/ 2416233 h 2767140"/>
              <a:gd name="connsiteX1029" fmla="*/ 4446405 w 5051687"/>
              <a:gd name="connsiteY1029" fmla="*/ 2403660 h 2767140"/>
              <a:gd name="connsiteX1030" fmla="*/ 4463995 w 5051687"/>
              <a:gd name="connsiteY1030" fmla="*/ 2397564 h 2767140"/>
              <a:gd name="connsiteX1031" fmla="*/ 4476695 w 5051687"/>
              <a:gd name="connsiteY1031" fmla="*/ 2372037 h 2767140"/>
              <a:gd name="connsiteX1032" fmla="*/ 4486918 w 5051687"/>
              <a:gd name="connsiteY1032" fmla="*/ 2338509 h 2767140"/>
              <a:gd name="connsiteX1033" fmla="*/ 4504127 w 5051687"/>
              <a:gd name="connsiteY1033" fmla="*/ 2309235 h 2767140"/>
              <a:gd name="connsiteX1034" fmla="*/ 4517208 w 5051687"/>
              <a:gd name="connsiteY1034" fmla="*/ 2249038 h 2767140"/>
              <a:gd name="connsiteX1035" fmla="*/ 4513525 w 5051687"/>
              <a:gd name="connsiteY1035" fmla="*/ 2222749 h 2767140"/>
              <a:gd name="connsiteX1036" fmla="*/ 4499237 w 5051687"/>
              <a:gd name="connsiteY1036" fmla="*/ 2196523 h 2767140"/>
              <a:gd name="connsiteX1037" fmla="*/ 4479616 w 5051687"/>
              <a:gd name="connsiteY1037" fmla="*/ 2178616 h 2767140"/>
              <a:gd name="connsiteX1038" fmla="*/ 4474282 w 5051687"/>
              <a:gd name="connsiteY1038" fmla="*/ 2163376 h 2767140"/>
              <a:gd name="connsiteX1039" fmla="*/ 4459169 w 5051687"/>
              <a:gd name="connsiteY1039" fmla="*/ 2158042 h 2767140"/>
              <a:gd name="connsiteX1040" fmla="*/ 4448945 w 5051687"/>
              <a:gd name="connsiteY1040" fmla="*/ 2139373 h 2767140"/>
              <a:gd name="connsiteX1041" fmla="*/ 4422783 w 5051687"/>
              <a:gd name="connsiteY1041" fmla="*/ 2127562 h 2767140"/>
              <a:gd name="connsiteX1042" fmla="*/ 4416624 w 5051687"/>
              <a:gd name="connsiteY1042" fmla="*/ 2110417 h 2767140"/>
              <a:gd name="connsiteX1043" fmla="*/ 4407226 w 5051687"/>
              <a:gd name="connsiteY1043" fmla="*/ 2085398 h 2767140"/>
              <a:gd name="connsiteX1044" fmla="*/ 4403162 w 5051687"/>
              <a:gd name="connsiteY1044" fmla="*/ 2071682 h 2767140"/>
              <a:gd name="connsiteX1045" fmla="*/ 4394970 w 5051687"/>
              <a:gd name="connsiteY1045" fmla="*/ 2054918 h 2767140"/>
              <a:gd name="connsiteX1046" fmla="*/ 4378905 w 5051687"/>
              <a:gd name="connsiteY1046" fmla="*/ 2042472 h 2767140"/>
              <a:gd name="connsiteX1047" fmla="*/ 4364490 w 5051687"/>
              <a:gd name="connsiteY1047" fmla="*/ 2009770 h 2767140"/>
              <a:gd name="connsiteX1048" fmla="*/ 4355727 w 5051687"/>
              <a:gd name="connsiteY1048" fmla="*/ 2015358 h 2767140"/>
              <a:gd name="connsiteX1049" fmla="*/ 4347853 w 5051687"/>
              <a:gd name="connsiteY1049" fmla="*/ 2040758 h 2767140"/>
              <a:gd name="connsiteX1050" fmla="*/ 4352235 w 5051687"/>
              <a:gd name="connsiteY1050" fmla="*/ 2069460 h 2767140"/>
              <a:gd name="connsiteX1051" fmla="*/ 4337249 w 5051687"/>
              <a:gd name="connsiteY1051" fmla="*/ 2103496 h 2767140"/>
              <a:gd name="connsiteX1052" fmla="*/ 4321945 w 5051687"/>
              <a:gd name="connsiteY1052" fmla="*/ 2102226 h 2767140"/>
              <a:gd name="connsiteX1053" fmla="*/ 4305562 w 5051687"/>
              <a:gd name="connsiteY1053" fmla="*/ 2087748 h 2767140"/>
              <a:gd name="connsiteX1054" fmla="*/ 4267399 w 5051687"/>
              <a:gd name="connsiteY1054" fmla="*/ 2070222 h 2767140"/>
              <a:gd name="connsiteX1055" fmla="*/ 4267399 w 5051687"/>
              <a:gd name="connsiteY1055" fmla="*/ 2053966 h 2767140"/>
              <a:gd name="connsiteX1056" fmla="*/ 4280480 w 5051687"/>
              <a:gd name="connsiteY1056" fmla="*/ 2033900 h 2767140"/>
              <a:gd name="connsiteX1057" fmla="*/ 4276924 w 5051687"/>
              <a:gd name="connsiteY1057" fmla="*/ 2021961 h 2767140"/>
              <a:gd name="connsiteX1058" fmla="*/ 4243396 w 5051687"/>
              <a:gd name="connsiteY1058" fmla="*/ 2017135 h 2767140"/>
              <a:gd name="connsiteX1059" fmla="*/ 4222123 w 5051687"/>
              <a:gd name="connsiteY1059" fmla="*/ 2023994 h 2767140"/>
              <a:gd name="connsiteX1060" fmla="*/ 4219456 w 5051687"/>
              <a:gd name="connsiteY1060" fmla="*/ 2032629 h 2767140"/>
              <a:gd name="connsiteX1061" fmla="*/ 4192469 w 5051687"/>
              <a:gd name="connsiteY1061" fmla="*/ 2034916 h 2767140"/>
              <a:gd name="connsiteX1062" fmla="*/ 4183198 w 5051687"/>
              <a:gd name="connsiteY1062" fmla="*/ 2055744 h 2767140"/>
              <a:gd name="connsiteX1063" fmla="*/ 4179134 w 5051687"/>
              <a:gd name="connsiteY1063" fmla="*/ 2068444 h 2767140"/>
              <a:gd name="connsiteX1064" fmla="*/ 4148336 w 5051687"/>
              <a:gd name="connsiteY1064" fmla="*/ 2056252 h 2767140"/>
              <a:gd name="connsiteX1065" fmla="*/ 4130620 w 5051687"/>
              <a:gd name="connsiteY1065" fmla="*/ 2060823 h 2767140"/>
              <a:gd name="connsiteX1066" fmla="*/ 4086678 w 5051687"/>
              <a:gd name="connsiteY1066" fmla="*/ 2096638 h 2767140"/>
              <a:gd name="connsiteX1067" fmla="*/ 4067120 w 5051687"/>
              <a:gd name="connsiteY1067" fmla="*/ 2132007 h 2767140"/>
              <a:gd name="connsiteX1068" fmla="*/ 3703138 w 5051687"/>
              <a:gd name="connsiteY1068" fmla="*/ 1788599 h 2767140"/>
              <a:gd name="connsiteX1069" fmla="*/ 3701232 w 5051687"/>
              <a:gd name="connsiteY1069" fmla="*/ 1795457 h 2767140"/>
              <a:gd name="connsiteX1070" fmla="*/ 3717044 w 5051687"/>
              <a:gd name="connsiteY1070" fmla="*/ 1812729 h 2767140"/>
              <a:gd name="connsiteX1071" fmla="*/ 3731522 w 5051687"/>
              <a:gd name="connsiteY1071" fmla="*/ 1820349 h 2767140"/>
              <a:gd name="connsiteX1072" fmla="*/ 3739968 w 5051687"/>
              <a:gd name="connsiteY1072" fmla="*/ 1837367 h 2767140"/>
              <a:gd name="connsiteX1073" fmla="*/ 3750889 w 5051687"/>
              <a:gd name="connsiteY1073" fmla="*/ 1847781 h 2767140"/>
              <a:gd name="connsiteX1074" fmla="*/ 3759907 w 5051687"/>
              <a:gd name="connsiteY1074" fmla="*/ 1864545 h 2767140"/>
              <a:gd name="connsiteX1075" fmla="*/ 3769432 w 5051687"/>
              <a:gd name="connsiteY1075" fmla="*/ 1878769 h 2767140"/>
              <a:gd name="connsiteX1076" fmla="*/ 3781179 w 5051687"/>
              <a:gd name="connsiteY1076" fmla="*/ 1904169 h 2767140"/>
              <a:gd name="connsiteX1077" fmla="*/ 3807341 w 5051687"/>
              <a:gd name="connsiteY1077" fmla="*/ 1930585 h 2767140"/>
              <a:gd name="connsiteX1078" fmla="*/ 3830773 w 5051687"/>
              <a:gd name="connsiteY1078" fmla="*/ 1951413 h 2767140"/>
              <a:gd name="connsiteX1079" fmla="*/ 3842774 w 5051687"/>
              <a:gd name="connsiteY1079" fmla="*/ 1949889 h 2767140"/>
              <a:gd name="connsiteX1080" fmla="*/ 3850966 w 5051687"/>
              <a:gd name="connsiteY1080" fmla="*/ 1928299 h 2767140"/>
              <a:gd name="connsiteX1081" fmla="*/ 3844679 w 5051687"/>
              <a:gd name="connsiteY1081" fmla="*/ 1904169 h 2767140"/>
              <a:gd name="connsiteX1082" fmla="*/ 3831916 w 5051687"/>
              <a:gd name="connsiteY1082" fmla="*/ 1897057 h 2767140"/>
              <a:gd name="connsiteX1083" fmla="*/ 3822073 w 5051687"/>
              <a:gd name="connsiteY1083" fmla="*/ 1880293 h 2767140"/>
              <a:gd name="connsiteX1084" fmla="*/ 3816295 w 5051687"/>
              <a:gd name="connsiteY1084" fmla="*/ 1872419 h 2767140"/>
              <a:gd name="connsiteX1085" fmla="*/ 3814961 w 5051687"/>
              <a:gd name="connsiteY1085" fmla="*/ 1860481 h 2767140"/>
              <a:gd name="connsiteX1086" fmla="*/ 3805119 w 5051687"/>
              <a:gd name="connsiteY1086" fmla="*/ 1850321 h 2767140"/>
              <a:gd name="connsiteX1087" fmla="*/ 3784418 w 5051687"/>
              <a:gd name="connsiteY1087" fmla="*/ 1840415 h 2767140"/>
              <a:gd name="connsiteX1088" fmla="*/ 3756859 w 5051687"/>
              <a:gd name="connsiteY1088" fmla="*/ 1821365 h 2767140"/>
              <a:gd name="connsiteX1089" fmla="*/ 3738317 w 5051687"/>
              <a:gd name="connsiteY1089" fmla="*/ 1802061 h 2767140"/>
              <a:gd name="connsiteX1090" fmla="*/ 3703138 w 5051687"/>
              <a:gd name="connsiteY1090" fmla="*/ 1788599 h 2767140"/>
              <a:gd name="connsiteX1091" fmla="*/ 3861888 w 5051687"/>
              <a:gd name="connsiteY1091" fmla="*/ 1952429 h 2767140"/>
              <a:gd name="connsiteX1092" fmla="*/ 3847727 w 5051687"/>
              <a:gd name="connsiteY1092" fmla="*/ 1956493 h 2767140"/>
              <a:gd name="connsiteX1093" fmla="*/ 3850712 w 5051687"/>
              <a:gd name="connsiteY1093" fmla="*/ 1964367 h 2767140"/>
              <a:gd name="connsiteX1094" fmla="*/ 3855855 w 5051687"/>
              <a:gd name="connsiteY1094" fmla="*/ 1968939 h 2767140"/>
              <a:gd name="connsiteX1095" fmla="*/ 3866460 w 5051687"/>
              <a:gd name="connsiteY1095" fmla="*/ 1973765 h 2767140"/>
              <a:gd name="connsiteX1096" fmla="*/ 3894019 w 5051687"/>
              <a:gd name="connsiteY1096" fmla="*/ 1975035 h 2767140"/>
              <a:gd name="connsiteX1097" fmla="*/ 3918276 w 5051687"/>
              <a:gd name="connsiteY1097" fmla="*/ 1983163 h 2767140"/>
              <a:gd name="connsiteX1098" fmla="*/ 3959678 w 5051687"/>
              <a:gd name="connsiteY1098" fmla="*/ 1984433 h 2767140"/>
              <a:gd name="connsiteX1099" fmla="*/ 3960249 w 5051687"/>
              <a:gd name="connsiteY1099" fmla="*/ 1976305 h 2767140"/>
              <a:gd name="connsiteX1100" fmla="*/ 3943612 w 5051687"/>
              <a:gd name="connsiteY1100" fmla="*/ 1966907 h 2767140"/>
              <a:gd name="connsiteX1101" fmla="*/ 3916879 w 5051687"/>
              <a:gd name="connsiteY1101" fmla="*/ 1959287 h 2767140"/>
              <a:gd name="connsiteX1102" fmla="*/ 3904369 w 5051687"/>
              <a:gd name="connsiteY1102" fmla="*/ 1963097 h 2767140"/>
              <a:gd name="connsiteX1103" fmla="*/ 3884176 w 5051687"/>
              <a:gd name="connsiteY1103" fmla="*/ 1958779 h 2767140"/>
              <a:gd name="connsiteX1104" fmla="*/ 3869126 w 5051687"/>
              <a:gd name="connsiteY1104" fmla="*/ 1950905 h 2767140"/>
              <a:gd name="connsiteX1105" fmla="*/ 3861888 w 5051687"/>
              <a:gd name="connsiteY1105" fmla="*/ 1952429 h 2767140"/>
              <a:gd name="connsiteX1106" fmla="*/ 4000445 w 5051687"/>
              <a:gd name="connsiteY1106" fmla="*/ 1980369 h 2767140"/>
              <a:gd name="connsiteX1107" fmla="*/ 3990094 w 5051687"/>
              <a:gd name="connsiteY1107" fmla="*/ 1986719 h 2767140"/>
              <a:gd name="connsiteX1108" fmla="*/ 4005651 w 5051687"/>
              <a:gd name="connsiteY1108" fmla="*/ 1988751 h 2767140"/>
              <a:gd name="connsiteX1109" fmla="*/ 4034544 w 5051687"/>
              <a:gd name="connsiteY1109" fmla="*/ 1982655 h 2767140"/>
              <a:gd name="connsiteX1110" fmla="*/ 4026099 w 5051687"/>
              <a:gd name="connsiteY1110" fmla="*/ 1979861 h 2767140"/>
              <a:gd name="connsiteX1111" fmla="*/ 4012446 w 5051687"/>
              <a:gd name="connsiteY1111" fmla="*/ 1982147 h 2767140"/>
              <a:gd name="connsiteX1112" fmla="*/ 4000445 w 5051687"/>
              <a:gd name="connsiteY1112" fmla="*/ 1980369 h 2767140"/>
              <a:gd name="connsiteX1113" fmla="*/ 4051181 w 5051687"/>
              <a:gd name="connsiteY1113" fmla="*/ 1979353 h 2767140"/>
              <a:gd name="connsiteX1114" fmla="*/ 4050356 w 5051687"/>
              <a:gd name="connsiteY1114" fmla="*/ 1984941 h 2767140"/>
              <a:gd name="connsiteX1115" fmla="*/ 4070803 w 5051687"/>
              <a:gd name="connsiteY1115" fmla="*/ 1986719 h 2767140"/>
              <a:gd name="connsiteX1116" fmla="*/ 4088011 w 5051687"/>
              <a:gd name="connsiteY1116" fmla="*/ 1981893 h 2767140"/>
              <a:gd name="connsiteX1117" fmla="*/ 4110617 w 5051687"/>
              <a:gd name="connsiteY1117" fmla="*/ 1979353 h 2767140"/>
              <a:gd name="connsiteX1118" fmla="*/ 4119126 w 5051687"/>
              <a:gd name="connsiteY1118" fmla="*/ 1978337 h 2767140"/>
              <a:gd name="connsiteX1119" fmla="*/ 4112586 w 5051687"/>
              <a:gd name="connsiteY1119" fmla="*/ 1976813 h 2767140"/>
              <a:gd name="connsiteX1120" fmla="*/ 4097028 w 5051687"/>
              <a:gd name="connsiteY1120" fmla="*/ 1977321 h 2767140"/>
              <a:gd name="connsiteX1121" fmla="*/ 4077407 w 5051687"/>
              <a:gd name="connsiteY1121" fmla="*/ 1982147 h 2767140"/>
              <a:gd name="connsiteX1122" fmla="*/ 4063500 w 5051687"/>
              <a:gd name="connsiteY1122" fmla="*/ 1980623 h 2767140"/>
              <a:gd name="connsiteX1123" fmla="*/ 4051181 w 5051687"/>
              <a:gd name="connsiteY1123" fmla="*/ 1979353 h 2767140"/>
              <a:gd name="connsiteX1124" fmla="*/ 4105728 w 5051687"/>
              <a:gd name="connsiteY1124" fmla="*/ 1991799 h 2767140"/>
              <a:gd name="connsiteX1125" fmla="*/ 4105347 w 5051687"/>
              <a:gd name="connsiteY1125" fmla="*/ 1992053 h 2767140"/>
              <a:gd name="connsiteX1126" fmla="*/ 4098933 w 5051687"/>
              <a:gd name="connsiteY1126" fmla="*/ 2001642 h 2767140"/>
              <a:gd name="connsiteX1127" fmla="*/ 4098171 w 5051687"/>
              <a:gd name="connsiteY1127" fmla="*/ 2006976 h 2767140"/>
              <a:gd name="connsiteX1128" fmla="*/ 4115697 w 5051687"/>
              <a:gd name="connsiteY1128" fmla="*/ 1998911 h 2767140"/>
              <a:gd name="connsiteX1129" fmla="*/ 4131318 w 5051687"/>
              <a:gd name="connsiteY1129" fmla="*/ 1988624 h 2767140"/>
              <a:gd name="connsiteX1130" fmla="*/ 4147892 w 5051687"/>
              <a:gd name="connsiteY1130" fmla="*/ 1977385 h 2767140"/>
              <a:gd name="connsiteX1131" fmla="*/ 4135001 w 5051687"/>
              <a:gd name="connsiteY1131" fmla="*/ 1978147 h 2767140"/>
              <a:gd name="connsiteX1132" fmla="*/ 4119444 w 5051687"/>
              <a:gd name="connsiteY1132" fmla="*/ 1983481 h 2767140"/>
              <a:gd name="connsiteX1133" fmla="*/ 4105728 w 5051687"/>
              <a:gd name="connsiteY1133" fmla="*/ 1991799 h 2767140"/>
              <a:gd name="connsiteX1134" fmla="*/ 4048705 w 5051687"/>
              <a:gd name="connsiteY1134" fmla="*/ 1995800 h 2767140"/>
              <a:gd name="connsiteX1135" fmla="*/ 4034226 w 5051687"/>
              <a:gd name="connsiteY1135" fmla="*/ 1994529 h 2767140"/>
              <a:gd name="connsiteX1136" fmla="*/ 4038100 w 5051687"/>
              <a:gd name="connsiteY1136" fmla="*/ 2001197 h 2767140"/>
              <a:gd name="connsiteX1137" fmla="*/ 4056896 w 5051687"/>
              <a:gd name="connsiteY1137" fmla="*/ 2004690 h 2767140"/>
              <a:gd name="connsiteX1138" fmla="*/ 4048705 w 5051687"/>
              <a:gd name="connsiteY1138" fmla="*/ 1995800 h 2767140"/>
              <a:gd name="connsiteX1139" fmla="*/ 3983490 w 5051687"/>
              <a:gd name="connsiteY1139" fmla="*/ 1784027 h 2767140"/>
              <a:gd name="connsiteX1140" fmla="*/ 3981268 w 5051687"/>
              <a:gd name="connsiteY1140" fmla="*/ 1793425 h 2767140"/>
              <a:gd name="connsiteX1141" fmla="*/ 3964694 w 5051687"/>
              <a:gd name="connsiteY1141" fmla="*/ 1803839 h 2767140"/>
              <a:gd name="connsiteX1142" fmla="*/ 3945835 w 5051687"/>
              <a:gd name="connsiteY1142" fmla="*/ 1819587 h 2767140"/>
              <a:gd name="connsiteX1143" fmla="*/ 3924245 w 5051687"/>
              <a:gd name="connsiteY1143" fmla="*/ 1833049 h 2767140"/>
              <a:gd name="connsiteX1144" fmla="*/ 3926213 w 5051687"/>
              <a:gd name="connsiteY1144" fmla="*/ 1844479 h 2767140"/>
              <a:gd name="connsiteX1145" fmla="*/ 3914212 w 5051687"/>
              <a:gd name="connsiteY1145" fmla="*/ 1842701 h 2767140"/>
              <a:gd name="connsiteX1146" fmla="*/ 3904941 w 5051687"/>
              <a:gd name="connsiteY1146" fmla="*/ 1835335 h 2767140"/>
              <a:gd name="connsiteX1147" fmla="*/ 3895162 w 5051687"/>
              <a:gd name="connsiteY1147" fmla="*/ 1844479 h 2767140"/>
              <a:gd name="connsiteX1148" fmla="*/ 3895924 w 5051687"/>
              <a:gd name="connsiteY1148" fmla="*/ 1860481 h 2767140"/>
              <a:gd name="connsiteX1149" fmla="*/ 3892939 w 5051687"/>
              <a:gd name="connsiteY1149" fmla="*/ 1870133 h 2767140"/>
              <a:gd name="connsiteX1150" fmla="*/ 3898146 w 5051687"/>
              <a:gd name="connsiteY1150" fmla="*/ 1881817 h 2767140"/>
              <a:gd name="connsiteX1151" fmla="*/ 3907481 w 5051687"/>
              <a:gd name="connsiteY1151" fmla="*/ 1884103 h 2767140"/>
              <a:gd name="connsiteX1152" fmla="*/ 3914275 w 5051687"/>
              <a:gd name="connsiteY1152" fmla="*/ 1907217 h 2767140"/>
              <a:gd name="connsiteX1153" fmla="*/ 3929832 w 5051687"/>
              <a:gd name="connsiteY1153" fmla="*/ 1907725 h 2767140"/>
              <a:gd name="connsiteX1154" fmla="*/ 3945644 w 5051687"/>
              <a:gd name="connsiteY1154" fmla="*/ 1909757 h 2767140"/>
              <a:gd name="connsiteX1155" fmla="*/ 3963361 w 5051687"/>
              <a:gd name="connsiteY1155" fmla="*/ 1911789 h 2767140"/>
              <a:gd name="connsiteX1156" fmla="*/ 3985967 w 5051687"/>
              <a:gd name="connsiteY1156" fmla="*/ 1917631 h 2767140"/>
              <a:gd name="connsiteX1157" fmla="*/ 3994412 w 5051687"/>
              <a:gd name="connsiteY1157" fmla="*/ 1909757 h 2767140"/>
              <a:gd name="connsiteX1158" fmla="*/ 4002350 w 5051687"/>
              <a:gd name="connsiteY1158" fmla="*/ 1885627 h 2767140"/>
              <a:gd name="connsiteX1159" fmla="*/ 4010795 w 5051687"/>
              <a:gd name="connsiteY1159" fmla="*/ 1872419 h 2767140"/>
              <a:gd name="connsiteX1160" fmla="*/ 4016002 w 5051687"/>
              <a:gd name="connsiteY1160" fmla="*/ 1852861 h 2767140"/>
              <a:gd name="connsiteX1161" fmla="*/ 4025845 w 5051687"/>
              <a:gd name="connsiteY1161" fmla="*/ 1851591 h 2767140"/>
              <a:gd name="connsiteX1162" fmla="*/ 4029337 w 5051687"/>
              <a:gd name="connsiteY1162" fmla="*/ 1843971 h 2767140"/>
              <a:gd name="connsiteX1163" fmla="*/ 4018161 w 5051687"/>
              <a:gd name="connsiteY1163" fmla="*/ 1836605 h 2767140"/>
              <a:gd name="connsiteX1164" fmla="*/ 4015685 w 5051687"/>
              <a:gd name="connsiteY1164" fmla="*/ 1819333 h 2767140"/>
              <a:gd name="connsiteX1165" fmla="*/ 4015176 w 5051687"/>
              <a:gd name="connsiteY1165" fmla="*/ 1807649 h 2767140"/>
              <a:gd name="connsiteX1166" fmla="*/ 4024130 w 5051687"/>
              <a:gd name="connsiteY1166" fmla="*/ 1796727 h 2767140"/>
              <a:gd name="connsiteX1167" fmla="*/ 4032322 w 5051687"/>
              <a:gd name="connsiteY1167" fmla="*/ 1788091 h 2767140"/>
              <a:gd name="connsiteX1168" fmla="*/ 4025972 w 5051687"/>
              <a:gd name="connsiteY1168" fmla="*/ 1781868 h 2767140"/>
              <a:gd name="connsiteX1169" fmla="*/ 4003937 w 5051687"/>
              <a:gd name="connsiteY1169" fmla="*/ 1762691 h 2767140"/>
              <a:gd name="connsiteX1170" fmla="*/ 3983490 w 5051687"/>
              <a:gd name="connsiteY1170" fmla="*/ 1784027 h 2767140"/>
              <a:gd name="connsiteX1171" fmla="*/ 4789369 w 5051687"/>
              <a:gd name="connsiteY1171" fmla="*/ 2323206 h 2767140"/>
              <a:gd name="connsiteX1172" fmla="*/ 4790512 w 5051687"/>
              <a:gd name="connsiteY1172" fmla="*/ 2329810 h 2767140"/>
              <a:gd name="connsiteX1173" fmla="*/ 4800862 w 5051687"/>
              <a:gd name="connsiteY1173" fmla="*/ 2335144 h 2767140"/>
              <a:gd name="connsiteX1174" fmla="*/ 4810133 w 5051687"/>
              <a:gd name="connsiteY1174" fmla="*/ 2352924 h 2767140"/>
              <a:gd name="connsiteX1175" fmla="*/ 4816420 w 5051687"/>
              <a:gd name="connsiteY1175" fmla="*/ 2360798 h 2767140"/>
              <a:gd name="connsiteX1176" fmla="*/ 4816674 w 5051687"/>
              <a:gd name="connsiteY1176" fmla="*/ 2382896 h 2767140"/>
              <a:gd name="connsiteX1177" fmla="*/ 4809308 w 5051687"/>
              <a:gd name="connsiteY1177" fmla="*/ 2399152 h 2767140"/>
              <a:gd name="connsiteX1178" fmla="*/ 4820484 w 5051687"/>
              <a:gd name="connsiteY1178" fmla="*/ 2405756 h 2767140"/>
              <a:gd name="connsiteX1179" fmla="*/ 4822643 w 5051687"/>
              <a:gd name="connsiteY1179" fmla="*/ 2413376 h 2767140"/>
              <a:gd name="connsiteX1180" fmla="*/ 4814959 w 5051687"/>
              <a:gd name="connsiteY1180" fmla="*/ 2422520 h 2767140"/>
              <a:gd name="connsiteX1181" fmla="*/ 4831850 w 5051687"/>
              <a:gd name="connsiteY1181" fmla="*/ 2423028 h 2767140"/>
              <a:gd name="connsiteX1182" fmla="*/ 4849059 w 5051687"/>
              <a:gd name="connsiteY1182" fmla="*/ 2398644 h 2767140"/>
              <a:gd name="connsiteX1183" fmla="*/ 4852615 w 5051687"/>
              <a:gd name="connsiteY1183" fmla="*/ 2389246 h 2767140"/>
              <a:gd name="connsiteX1184" fmla="*/ 4863537 w 5051687"/>
              <a:gd name="connsiteY1184" fmla="*/ 2379848 h 2767140"/>
              <a:gd name="connsiteX1185" fmla="*/ 4867347 w 5051687"/>
              <a:gd name="connsiteY1185" fmla="*/ 2362830 h 2767140"/>
              <a:gd name="connsiteX1186" fmla="*/ 4853440 w 5051687"/>
              <a:gd name="connsiteY1186" fmla="*/ 2368672 h 2767140"/>
              <a:gd name="connsiteX1187" fmla="*/ 4840359 w 5051687"/>
              <a:gd name="connsiteY1187" fmla="*/ 2367656 h 2767140"/>
              <a:gd name="connsiteX1188" fmla="*/ 4831342 w 5051687"/>
              <a:gd name="connsiteY1188" fmla="*/ 2359782 h 2767140"/>
              <a:gd name="connsiteX1189" fmla="*/ 4826453 w 5051687"/>
              <a:gd name="connsiteY1189" fmla="*/ 2351908 h 2767140"/>
              <a:gd name="connsiteX1190" fmla="*/ 4820738 w 5051687"/>
              <a:gd name="connsiteY1190" fmla="*/ 2357750 h 2767140"/>
              <a:gd name="connsiteX1191" fmla="*/ 4814705 w 5051687"/>
              <a:gd name="connsiteY1191" fmla="*/ 2347082 h 2767140"/>
              <a:gd name="connsiteX1192" fmla="*/ 4809752 w 5051687"/>
              <a:gd name="connsiteY1192" fmla="*/ 2337176 h 2767140"/>
              <a:gd name="connsiteX1193" fmla="*/ 4799973 w 5051687"/>
              <a:gd name="connsiteY1193" fmla="*/ 2325746 h 2767140"/>
              <a:gd name="connsiteX1194" fmla="*/ 4789369 w 5051687"/>
              <a:gd name="connsiteY1194" fmla="*/ 2323206 h 2767140"/>
              <a:gd name="connsiteX1195" fmla="*/ 4791020 w 5051687"/>
              <a:gd name="connsiteY1195" fmla="*/ 2415408 h 2767140"/>
              <a:gd name="connsiteX1196" fmla="*/ 4776605 w 5051687"/>
              <a:gd name="connsiteY1196" fmla="*/ 2431410 h 2767140"/>
              <a:gd name="connsiteX1197" fmla="*/ 4766509 w 5051687"/>
              <a:gd name="connsiteY1197" fmla="*/ 2449444 h 2767140"/>
              <a:gd name="connsiteX1198" fmla="*/ 4743331 w 5051687"/>
              <a:gd name="connsiteY1198" fmla="*/ 2467478 h 2767140"/>
              <a:gd name="connsiteX1199" fmla="*/ 4720916 w 5051687"/>
              <a:gd name="connsiteY1199" fmla="*/ 2483480 h 2767140"/>
              <a:gd name="connsiteX1200" fmla="*/ 4699135 w 5051687"/>
              <a:gd name="connsiteY1200" fmla="*/ 2511928 h 2767140"/>
              <a:gd name="connsiteX1201" fmla="*/ 4716026 w 5051687"/>
              <a:gd name="connsiteY1201" fmla="*/ 2516500 h 2767140"/>
              <a:gd name="connsiteX1202" fmla="*/ 4748729 w 5051687"/>
              <a:gd name="connsiteY1202" fmla="*/ 2516246 h 2767140"/>
              <a:gd name="connsiteX1203" fmla="*/ 4770255 w 5051687"/>
              <a:gd name="connsiteY1203" fmla="*/ 2478654 h 2767140"/>
              <a:gd name="connsiteX1204" fmla="*/ 4788543 w 5051687"/>
              <a:gd name="connsiteY1204" fmla="*/ 2460874 h 2767140"/>
              <a:gd name="connsiteX1205" fmla="*/ 4810324 w 5051687"/>
              <a:gd name="connsiteY1205" fmla="*/ 2434458 h 2767140"/>
              <a:gd name="connsiteX1206" fmla="*/ 4806768 w 5051687"/>
              <a:gd name="connsiteY1206" fmla="*/ 2420488 h 2767140"/>
              <a:gd name="connsiteX1207" fmla="*/ 4796671 w 5051687"/>
              <a:gd name="connsiteY1207" fmla="*/ 2425568 h 2767140"/>
              <a:gd name="connsiteX1208" fmla="*/ 4791020 w 5051687"/>
              <a:gd name="connsiteY1208" fmla="*/ 2415408 h 2767140"/>
              <a:gd name="connsiteX1209" fmla="*/ 4726694 w 5051687"/>
              <a:gd name="connsiteY1209" fmla="*/ 2512944 h 2767140"/>
              <a:gd name="connsiteX1210" fmla="*/ 4713677 w 5051687"/>
              <a:gd name="connsiteY1210" fmla="*/ 2526977 h 2767140"/>
              <a:gd name="connsiteX1211" fmla="*/ 4726123 w 5051687"/>
              <a:gd name="connsiteY1211" fmla="*/ 2524056 h 2767140"/>
              <a:gd name="connsiteX1212" fmla="*/ 4726694 w 5051687"/>
              <a:gd name="connsiteY1212" fmla="*/ 2512944 h 2767140"/>
              <a:gd name="connsiteX1213" fmla="*/ 4402400 w 5051687"/>
              <a:gd name="connsiteY1213" fmla="*/ 2446396 h 2767140"/>
              <a:gd name="connsiteX1214" fmla="*/ 4395034 w 5051687"/>
              <a:gd name="connsiteY1214" fmla="*/ 2460620 h 2767140"/>
              <a:gd name="connsiteX1215" fmla="*/ 4402971 w 5051687"/>
              <a:gd name="connsiteY1215" fmla="*/ 2480685 h 2767140"/>
              <a:gd name="connsiteX1216" fmla="*/ 4428371 w 5051687"/>
              <a:gd name="connsiteY1216" fmla="*/ 2486528 h 2767140"/>
              <a:gd name="connsiteX1217" fmla="*/ 4444691 w 5051687"/>
              <a:gd name="connsiteY1217" fmla="*/ 2465446 h 2767140"/>
              <a:gd name="connsiteX1218" fmla="*/ 4452311 w 5051687"/>
              <a:gd name="connsiteY1218" fmla="*/ 2441062 h 2767140"/>
              <a:gd name="connsiteX1219" fmla="*/ 4438658 w 5051687"/>
              <a:gd name="connsiteY1219" fmla="*/ 2448174 h 2767140"/>
              <a:gd name="connsiteX1220" fmla="*/ 4417957 w 5051687"/>
              <a:gd name="connsiteY1220" fmla="*/ 2453762 h 2767140"/>
              <a:gd name="connsiteX1221" fmla="*/ 4402400 w 5051687"/>
              <a:gd name="connsiteY1221" fmla="*/ 2446396 h 2767140"/>
              <a:gd name="connsiteX1222" fmla="*/ 4266637 w 5051687"/>
              <a:gd name="connsiteY1222" fmla="*/ 1901121 h 2767140"/>
              <a:gd name="connsiteX1223" fmla="*/ 4246444 w 5051687"/>
              <a:gd name="connsiteY1223" fmla="*/ 1880801 h 2767140"/>
              <a:gd name="connsiteX1224" fmla="*/ 4215900 w 5051687"/>
              <a:gd name="connsiteY1224" fmla="*/ 1870641 h 2767140"/>
              <a:gd name="connsiteX1225" fmla="*/ 4212598 w 5051687"/>
              <a:gd name="connsiteY1225" fmla="*/ 1880293 h 2767140"/>
              <a:gd name="connsiteX1226" fmla="*/ 4227902 w 5051687"/>
              <a:gd name="connsiteY1226" fmla="*/ 1886389 h 2767140"/>
              <a:gd name="connsiteX1227" fmla="*/ 4243142 w 5051687"/>
              <a:gd name="connsiteY1227" fmla="*/ 1891469 h 2767140"/>
              <a:gd name="connsiteX1228" fmla="*/ 4233299 w 5051687"/>
              <a:gd name="connsiteY1228" fmla="*/ 1903661 h 2767140"/>
              <a:gd name="connsiteX1229" fmla="*/ 4266573 w 5051687"/>
              <a:gd name="connsiteY1229" fmla="*/ 1919409 h 2767140"/>
              <a:gd name="connsiteX1230" fmla="*/ 4306959 w 5051687"/>
              <a:gd name="connsiteY1230" fmla="*/ 1940745 h 2767140"/>
              <a:gd name="connsiteX1231" fmla="*/ 4308610 w 5051687"/>
              <a:gd name="connsiteY1231" fmla="*/ 1960049 h 2767140"/>
              <a:gd name="connsiteX1232" fmla="*/ 4296101 w 5051687"/>
              <a:gd name="connsiteY1232" fmla="*/ 1969701 h 2767140"/>
              <a:gd name="connsiteX1233" fmla="*/ 4325501 w 5051687"/>
              <a:gd name="connsiteY1233" fmla="*/ 1972749 h 2767140"/>
              <a:gd name="connsiteX1234" fmla="*/ 4347282 w 5051687"/>
              <a:gd name="connsiteY1234" fmla="*/ 1984433 h 2767140"/>
              <a:gd name="connsiteX1235" fmla="*/ 4381635 w 5051687"/>
              <a:gd name="connsiteY1235" fmla="*/ 1968177 h 2767140"/>
              <a:gd name="connsiteX1236" fmla="*/ 4408877 w 5051687"/>
              <a:gd name="connsiteY1236" fmla="*/ 1967669 h 2767140"/>
              <a:gd name="connsiteX1237" fmla="*/ 4454152 w 5051687"/>
              <a:gd name="connsiteY1237" fmla="*/ 1993069 h 2767140"/>
              <a:gd name="connsiteX1238" fmla="*/ 4471615 w 5051687"/>
              <a:gd name="connsiteY1238" fmla="*/ 1994593 h 2767140"/>
              <a:gd name="connsiteX1239" fmla="*/ 4434531 w 5051687"/>
              <a:gd name="connsiteY1239" fmla="*/ 1958017 h 2767140"/>
              <a:gd name="connsiteX1240" fmla="*/ 4409448 w 5051687"/>
              <a:gd name="connsiteY1240" fmla="*/ 1930585 h 2767140"/>
              <a:gd name="connsiteX1241" fmla="*/ 4363665 w 5051687"/>
              <a:gd name="connsiteY1241" fmla="*/ 1897565 h 2767140"/>
              <a:gd name="connsiteX1242" fmla="*/ 4305308 w 5051687"/>
              <a:gd name="connsiteY1242" fmla="*/ 1880801 h 2767140"/>
              <a:gd name="connsiteX1243" fmla="*/ 4266637 w 5051687"/>
              <a:gd name="connsiteY1243" fmla="*/ 1901121 h 2767140"/>
              <a:gd name="connsiteX1244" fmla="*/ 4123126 w 5051687"/>
              <a:gd name="connsiteY1244" fmla="*/ 1850321 h 2767140"/>
              <a:gd name="connsiteX1245" fmla="*/ 4107823 w 5051687"/>
              <a:gd name="connsiteY1245" fmla="*/ 1848734 h 2767140"/>
              <a:gd name="connsiteX1246" fmla="*/ 4089789 w 5051687"/>
              <a:gd name="connsiteY1246" fmla="*/ 1850321 h 2767140"/>
              <a:gd name="connsiteX1247" fmla="*/ 4056515 w 5051687"/>
              <a:gd name="connsiteY1247" fmla="*/ 1851591 h 2767140"/>
              <a:gd name="connsiteX1248" fmla="*/ 4050737 w 5051687"/>
              <a:gd name="connsiteY1248" fmla="*/ 1874388 h 2767140"/>
              <a:gd name="connsiteX1249" fmla="*/ 4034100 w 5051687"/>
              <a:gd name="connsiteY1249" fmla="*/ 1911408 h 2767140"/>
              <a:gd name="connsiteX1250" fmla="*/ 4033084 w 5051687"/>
              <a:gd name="connsiteY1250" fmla="*/ 1927220 h 2767140"/>
              <a:gd name="connsiteX1251" fmla="*/ 4043244 w 5051687"/>
              <a:gd name="connsiteY1251" fmla="*/ 1932871 h 2767140"/>
              <a:gd name="connsiteX1252" fmla="*/ 4040831 w 5051687"/>
              <a:gd name="connsiteY1252" fmla="*/ 1961954 h 2767140"/>
              <a:gd name="connsiteX1253" fmla="*/ 4055118 w 5051687"/>
              <a:gd name="connsiteY1253" fmla="*/ 1967986 h 2767140"/>
              <a:gd name="connsiteX1254" fmla="*/ 4056134 w 5051687"/>
              <a:gd name="connsiteY1254" fmla="*/ 1958525 h 2767140"/>
              <a:gd name="connsiteX1255" fmla="*/ 4060198 w 5051687"/>
              <a:gd name="connsiteY1255" fmla="*/ 1935411 h 2767140"/>
              <a:gd name="connsiteX1256" fmla="*/ 4060198 w 5051687"/>
              <a:gd name="connsiteY1256" fmla="*/ 1916488 h 2767140"/>
              <a:gd name="connsiteX1257" fmla="*/ 4065659 w 5051687"/>
              <a:gd name="connsiteY1257" fmla="*/ 1919663 h 2767140"/>
              <a:gd name="connsiteX1258" fmla="*/ 4076899 w 5051687"/>
              <a:gd name="connsiteY1258" fmla="*/ 1942777 h 2767140"/>
              <a:gd name="connsiteX1259" fmla="*/ 4090170 w 5051687"/>
              <a:gd name="connsiteY1259" fmla="*/ 1949381 h 2767140"/>
              <a:gd name="connsiteX1260" fmla="*/ 4101346 w 5051687"/>
              <a:gd name="connsiteY1260" fmla="*/ 1939920 h 2767140"/>
              <a:gd name="connsiteX1261" fmla="*/ 4090170 w 5051687"/>
              <a:gd name="connsiteY1261" fmla="*/ 1932617 h 2767140"/>
              <a:gd name="connsiteX1262" fmla="*/ 4087122 w 5051687"/>
              <a:gd name="connsiteY1262" fmla="*/ 1912996 h 2767140"/>
              <a:gd name="connsiteX1263" fmla="*/ 4085090 w 5051687"/>
              <a:gd name="connsiteY1263" fmla="*/ 1899089 h 2767140"/>
              <a:gd name="connsiteX1264" fmla="*/ 4100330 w 5051687"/>
              <a:gd name="connsiteY1264" fmla="*/ 1885817 h 2767140"/>
              <a:gd name="connsiteX1265" fmla="*/ 4114237 w 5051687"/>
              <a:gd name="connsiteY1265" fmla="*/ 1883913 h 2767140"/>
              <a:gd name="connsiteX1266" fmla="*/ 4099632 w 5051687"/>
              <a:gd name="connsiteY1266" fmla="*/ 1880420 h 2767140"/>
              <a:gd name="connsiteX1267" fmla="*/ 4075501 w 5051687"/>
              <a:gd name="connsiteY1267" fmla="*/ 1888294 h 2767140"/>
              <a:gd name="connsiteX1268" fmla="*/ 4060198 w 5051687"/>
              <a:gd name="connsiteY1268" fmla="*/ 1887342 h 2767140"/>
              <a:gd name="connsiteX1269" fmla="*/ 4058864 w 5051687"/>
              <a:gd name="connsiteY1269" fmla="*/ 1867403 h 2767140"/>
              <a:gd name="connsiteX1270" fmla="*/ 4080582 w 5051687"/>
              <a:gd name="connsiteY1270" fmla="*/ 1862386 h 2767140"/>
              <a:gd name="connsiteX1271" fmla="*/ 4108776 w 5051687"/>
              <a:gd name="connsiteY1271" fmla="*/ 1861751 h 2767140"/>
              <a:gd name="connsiteX1272" fmla="*/ 4135255 w 5051687"/>
              <a:gd name="connsiteY1272" fmla="*/ 1850702 h 2767140"/>
              <a:gd name="connsiteX1273" fmla="*/ 4144399 w 5051687"/>
              <a:gd name="connsiteY1273" fmla="*/ 1833621 h 2767140"/>
              <a:gd name="connsiteX1274" fmla="*/ 4123126 w 5051687"/>
              <a:gd name="connsiteY1274" fmla="*/ 1850321 h 2767140"/>
              <a:gd name="connsiteX1275" fmla="*/ 4168974 w 5051687"/>
              <a:gd name="connsiteY1275" fmla="*/ 1822635 h 2767140"/>
              <a:gd name="connsiteX1276" fmla="*/ 4151765 w 5051687"/>
              <a:gd name="connsiteY1276" fmla="*/ 1836351 h 2767140"/>
              <a:gd name="connsiteX1277" fmla="*/ 4153924 w 5051687"/>
              <a:gd name="connsiteY1277" fmla="*/ 1847273 h 2767140"/>
              <a:gd name="connsiteX1278" fmla="*/ 4156401 w 5051687"/>
              <a:gd name="connsiteY1278" fmla="*/ 1868355 h 2767140"/>
              <a:gd name="connsiteX1279" fmla="*/ 4165418 w 5051687"/>
              <a:gd name="connsiteY1279" fmla="*/ 1874197 h 2767140"/>
              <a:gd name="connsiteX1280" fmla="*/ 4168148 w 5051687"/>
              <a:gd name="connsiteY1280" fmla="*/ 1860481 h 2767140"/>
              <a:gd name="connsiteX1281" fmla="*/ 4168148 w 5051687"/>
              <a:gd name="connsiteY1281" fmla="*/ 1842955 h 2767140"/>
              <a:gd name="connsiteX1282" fmla="*/ 4168974 w 5051687"/>
              <a:gd name="connsiteY1282" fmla="*/ 1822635 h 2767140"/>
              <a:gd name="connsiteX1283" fmla="*/ 4137605 w 5051687"/>
              <a:gd name="connsiteY1283" fmla="*/ 1906010 h 2767140"/>
              <a:gd name="connsiteX1284" fmla="*/ 4120396 w 5051687"/>
              <a:gd name="connsiteY1284" fmla="*/ 1910900 h 2767140"/>
              <a:gd name="connsiteX1285" fmla="*/ 4132334 w 5051687"/>
              <a:gd name="connsiteY1285" fmla="*/ 1920679 h 2767140"/>
              <a:gd name="connsiteX1286" fmla="*/ 4137605 w 5051687"/>
              <a:gd name="connsiteY1286" fmla="*/ 1906010 h 2767140"/>
              <a:gd name="connsiteX1287" fmla="*/ 4162560 w 5051687"/>
              <a:gd name="connsiteY1287" fmla="*/ 1901756 h 2767140"/>
              <a:gd name="connsiteX1288" fmla="*/ 4158051 w 5051687"/>
              <a:gd name="connsiteY1288" fmla="*/ 1918393 h 2767140"/>
              <a:gd name="connsiteX1289" fmla="*/ 4168910 w 5051687"/>
              <a:gd name="connsiteY1289" fmla="*/ 1919092 h 2767140"/>
              <a:gd name="connsiteX1290" fmla="*/ 4183642 w 5051687"/>
              <a:gd name="connsiteY1290" fmla="*/ 1911535 h 2767140"/>
              <a:gd name="connsiteX1291" fmla="*/ 4210693 w 5051687"/>
              <a:gd name="connsiteY1291" fmla="*/ 1917758 h 2767140"/>
              <a:gd name="connsiteX1292" fmla="*/ 4200533 w 5051687"/>
              <a:gd name="connsiteY1292" fmla="*/ 1904360 h 2767140"/>
              <a:gd name="connsiteX1293" fmla="*/ 4162560 w 5051687"/>
              <a:gd name="connsiteY1293" fmla="*/ 1901756 h 2767140"/>
              <a:gd name="connsiteX1294" fmla="*/ 3913005 w 5051687"/>
              <a:gd name="connsiteY1294" fmla="*/ 1578732 h 2767140"/>
              <a:gd name="connsiteX1295" fmla="*/ 3898527 w 5051687"/>
              <a:gd name="connsiteY1295" fmla="*/ 1579113 h 2767140"/>
              <a:gd name="connsiteX1296" fmla="*/ 3889129 w 5051687"/>
              <a:gd name="connsiteY1296" fmla="*/ 1585844 h 2767140"/>
              <a:gd name="connsiteX1297" fmla="*/ 3888176 w 5051687"/>
              <a:gd name="connsiteY1297" fmla="*/ 1595305 h 2767140"/>
              <a:gd name="connsiteX1298" fmla="*/ 3900178 w 5051687"/>
              <a:gd name="connsiteY1298" fmla="*/ 1602163 h 2767140"/>
              <a:gd name="connsiteX1299" fmla="*/ 3908624 w 5051687"/>
              <a:gd name="connsiteY1299" fmla="*/ 1597845 h 2767140"/>
              <a:gd name="connsiteX1300" fmla="*/ 3915291 w 5051687"/>
              <a:gd name="connsiteY1300" fmla="*/ 1588447 h 2767140"/>
              <a:gd name="connsiteX1301" fmla="*/ 3920307 w 5051687"/>
              <a:gd name="connsiteY1301" fmla="*/ 1581843 h 2767140"/>
              <a:gd name="connsiteX1302" fmla="*/ 3916751 w 5051687"/>
              <a:gd name="connsiteY1302" fmla="*/ 1575874 h 2767140"/>
              <a:gd name="connsiteX1303" fmla="*/ 3913005 w 5051687"/>
              <a:gd name="connsiteY1303" fmla="*/ 1578732 h 2767140"/>
              <a:gd name="connsiteX1304" fmla="*/ 4060706 w 5051687"/>
              <a:gd name="connsiteY1304" fmla="*/ 1596321 h 2767140"/>
              <a:gd name="connsiteX1305" fmla="*/ 4051689 w 5051687"/>
              <a:gd name="connsiteY1305" fmla="*/ 1612069 h 2767140"/>
              <a:gd name="connsiteX1306" fmla="*/ 4051181 w 5051687"/>
              <a:gd name="connsiteY1306" fmla="*/ 1627817 h 2767140"/>
              <a:gd name="connsiteX1307" fmla="*/ 4052514 w 5051687"/>
              <a:gd name="connsiteY1307" fmla="*/ 1634167 h 2767140"/>
              <a:gd name="connsiteX1308" fmla="*/ 4045403 w 5051687"/>
              <a:gd name="connsiteY1308" fmla="*/ 1628833 h 2767140"/>
              <a:gd name="connsiteX1309" fmla="*/ 4043498 w 5051687"/>
              <a:gd name="connsiteY1309" fmla="*/ 1640263 h 2767140"/>
              <a:gd name="connsiteX1310" fmla="*/ 4049530 w 5051687"/>
              <a:gd name="connsiteY1310" fmla="*/ 1651693 h 2767140"/>
              <a:gd name="connsiteX1311" fmla="*/ 4061532 w 5051687"/>
              <a:gd name="connsiteY1311" fmla="*/ 1659313 h 2767140"/>
              <a:gd name="connsiteX1312" fmla="*/ 4068072 w 5051687"/>
              <a:gd name="connsiteY1312" fmla="*/ 1668711 h 2767140"/>
              <a:gd name="connsiteX1313" fmla="*/ 4081979 w 5051687"/>
              <a:gd name="connsiteY1313" fmla="*/ 1675569 h 2767140"/>
              <a:gd name="connsiteX1314" fmla="*/ 4086868 w 5051687"/>
              <a:gd name="connsiteY1314" fmla="*/ 1666933 h 2767140"/>
              <a:gd name="connsiteX1315" fmla="*/ 4097790 w 5051687"/>
              <a:gd name="connsiteY1315" fmla="*/ 1676839 h 2767140"/>
              <a:gd name="connsiteX1316" fmla="*/ 4104585 w 5051687"/>
              <a:gd name="connsiteY1316" fmla="*/ 1681411 h 2767140"/>
              <a:gd name="connsiteX1317" fmla="*/ 4101092 w 5051687"/>
              <a:gd name="connsiteY1317" fmla="*/ 1669727 h 2767140"/>
              <a:gd name="connsiteX1318" fmla="*/ 4097536 w 5051687"/>
              <a:gd name="connsiteY1318" fmla="*/ 1663123 h 2767140"/>
              <a:gd name="connsiteX1319" fmla="*/ 4079248 w 5051687"/>
              <a:gd name="connsiteY1319" fmla="*/ 1659059 h 2767140"/>
              <a:gd name="connsiteX1320" fmla="*/ 4069723 w 5051687"/>
              <a:gd name="connsiteY1320" fmla="*/ 1652201 h 2767140"/>
              <a:gd name="connsiteX1321" fmla="*/ 4068898 w 5051687"/>
              <a:gd name="connsiteY1321" fmla="*/ 1632643 h 2767140"/>
              <a:gd name="connsiteX1322" fmla="*/ 4075184 w 5051687"/>
              <a:gd name="connsiteY1322" fmla="*/ 1628833 h 2767140"/>
              <a:gd name="connsiteX1323" fmla="*/ 4078676 w 5051687"/>
              <a:gd name="connsiteY1323" fmla="*/ 1608513 h 2767140"/>
              <a:gd name="connsiteX1324" fmla="*/ 4079502 w 5051687"/>
              <a:gd name="connsiteY1324" fmla="*/ 1598353 h 2767140"/>
              <a:gd name="connsiteX1325" fmla="*/ 4060706 w 5051687"/>
              <a:gd name="connsiteY1325" fmla="*/ 1596321 h 2767140"/>
              <a:gd name="connsiteX1326" fmla="*/ 4125603 w 5051687"/>
              <a:gd name="connsiteY1326" fmla="*/ 1732846 h 2767140"/>
              <a:gd name="connsiteX1327" fmla="*/ 4118555 w 5051687"/>
              <a:gd name="connsiteY1327" fmla="*/ 1734370 h 2767140"/>
              <a:gd name="connsiteX1328" fmla="*/ 4111824 w 5051687"/>
              <a:gd name="connsiteY1328" fmla="*/ 1738180 h 2767140"/>
              <a:gd name="connsiteX1329" fmla="*/ 4099949 w 5051687"/>
              <a:gd name="connsiteY1329" fmla="*/ 1747388 h 2767140"/>
              <a:gd name="connsiteX1330" fmla="*/ 4100013 w 5051687"/>
              <a:gd name="connsiteY1330" fmla="*/ 1741228 h 2767140"/>
              <a:gd name="connsiteX1331" fmla="*/ 4094932 w 5051687"/>
              <a:gd name="connsiteY1331" fmla="*/ 1738180 h 2767140"/>
              <a:gd name="connsiteX1332" fmla="*/ 4084138 w 5051687"/>
              <a:gd name="connsiteY1332" fmla="*/ 1747578 h 2767140"/>
              <a:gd name="connsiteX1333" fmla="*/ 4074168 w 5051687"/>
              <a:gd name="connsiteY1333" fmla="*/ 1759770 h 2767140"/>
              <a:gd name="connsiteX1334" fmla="*/ 4077661 w 5051687"/>
              <a:gd name="connsiteY1334" fmla="*/ 1764723 h 2767140"/>
              <a:gd name="connsiteX1335" fmla="*/ 4083693 w 5051687"/>
              <a:gd name="connsiteY1335" fmla="*/ 1757103 h 2767140"/>
              <a:gd name="connsiteX1336" fmla="*/ 4095060 w 5051687"/>
              <a:gd name="connsiteY1336" fmla="*/ 1750499 h 2767140"/>
              <a:gd name="connsiteX1337" fmla="*/ 4103569 w 5051687"/>
              <a:gd name="connsiteY1337" fmla="*/ 1753420 h 2767140"/>
              <a:gd name="connsiteX1338" fmla="*/ 4104267 w 5051687"/>
              <a:gd name="connsiteY1338" fmla="*/ 1766882 h 2767140"/>
              <a:gd name="connsiteX1339" fmla="*/ 4111125 w 5051687"/>
              <a:gd name="connsiteY1339" fmla="*/ 1778312 h 2767140"/>
              <a:gd name="connsiteX1340" fmla="*/ 4121285 w 5051687"/>
              <a:gd name="connsiteY1340" fmla="*/ 1777931 h 2767140"/>
              <a:gd name="connsiteX1341" fmla="*/ 4126682 w 5051687"/>
              <a:gd name="connsiteY1341" fmla="*/ 1774311 h 2767140"/>
              <a:gd name="connsiteX1342" fmla="*/ 4123381 w 5051687"/>
              <a:gd name="connsiteY1342" fmla="*/ 1764406 h 2767140"/>
              <a:gd name="connsiteX1343" fmla="*/ 4128397 w 5051687"/>
              <a:gd name="connsiteY1343" fmla="*/ 1758246 h 2767140"/>
              <a:gd name="connsiteX1344" fmla="*/ 4132525 w 5051687"/>
              <a:gd name="connsiteY1344" fmla="*/ 1766819 h 2767140"/>
              <a:gd name="connsiteX1345" fmla="*/ 4136081 w 5051687"/>
              <a:gd name="connsiteY1345" fmla="*/ 1767771 h 2767140"/>
              <a:gd name="connsiteX1346" fmla="*/ 4138303 w 5051687"/>
              <a:gd name="connsiteY1346" fmla="*/ 1751007 h 2767140"/>
              <a:gd name="connsiteX1347" fmla="*/ 4137097 w 5051687"/>
              <a:gd name="connsiteY1347" fmla="*/ 1739133 h 2767140"/>
              <a:gd name="connsiteX1348" fmla="*/ 4132080 w 5051687"/>
              <a:gd name="connsiteY1348" fmla="*/ 1729417 h 2767140"/>
              <a:gd name="connsiteX1349" fmla="*/ 4123889 w 5051687"/>
              <a:gd name="connsiteY1349" fmla="*/ 1722496 h 2767140"/>
              <a:gd name="connsiteX1350" fmla="*/ 4125603 w 5051687"/>
              <a:gd name="connsiteY1350" fmla="*/ 1732846 h 2767140"/>
              <a:gd name="connsiteX1351" fmla="*/ 4094234 w 5051687"/>
              <a:gd name="connsiteY1351" fmla="*/ 1701731 h 2767140"/>
              <a:gd name="connsiteX1352" fmla="*/ 4088456 w 5051687"/>
              <a:gd name="connsiteY1352" fmla="*/ 1692714 h 2767140"/>
              <a:gd name="connsiteX1353" fmla="*/ 4073343 w 5051687"/>
              <a:gd name="connsiteY1353" fmla="*/ 1683634 h 2767140"/>
              <a:gd name="connsiteX1354" fmla="*/ 4059119 w 5051687"/>
              <a:gd name="connsiteY1354" fmla="*/ 1694111 h 2767140"/>
              <a:gd name="connsiteX1355" fmla="*/ 4071692 w 5051687"/>
              <a:gd name="connsiteY1355" fmla="*/ 1706367 h 2767140"/>
              <a:gd name="connsiteX1356" fmla="*/ 4083947 w 5051687"/>
              <a:gd name="connsiteY1356" fmla="*/ 1703382 h 2767140"/>
              <a:gd name="connsiteX1357" fmla="*/ 4077280 w 5051687"/>
              <a:gd name="connsiteY1357" fmla="*/ 1709478 h 2767140"/>
              <a:gd name="connsiteX1358" fmla="*/ 4074867 w 5051687"/>
              <a:gd name="connsiteY1358" fmla="*/ 1725988 h 2767140"/>
              <a:gd name="connsiteX1359" fmla="*/ 4083630 w 5051687"/>
              <a:gd name="connsiteY1359" fmla="*/ 1731957 h 2767140"/>
              <a:gd name="connsiteX1360" fmla="*/ 4095885 w 5051687"/>
              <a:gd name="connsiteY1360" fmla="*/ 1714241 h 2767140"/>
              <a:gd name="connsiteX1361" fmla="*/ 4103823 w 5051687"/>
              <a:gd name="connsiteY1361" fmla="*/ 1700525 h 2767140"/>
              <a:gd name="connsiteX1362" fmla="*/ 4103950 w 5051687"/>
              <a:gd name="connsiteY1362" fmla="*/ 1688650 h 2767140"/>
              <a:gd name="connsiteX1363" fmla="*/ 4094234 w 5051687"/>
              <a:gd name="connsiteY1363" fmla="*/ 1701731 h 2767140"/>
              <a:gd name="connsiteX1364" fmla="*/ 4109664 w 5051687"/>
              <a:gd name="connsiteY1364" fmla="*/ 1683126 h 2767140"/>
              <a:gd name="connsiteX1365" fmla="*/ 4109030 w 5051687"/>
              <a:gd name="connsiteY1365" fmla="*/ 1687380 h 2767140"/>
              <a:gd name="connsiteX1366" fmla="*/ 4117856 w 5051687"/>
              <a:gd name="connsiteY1366" fmla="*/ 1696715 h 2767140"/>
              <a:gd name="connsiteX1367" fmla="*/ 4114935 w 5051687"/>
              <a:gd name="connsiteY1367" fmla="*/ 1700525 h 2767140"/>
              <a:gd name="connsiteX1368" fmla="*/ 4110109 w 5051687"/>
              <a:gd name="connsiteY1368" fmla="*/ 1699382 h 2767140"/>
              <a:gd name="connsiteX1369" fmla="*/ 4109538 w 5051687"/>
              <a:gd name="connsiteY1369" fmla="*/ 1703827 h 2767140"/>
              <a:gd name="connsiteX1370" fmla="*/ 4112522 w 5051687"/>
              <a:gd name="connsiteY1370" fmla="*/ 1707256 h 2767140"/>
              <a:gd name="connsiteX1371" fmla="*/ 4114999 w 5051687"/>
              <a:gd name="connsiteY1371" fmla="*/ 1716527 h 2767140"/>
              <a:gd name="connsiteX1372" fmla="*/ 4117539 w 5051687"/>
              <a:gd name="connsiteY1372" fmla="*/ 1718685 h 2767140"/>
              <a:gd name="connsiteX1373" fmla="*/ 4117221 w 5051687"/>
              <a:gd name="connsiteY1373" fmla="*/ 1706303 h 2767140"/>
              <a:gd name="connsiteX1374" fmla="*/ 4119888 w 5051687"/>
              <a:gd name="connsiteY1374" fmla="*/ 1700779 h 2767140"/>
              <a:gd name="connsiteX1375" fmla="*/ 4124460 w 5051687"/>
              <a:gd name="connsiteY1375" fmla="*/ 1702810 h 2767140"/>
              <a:gd name="connsiteX1376" fmla="*/ 4124587 w 5051687"/>
              <a:gd name="connsiteY1376" fmla="*/ 1687444 h 2767140"/>
              <a:gd name="connsiteX1377" fmla="*/ 4115761 w 5051687"/>
              <a:gd name="connsiteY1377" fmla="*/ 1682681 h 2767140"/>
              <a:gd name="connsiteX1378" fmla="*/ 4109664 w 5051687"/>
              <a:gd name="connsiteY1378" fmla="*/ 1683126 h 2767140"/>
              <a:gd name="connsiteX1379" fmla="*/ 4039116 w 5051687"/>
              <a:gd name="connsiteY1379" fmla="*/ 1700715 h 2767140"/>
              <a:gd name="connsiteX1380" fmla="*/ 4034607 w 5051687"/>
              <a:gd name="connsiteY1380" fmla="*/ 1710177 h 2767140"/>
              <a:gd name="connsiteX1381" fmla="*/ 4025273 w 5051687"/>
              <a:gd name="connsiteY1381" fmla="*/ 1724845 h 2767140"/>
              <a:gd name="connsiteX1382" fmla="*/ 4009144 w 5051687"/>
              <a:gd name="connsiteY1382" fmla="*/ 1742117 h 2767140"/>
              <a:gd name="connsiteX1383" fmla="*/ 4016891 w 5051687"/>
              <a:gd name="connsiteY1383" fmla="*/ 1738942 h 2767140"/>
              <a:gd name="connsiteX1384" fmla="*/ 4033147 w 5051687"/>
              <a:gd name="connsiteY1384" fmla="*/ 1724210 h 2767140"/>
              <a:gd name="connsiteX1385" fmla="*/ 4039624 w 5051687"/>
              <a:gd name="connsiteY1385" fmla="*/ 1718622 h 2767140"/>
              <a:gd name="connsiteX1386" fmla="*/ 4043625 w 5051687"/>
              <a:gd name="connsiteY1386" fmla="*/ 1708398 h 2767140"/>
              <a:gd name="connsiteX1387" fmla="*/ 4039116 w 5051687"/>
              <a:gd name="connsiteY1387" fmla="*/ 1700715 h 2767140"/>
              <a:gd name="connsiteX1388" fmla="*/ 4490665 w 5051687"/>
              <a:gd name="connsiteY1388" fmla="*/ 1908741 h 2767140"/>
              <a:gd name="connsiteX1389" fmla="*/ 4486156 w 5051687"/>
              <a:gd name="connsiteY1389" fmla="*/ 1923092 h 2767140"/>
              <a:gd name="connsiteX1390" fmla="*/ 4465265 w 5051687"/>
              <a:gd name="connsiteY1390" fmla="*/ 1929442 h 2767140"/>
              <a:gd name="connsiteX1391" fmla="*/ 4454787 w 5051687"/>
              <a:gd name="connsiteY1391" fmla="*/ 1928045 h 2767140"/>
              <a:gd name="connsiteX1392" fmla="*/ 4447993 w 5051687"/>
              <a:gd name="connsiteY1392" fmla="*/ 1932744 h 2767140"/>
              <a:gd name="connsiteX1393" fmla="*/ 4463677 w 5051687"/>
              <a:gd name="connsiteY1393" fmla="*/ 1940745 h 2767140"/>
              <a:gd name="connsiteX1394" fmla="*/ 4495046 w 5051687"/>
              <a:gd name="connsiteY1394" fmla="*/ 1930839 h 2767140"/>
              <a:gd name="connsiteX1395" fmla="*/ 4503238 w 5051687"/>
              <a:gd name="connsiteY1395" fmla="*/ 1918647 h 2767140"/>
              <a:gd name="connsiteX1396" fmla="*/ 4490665 w 5051687"/>
              <a:gd name="connsiteY1396" fmla="*/ 1908741 h 2767140"/>
              <a:gd name="connsiteX1397" fmla="*/ 4526098 w 5051687"/>
              <a:gd name="connsiteY1397" fmla="*/ 1923981 h 2767140"/>
              <a:gd name="connsiteX1398" fmla="*/ 4532765 w 5051687"/>
              <a:gd name="connsiteY1398" fmla="*/ 1934776 h 2767140"/>
              <a:gd name="connsiteX1399" fmla="*/ 4549720 w 5051687"/>
              <a:gd name="connsiteY1399" fmla="*/ 1944301 h 2767140"/>
              <a:gd name="connsiteX1400" fmla="*/ 4545783 w 5051687"/>
              <a:gd name="connsiteY1400" fmla="*/ 1937062 h 2767140"/>
              <a:gd name="connsiteX1401" fmla="*/ 4535686 w 5051687"/>
              <a:gd name="connsiteY1401" fmla="*/ 1923473 h 2767140"/>
              <a:gd name="connsiteX1402" fmla="*/ 4526098 w 5051687"/>
              <a:gd name="connsiteY1402" fmla="*/ 1923981 h 2767140"/>
              <a:gd name="connsiteX1403" fmla="*/ 4065469 w 5051687"/>
              <a:gd name="connsiteY1403" fmla="*/ 1496944 h 2767140"/>
              <a:gd name="connsiteX1404" fmla="*/ 4047054 w 5051687"/>
              <a:gd name="connsiteY1404" fmla="*/ 1521328 h 2767140"/>
              <a:gd name="connsiteX1405" fmla="*/ 4059309 w 5051687"/>
              <a:gd name="connsiteY1405" fmla="*/ 1544060 h 2767140"/>
              <a:gd name="connsiteX1406" fmla="*/ 4068580 w 5051687"/>
              <a:gd name="connsiteY1406" fmla="*/ 1531107 h 2767140"/>
              <a:gd name="connsiteX1407" fmla="*/ 4075819 w 5051687"/>
              <a:gd name="connsiteY1407" fmla="*/ 1500881 h 2767140"/>
              <a:gd name="connsiteX1408" fmla="*/ 4065469 w 5051687"/>
              <a:gd name="connsiteY1408" fmla="*/ 1496944 h 2767140"/>
              <a:gd name="connsiteX1409" fmla="*/ 4364808 w 5051687"/>
              <a:gd name="connsiteY1409" fmla="*/ 949002 h 2767140"/>
              <a:gd name="connsiteX1410" fmla="*/ 4364300 w 5051687"/>
              <a:gd name="connsiteY1410" fmla="*/ 969068 h 2767140"/>
              <a:gd name="connsiteX1411" fmla="*/ 4355854 w 5051687"/>
              <a:gd name="connsiteY1411" fmla="*/ 986848 h 2767140"/>
              <a:gd name="connsiteX1412" fmla="*/ 4357188 w 5051687"/>
              <a:gd name="connsiteY1412" fmla="*/ 1012502 h 2767140"/>
              <a:gd name="connsiteX1413" fmla="*/ 4358521 w 5051687"/>
              <a:gd name="connsiteY1413" fmla="*/ 1025202 h 2767140"/>
              <a:gd name="connsiteX1414" fmla="*/ 4357442 w 5051687"/>
              <a:gd name="connsiteY1414" fmla="*/ 1053396 h 2767140"/>
              <a:gd name="connsiteX1415" fmla="*/ 4354203 w 5051687"/>
              <a:gd name="connsiteY1415" fmla="*/ 1072700 h 2767140"/>
              <a:gd name="connsiteX1416" fmla="*/ 4354203 w 5051687"/>
              <a:gd name="connsiteY1416" fmla="*/ 1096068 h 2767140"/>
              <a:gd name="connsiteX1417" fmla="*/ 4353949 w 5051687"/>
              <a:gd name="connsiteY1417" fmla="*/ 1124008 h 2767140"/>
              <a:gd name="connsiteX1418" fmla="*/ 4359093 w 5051687"/>
              <a:gd name="connsiteY1418" fmla="*/ 1119690 h 2767140"/>
              <a:gd name="connsiteX1419" fmla="*/ 4372428 w 5051687"/>
              <a:gd name="connsiteY1419" fmla="*/ 1121214 h 2767140"/>
              <a:gd name="connsiteX1420" fmla="*/ 4376555 w 5051687"/>
              <a:gd name="connsiteY1420" fmla="*/ 1125532 h 2767140"/>
              <a:gd name="connsiteX1421" fmla="*/ 4374079 w 5051687"/>
              <a:gd name="connsiteY1421" fmla="*/ 1109022 h 2767140"/>
              <a:gd name="connsiteX1422" fmla="*/ 4365887 w 5051687"/>
              <a:gd name="connsiteY1422" fmla="*/ 1076256 h 2767140"/>
              <a:gd name="connsiteX1423" fmla="*/ 4378968 w 5051687"/>
              <a:gd name="connsiteY1423" fmla="*/ 1056698 h 2767140"/>
              <a:gd name="connsiteX1424" fmla="*/ 4394272 w 5051687"/>
              <a:gd name="connsiteY1424" fmla="*/ 1068890 h 2767140"/>
              <a:gd name="connsiteX1425" fmla="*/ 4390144 w 5051687"/>
              <a:gd name="connsiteY1425" fmla="*/ 1054666 h 2767140"/>
              <a:gd name="connsiteX1426" fmla="*/ 4382778 w 5051687"/>
              <a:gd name="connsiteY1426" fmla="*/ 1029012 h 2767140"/>
              <a:gd name="connsiteX1427" fmla="*/ 4372936 w 5051687"/>
              <a:gd name="connsiteY1427" fmla="*/ 1002596 h 2767140"/>
              <a:gd name="connsiteX1428" fmla="*/ 4372682 w 5051687"/>
              <a:gd name="connsiteY1428" fmla="*/ 988372 h 2767140"/>
              <a:gd name="connsiteX1429" fmla="*/ 4374587 w 5051687"/>
              <a:gd name="connsiteY1429" fmla="*/ 967798 h 2767140"/>
              <a:gd name="connsiteX1430" fmla="*/ 4369697 w 5051687"/>
              <a:gd name="connsiteY1430" fmla="*/ 943160 h 2767140"/>
              <a:gd name="connsiteX1431" fmla="*/ 4362839 w 5051687"/>
              <a:gd name="connsiteY1431" fmla="*/ 945954 h 2767140"/>
              <a:gd name="connsiteX1432" fmla="*/ 4364808 w 5051687"/>
              <a:gd name="connsiteY1432" fmla="*/ 949002 h 2767140"/>
              <a:gd name="connsiteX1433" fmla="*/ 4356616 w 5051687"/>
              <a:gd name="connsiteY1433" fmla="*/ 1143566 h 2767140"/>
              <a:gd name="connsiteX1434" fmla="*/ 4353886 w 5051687"/>
              <a:gd name="connsiteY1434" fmla="*/ 1160584 h 2767140"/>
              <a:gd name="connsiteX1435" fmla="*/ 4350584 w 5051687"/>
              <a:gd name="connsiteY1435" fmla="*/ 1177348 h 2767140"/>
              <a:gd name="connsiteX1436" fmla="*/ 4337757 w 5051687"/>
              <a:gd name="connsiteY1436" fmla="*/ 1179126 h 2767140"/>
              <a:gd name="connsiteX1437" fmla="*/ 4333375 w 5051687"/>
              <a:gd name="connsiteY1437" fmla="*/ 1189540 h 2767140"/>
              <a:gd name="connsiteX1438" fmla="*/ 4324104 w 5051687"/>
              <a:gd name="connsiteY1438" fmla="*/ 1201224 h 2767140"/>
              <a:gd name="connsiteX1439" fmla="*/ 4331788 w 5051687"/>
              <a:gd name="connsiteY1439" fmla="*/ 1219512 h 2767140"/>
              <a:gd name="connsiteX1440" fmla="*/ 4338836 w 5051687"/>
              <a:gd name="connsiteY1440" fmla="*/ 1213924 h 2767140"/>
              <a:gd name="connsiteX1441" fmla="*/ 4344869 w 5051687"/>
              <a:gd name="connsiteY1441" fmla="*/ 1212146 h 2767140"/>
              <a:gd name="connsiteX1442" fmla="*/ 4338074 w 5051687"/>
              <a:gd name="connsiteY1442" fmla="*/ 1206812 h 2767140"/>
              <a:gd name="connsiteX1443" fmla="*/ 4333439 w 5051687"/>
              <a:gd name="connsiteY1443" fmla="*/ 1196398 h 2767140"/>
              <a:gd name="connsiteX1444" fmla="*/ 4346774 w 5051687"/>
              <a:gd name="connsiteY1444" fmla="*/ 1196398 h 2767140"/>
              <a:gd name="connsiteX1445" fmla="*/ 4361760 w 5051687"/>
              <a:gd name="connsiteY1445" fmla="*/ 1198176 h 2767140"/>
              <a:gd name="connsiteX1446" fmla="*/ 4376492 w 5051687"/>
              <a:gd name="connsiteY1446" fmla="*/ 1204780 h 2767140"/>
              <a:gd name="connsiteX1447" fmla="*/ 4380302 w 5051687"/>
              <a:gd name="connsiteY1447" fmla="*/ 1192588 h 2767140"/>
              <a:gd name="connsiteX1448" fmla="*/ 4398844 w 5051687"/>
              <a:gd name="connsiteY1448" fmla="*/ 1187508 h 2767140"/>
              <a:gd name="connsiteX1449" fmla="*/ 4410020 w 5051687"/>
              <a:gd name="connsiteY1449" fmla="*/ 1180650 h 2767140"/>
              <a:gd name="connsiteX1450" fmla="*/ 4405892 w 5051687"/>
              <a:gd name="connsiteY1450" fmla="*/ 1164394 h 2767140"/>
              <a:gd name="connsiteX1451" fmla="*/ 4394970 w 5051687"/>
              <a:gd name="connsiteY1451" fmla="*/ 1166172 h 2767140"/>
              <a:gd name="connsiteX1452" fmla="*/ 4380238 w 5051687"/>
              <a:gd name="connsiteY1452" fmla="*/ 1163124 h 2767140"/>
              <a:gd name="connsiteX1453" fmla="*/ 4361442 w 5051687"/>
              <a:gd name="connsiteY1453" fmla="*/ 1140772 h 2767140"/>
              <a:gd name="connsiteX1454" fmla="*/ 4356616 w 5051687"/>
              <a:gd name="connsiteY1454" fmla="*/ 1143566 h 2767140"/>
              <a:gd name="connsiteX1455" fmla="*/ 4332169 w 5051687"/>
              <a:gd name="connsiteY1455" fmla="*/ 1226815 h 2767140"/>
              <a:gd name="connsiteX1456" fmla="*/ 4326835 w 5051687"/>
              <a:gd name="connsiteY1456" fmla="*/ 1242245 h 2767140"/>
              <a:gd name="connsiteX1457" fmla="*/ 4325628 w 5051687"/>
              <a:gd name="connsiteY1457" fmla="*/ 1264534 h 2767140"/>
              <a:gd name="connsiteX1458" fmla="*/ 4305372 w 5051687"/>
              <a:gd name="connsiteY1458" fmla="*/ 1298442 h 2767140"/>
              <a:gd name="connsiteX1459" fmla="*/ 4286957 w 5051687"/>
              <a:gd name="connsiteY1459" fmla="*/ 1302824 h 2767140"/>
              <a:gd name="connsiteX1460" fmla="*/ 4290005 w 5051687"/>
              <a:gd name="connsiteY1460" fmla="*/ 1294633 h 2767140"/>
              <a:gd name="connsiteX1461" fmla="*/ 4279146 w 5051687"/>
              <a:gd name="connsiteY1461" fmla="*/ 1293109 h 2767140"/>
              <a:gd name="connsiteX1462" fmla="*/ 4278511 w 5051687"/>
              <a:gd name="connsiteY1462" fmla="*/ 1301681 h 2767140"/>
              <a:gd name="connsiteX1463" fmla="*/ 4271399 w 5051687"/>
              <a:gd name="connsiteY1463" fmla="*/ 1319398 h 2767140"/>
              <a:gd name="connsiteX1464" fmla="*/ 4267272 w 5051687"/>
              <a:gd name="connsiteY1464" fmla="*/ 1326636 h 2767140"/>
              <a:gd name="connsiteX1465" fmla="*/ 4257683 w 5051687"/>
              <a:gd name="connsiteY1465" fmla="*/ 1322255 h 2767140"/>
              <a:gd name="connsiteX1466" fmla="*/ 4239268 w 5051687"/>
              <a:gd name="connsiteY1466" fmla="*/ 1324922 h 2767140"/>
              <a:gd name="connsiteX1467" fmla="*/ 4223139 w 5051687"/>
              <a:gd name="connsiteY1467" fmla="*/ 1336542 h 2767140"/>
              <a:gd name="connsiteX1468" fmla="*/ 4202438 w 5051687"/>
              <a:gd name="connsiteY1468" fmla="*/ 1347401 h 2767140"/>
              <a:gd name="connsiteX1469" fmla="*/ 4190564 w 5051687"/>
              <a:gd name="connsiteY1469" fmla="*/ 1363403 h 2767140"/>
              <a:gd name="connsiteX1470" fmla="*/ 4182372 w 5051687"/>
              <a:gd name="connsiteY1470" fmla="*/ 1378262 h 2767140"/>
              <a:gd name="connsiteX1471" fmla="*/ 4187897 w 5051687"/>
              <a:gd name="connsiteY1471" fmla="*/ 1379405 h 2767140"/>
              <a:gd name="connsiteX1472" fmla="*/ 4193421 w 5051687"/>
              <a:gd name="connsiteY1472" fmla="*/ 1372928 h 2767140"/>
              <a:gd name="connsiteX1473" fmla="*/ 4196279 w 5051687"/>
              <a:gd name="connsiteY1473" fmla="*/ 1379215 h 2767140"/>
              <a:gd name="connsiteX1474" fmla="*/ 4189929 w 5051687"/>
              <a:gd name="connsiteY1474" fmla="*/ 1391788 h 2767140"/>
              <a:gd name="connsiteX1475" fmla="*/ 4194437 w 5051687"/>
              <a:gd name="connsiteY1475" fmla="*/ 1403027 h 2767140"/>
              <a:gd name="connsiteX1476" fmla="*/ 4209360 w 5051687"/>
              <a:gd name="connsiteY1476" fmla="*/ 1393502 h 2767140"/>
              <a:gd name="connsiteX1477" fmla="*/ 4217170 w 5051687"/>
              <a:gd name="connsiteY1477" fmla="*/ 1374071 h 2767140"/>
              <a:gd name="connsiteX1478" fmla="*/ 4207772 w 5051687"/>
              <a:gd name="connsiteY1478" fmla="*/ 1361879 h 2767140"/>
              <a:gd name="connsiteX1479" fmla="*/ 4207137 w 5051687"/>
              <a:gd name="connsiteY1479" fmla="*/ 1354577 h 2767140"/>
              <a:gd name="connsiteX1480" fmla="*/ 4220663 w 5051687"/>
              <a:gd name="connsiteY1480" fmla="*/ 1351148 h 2767140"/>
              <a:gd name="connsiteX1481" fmla="*/ 4245428 w 5051687"/>
              <a:gd name="connsiteY1481" fmla="*/ 1345623 h 2767140"/>
              <a:gd name="connsiteX1482" fmla="*/ 4265494 w 5051687"/>
              <a:gd name="connsiteY1482" fmla="*/ 1343147 h 2767140"/>
              <a:gd name="connsiteX1483" fmla="*/ 4269367 w 5051687"/>
              <a:gd name="connsiteY1483" fmla="*/ 1359529 h 2767140"/>
              <a:gd name="connsiteX1484" fmla="*/ 4283083 w 5051687"/>
              <a:gd name="connsiteY1484" fmla="*/ 1353815 h 2767140"/>
              <a:gd name="connsiteX1485" fmla="*/ 4282893 w 5051687"/>
              <a:gd name="connsiteY1485" fmla="*/ 1345814 h 2767140"/>
              <a:gd name="connsiteX1486" fmla="*/ 4285941 w 5051687"/>
              <a:gd name="connsiteY1486" fmla="*/ 1338956 h 2767140"/>
              <a:gd name="connsiteX1487" fmla="*/ 4300292 w 5051687"/>
              <a:gd name="connsiteY1487" fmla="*/ 1341051 h 2767140"/>
              <a:gd name="connsiteX1488" fmla="*/ 4314833 w 5051687"/>
              <a:gd name="connsiteY1488" fmla="*/ 1334574 h 2767140"/>
              <a:gd name="connsiteX1489" fmla="*/ 4324041 w 5051687"/>
              <a:gd name="connsiteY1489" fmla="*/ 1335336 h 2767140"/>
              <a:gd name="connsiteX1490" fmla="*/ 4328549 w 5051687"/>
              <a:gd name="connsiteY1490" fmla="*/ 1337432 h 2767140"/>
              <a:gd name="connsiteX1491" fmla="*/ 4344678 w 5051687"/>
              <a:gd name="connsiteY1491" fmla="*/ 1330954 h 2767140"/>
              <a:gd name="connsiteX1492" fmla="*/ 4344869 w 5051687"/>
              <a:gd name="connsiteY1492" fmla="*/ 1322763 h 2767140"/>
              <a:gd name="connsiteX1493" fmla="*/ 4342011 w 5051687"/>
              <a:gd name="connsiteY1493" fmla="*/ 1303904 h 2767140"/>
              <a:gd name="connsiteX1494" fmla="*/ 4344297 w 5051687"/>
              <a:gd name="connsiteY1494" fmla="*/ 1286187 h 2767140"/>
              <a:gd name="connsiteX1495" fmla="*/ 4348996 w 5051687"/>
              <a:gd name="connsiteY1495" fmla="*/ 1278377 h 2767140"/>
              <a:gd name="connsiteX1496" fmla="*/ 4354076 w 5051687"/>
              <a:gd name="connsiteY1496" fmla="*/ 1264851 h 2767140"/>
              <a:gd name="connsiteX1497" fmla="*/ 4356743 w 5051687"/>
              <a:gd name="connsiteY1497" fmla="*/ 1247706 h 2767140"/>
              <a:gd name="connsiteX1498" fmla="*/ 4350647 w 5051687"/>
              <a:gd name="connsiteY1498" fmla="*/ 1231704 h 2767140"/>
              <a:gd name="connsiteX1499" fmla="*/ 4352044 w 5051687"/>
              <a:gd name="connsiteY1499" fmla="*/ 1217035 h 2767140"/>
              <a:gd name="connsiteX1500" fmla="*/ 4339217 w 5051687"/>
              <a:gd name="connsiteY1500" fmla="*/ 1224084 h 2767140"/>
              <a:gd name="connsiteX1501" fmla="*/ 4337947 w 5051687"/>
              <a:gd name="connsiteY1501" fmla="*/ 1226751 h 2767140"/>
              <a:gd name="connsiteX1502" fmla="*/ 4332169 w 5051687"/>
              <a:gd name="connsiteY1502" fmla="*/ 1226815 h 2767140"/>
              <a:gd name="connsiteX1503" fmla="*/ 4255842 w 5051687"/>
              <a:gd name="connsiteY1503" fmla="*/ 1341305 h 2767140"/>
              <a:gd name="connsiteX1504" fmla="*/ 4228092 w 5051687"/>
              <a:gd name="connsiteY1504" fmla="*/ 1346893 h 2767140"/>
              <a:gd name="connsiteX1505" fmla="*/ 4220472 w 5051687"/>
              <a:gd name="connsiteY1505" fmla="*/ 1359466 h 2767140"/>
              <a:gd name="connsiteX1506" fmla="*/ 4225425 w 5051687"/>
              <a:gd name="connsiteY1506" fmla="*/ 1377564 h 2767140"/>
              <a:gd name="connsiteX1507" fmla="*/ 4237046 w 5051687"/>
              <a:gd name="connsiteY1507" fmla="*/ 1373944 h 2767140"/>
              <a:gd name="connsiteX1508" fmla="*/ 4249809 w 5051687"/>
              <a:gd name="connsiteY1508" fmla="*/ 1359910 h 2767140"/>
              <a:gd name="connsiteX1509" fmla="*/ 4262573 w 5051687"/>
              <a:gd name="connsiteY1509" fmla="*/ 1356926 h 2767140"/>
              <a:gd name="connsiteX1510" fmla="*/ 4264922 w 5051687"/>
              <a:gd name="connsiteY1510" fmla="*/ 1340289 h 2767140"/>
              <a:gd name="connsiteX1511" fmla="*/ 4255842 w 5051687"/>
              <a:gd name="connsiteY1511" fmla="*/ 1341305 h 2767140"/>
              <a:gd name="connsiteX1512" fmla="*/ 5020128 w 5051687"/>
              <a:gd name="connsiteY1512" fmla="*/ 777171 h 2767140"/>
              <a:gd name="connsiteX1513" fmla="*/ 5002284 w 5051687"/>
              <a:gd name="connsiteY1513" fmla="*/ 776536 h 2767140"/>
              <a:gd name="connsiteX1514" fmla="*/ 5007872 w 5051687"/>
              <a:gd name="connsiteY1514" fmla="*/ 785680 h 2767140"/>
              <a:gd name="connsiteX1515" fmla="*/ 5027811 w 5051687"/>
              <a:gd name="connsiteY1515" fmla="*/ 789236 h 2767140"/>
              <a:gd name="connsiteX1516" fmla="*/ 5043496 w 5051687"/>
              <a:gd name="connsiteY1516" fmla="*/ 793935 h 2767140"/>
              <a:gd name="connsiteX1517" fmla="*/ 5051687 w 5051687"/>
              <a:gd name="connsiteY1517" fmla="*/ 790252 h 2767140"/>
              <a:gd name="connsiteX1518" fmla="*/ 5020128 w 5051687"/>
              <a:gd name="connsiteY1518" fmla="*/ 777171 h 2767140"/>
              <a:gd name="connsiteX1519" fmla="*/ 4872427 w 5051687"/>
              <a:gd name="connsiteY1519" fmla="*/ 573717 h 2767140"/>
              <a:gd name="connsiteX1520" fmla="*/ 4865061 w 5051687"/>
              <a:gd name="connsiteY1520" fmla="*/ 582099 h 2767140"/>
              <a:gd name="connsiteX1521" fmla="*/ 4883857 w 5051687"/>
              <a:gd name="connsiteY1521" fmla="*/ 592958 h 2767140"/>
              <a:gd name="connsiteX1522" fmla="*/ 4907987 w 5051687"/>
              <a:gd name="connsiteY1522" fmla="*/ 590862 h 2767140"/>
              <a:gd name="connsiteX1523" fmla="*/ 4932688 w 5051687"/>
              <a:gd name="connsiteY1523" fmla="*/ 586481 h 2767140"/>
              <a:gd name="connsiteX1524" fmla="*/ 4922909 w 5051687"/>
              <a:gd name="connsiteY1524" fmla="*/ 575432 h 2767140"/>
              <a:gd name="connsiteX1525" fmla="*/ 4890969 w 5051687"/>
              <a:gd name="connsiteY1525" fmla="*/ 576384 h 2767140"/>
              <a:gd name="connsiteX1526" fmla="*/ 4872427 w 5051687"/>
              <a:gd name="connsiteY1526" fmla="*/ 573717 h 2767140"/>
              <a:gd name="connsiteX1527" fmla="*/ 4411544 w 5051687"/>
              <a:gd name="connsiteY1527" fmla="*/ 402077 h 2767140"/>
              <a:gd name="connsiteX1528" fmla="*/ 4439357 w 5051687"/>
              <a:gd name="connsiteY1528" fmla="*/ 422651 h 2767140"/>
              <a:gd name="connsiteX1529" fmla="*/ 4467995 w 5051687"/>
              <a:gd name="connsiteY1529" fmla="*/ 423032 h 2767140"/>
              <a:gd name="connsiteX1530" fmla="*/ 4486601 w 5051687"/>
              <a:gd name="connsiteY1530" fmla="*/ 410840 h 2767140"/>
              <a:gd name="connsiteX1531" fmla="*/ 4468821 w 5051687"/>
              <a:gd name="connsiteY1531" fmla="*/ 406268 h 2767140"/>
              <a:gd name="connsiteX1532" fmla="*/ 4446151 w 5051687"/>
              <a:gd name="connsiteY1532" fmla="*/ 406268 h 2767140"/>
              <a:gd name="connsiteX1533" fmla="*/ 4442468 w 5051687"/>
              <a:gd name="connsiteY1533" fmla="*/ 399029 h 2767140"/>
              <a:gd name="connsiteX1534" fmla="*/ 4428943 w 5051687"/>
              <a:gd name="connsiteY1534" fmla="*/ 398648 h 2767140"/>
              <a:gd name="connsiteX1535" fmla="*/ 4422021 w 5051687"/>
              <a:gd name="connsiteY1535" fmla="*/ 393504 h 2767140"/>
              <a:gd name="connsiteX1536" fmla="*/ 4411544 w 5051687"/>
              <a:gd name="connsiteY1536" fmla="*/ 402077 h 2767140"/>
              <a:gd name="connsiteX1537" fmla="*/ 4331343 w 5051687"/>
              <a:gd name="connsiteY1537" fmla="*/ 428175 h 2767140"/>
              <a:gd name="connsiteX1538" fmla="*/ 4332804 w 5051687"/>
              <a:gd name="connsiteY1538" fmla="*/ 440177 h 2767140"/>
              <a:gd name="connsiteX1539" fmla="*/ 4334645 w 5051687"/>
              <a:gd name="connsiteY1539" fmla="*/ 450083 h 2767140"/>
              <a:gd name="connsiteX1540" fmla="*/ 4346075 w 5051687"/>
              <a:gd name="connsiteY1540" fmla="*/ 455036 h 2767140"/>
              <a:gd name="connsiteX1541" fmla="*/ 4369380 w 5051687"/>
              <a:gd name="connsiteY1541" fmla="*/ 471609 h 2767140"/>
              <a:gd name="connsiteX1542" fmla="*/ 4381445 w 5051687"/>
              <a:gd name="connsiteY1542" fmla="*/ 471038 h 2767140"/>
              <a:gd name="connsiteX1543" fmla="*/ 4372237 w 5051687"/>
              <a:gd name="connsiteY1543" fmla="*/ 454274 h 2767140"/>
              <a:gd name="connsiteX1544" fmla="*/ 4348298 w 5051687"/>
              <a:gd name="connsiteY1544" fmla="*/ 434462 h 2767140"/>
              <a:gd name="connsiteX1545" fmla="*/ 4331343 w 5051687"/>
              <a:gd name="connsiteY1545" fmla="*/ 428175 h 2767140"/>
              <a:gd name="connsiteX1546" fmla="*/ 4404368 w 5051687"/>
              <a:gd name="connsiteY1546" fmla="*/ 390837 h 2767140"/>
              <a:gd name="connsiteX1547" fmla="*/ 4378206 w 5051687"/>
              <a:gd name="connsiteY1547" fmla="*/ 374645 h 2767140"/>
              <a:gd name="connsiteX1548" fmla="*/ 4351219 w 5051687"/>
              <a:gd name="connsiteY1548" fmla="*/ 361310 h 2767140"/>
              <a:gd name="connsiteX1549" fmla="*/ 4344678 w 5051687"/>
              <a:gd name="connsiteY1549" fmla="*/ 371787 h 2767140"/>
              <a:gd name="connsiteX1550" fmla="*/ 4332994 w 5051687"/>
              <a:gd name="connsiteY1550" fmla="*/ 371787 h 2767140"/>
              <a:gd name="connsiteX1551" fmla="*/ 4308293 w 5051687"/>
              <a:gd name="connsiteY1551" fmla="*/ 359786 h 2767140"/>
              <a:gd name="connsiteX1552" fmla="*/ 4285179 w 5051687"/>
              <a:gd name="connsiteY1552" fmla="*/ 374264 h 2767140"/>
              <a:gd name="connsiteX1553" fmla="*/ 4292735 w 5051687"/>
              <a:gd name="connsiteY1553" fmla="*/ 400553 h 2767140"/>
              <a:gd name="connsiteX1554" fmla="*/ 4318897 w 5051687"/>
              <a:gd name="connsiteY1554" fmla="*/ 409887 h 2767140"/>
              <a:gd name="connsiteX1555" fmla="*/ 4332423 w 5051687"/>
              <a:gd name="connsiteY1555" fmla="*/ 403410 h 2767140"/>
              <a:gd name="connsiteX1556" fmla="*/ 4363347 w 5051687"/>
              <a:gd name="connsiteY1556" fmla="*/ 400743 h 2767140"/>
              <a:gd name="connsiteX1557" fmla="*/ 4372174 w 5051687"/>
              <a:gd name="connsiteY1557" fmla="*/ 410268 h 2767140"/>
              <a:gd name="connsiteX1558" fmla="*/ 4396494 w 5051687"/>
              <a:gd name="connsiteY1558" fmla="*/ 399981 h 2767140"/>
              <a:gd name="connsiteX1559" fmla="*/ 4404368 w 5051687"/>
              <a:gd name="connsiteY1559" fmla="*/ 390837 h 2767140"/>
              <a:gd name="connsiteX1560" fmla="*/ 3696089 w 5051687"/>
              <a:gd name="connsiteY1560" fmla="*/ 118803 h 2767140"/>
              <a:gd name="connsiteX1561" fmla="*/ 3666625 w 5051687"/>
              <a:gd name="connsiteY1561" fmla="*/ 134043 h 2767140"/>
              <a:gd name="connsiteX1562" fmla="*/ 3646686 w 5051687"/>
              <a:gd name="connsiteY1562" fmla="*/ 146997 h 2767140"/>
              <a:gd name="connsiteX1563" fmla="*/ 3638241 w 5051687"/>
              <a:gd name="connsiteY1563" fmla="*/ 166047 h 2767140"/>
              <a:gd name="connsiteX1564" fmla="*/ 3655132 w 5051687"/>
              <a:gd name="connsiteY1564" fmla="*/ 174937 h 2767140"/>
              <a:gd name="connsiteX1565" fmla="*/ 3687580 w 5051687"/>
              <a:gd name="connsiteY1565" fmla="*/ 189669 h 2767140"/>
              <a:gd name="connsiteX1566" fmla="*/ 3722759 w 5051687"/>
              <a:gd name="connsiteY1566" fmla="*/ 204655 h 2767140"/>
              <a:gd name="connsiteX1567" fmla="*/ 3744603 w 5051687"/>
              <a:gd name="connsiteY1567" fmla="*/ 209735 h 2767140"/>
              <a:gd name="connsiteX1568" fmla="*/ 3766701 w 5051687"/>
              <a:gd name="connsiteY1568" fmla="*/ 205671 h 2767140"/>
              <a:gd name="connsiteX1569" fmla="*/ 3762383 w 5051687"/>
              <a:gd name="connsiteY1569" fmla="*/ 186621 h 2767140"/>
              <a:gd name="connsiteX1570" fmla="*/ 3762129 w 5051687"/>
              <a:gd name="connsiteY1570" fmla="*/ 169857 h 2767140"/>
              <a:gd name="connsiteX1571" fmla="*/ 3743587 w 5051687"/>
              <a:gd name="connsiteY1571" fmla="*/ 167317 h 2767140"/>
              <a:gd name="connsiteX1572" fmla="*/ 3749874 w 5051687"/>
              <a:gd name="connsiteY1572" fmla="*/ 161983 h 2767140"/>
              <a:gd name="connsiteX1573" fmla="*/ 3725045 w 5051687"/>
              <a:gd name="connsiteY1573" fmla="*/ 150045 h 2767140"/>
              <a:gd name="connsiteX1574" fmla="*/ 3733999 w 5051687"/>
              <a:gd name="connsiteY1574" fmla="*/ 137853 h 2767140"/>
              <a:gd name="connsiteX1575" fmla="*/ 3725807 w 5051687"/>
              <a:gd name="connsiteY1575" fmla="*/ 127947 h 2767140"/>
              <a:gd name="connsiteX1576" fmla="*/ 3700217 w 5051687"/>
              <a:gd name="connsiteY1576" fmla="*/ 111945 h 2767140"/>
              <a:gd name="connsiteX1577" fmla="*/ 3696089 w 5051687"/>
              <a:gd name="connsiteY1577" fmla="*/ 118803 h 2767140"/>
              <a:gd name="connsiteX1578" fmla="*/ 3798578 w 5051687"/>
              <a:gd name="connsiteY1578" fmla="*/ 195765 h 2767140"/>
              <a:gd name="connsiteX1579" fmla="*/ 3779464 w 5051687"/>
              <a:gd name="connsiteY1579" fmla="*/ 212021 h 2767140"/>
              <a:gd name="connsiteX1580" fmla="*/ 3759843 w 5051687"/>
              <a:gd name="connsiteY1580" fmla="*/ 233865 h 2767140"/>
              <a:gd name="connsiteX1581" fmla="*/ 3764987 w 5051687"/>
              <a:gd name="connsiteY1581" fmla="*/ 243073 h 2767140"/>
              <a:gd name="connsiteX1582" fmla="*/ 3795276 w 5051687"/>
              <a:gd name="connsiteY1582" fmla="*/ 236977 h 2767140"/>
              <a:gd name="connsiteX1583" fmla="*/ 3818200 w 5051687"/>
              <a:gd name="connsiteY1583" fmla="*/ 242057 h 2767140"/>
              <a:gd name="connsiteX1584" fmla="*/ 3844362 w 5051687"/>
              <a:gd name="connsiteY1584" fmla="*/ 229611 h 2767140"/>
              <a:gd name="connsiteX1585" fmla="*/ 3825248 w 5051687"/>
              <a:gd name="connsiteY1585" fmla="*/ 215895 h 2767140"/>
              <a:gd name="connsiteX1586" fmla="*/ 3798007 w 5051687"/>
              <a:gd name="connsiteY1586" fmla="*/ 205481 h 2767140"/>
              <a:gd name="connsiteX1587" fmla="*/ 3816866 w 5051687"/>
              <a:gd name="connsiteY1587" fmla="*/ 196590 h 2767140"/>
              <a:gd name="connsiteX1588" fmla="*/ 3798578 w 5051687"/>
              <a:gd name="connsiteY1588" fmla="*/ 195765 h 2767140"/>
              <a:gd name="connsiteX1589" fmla="*/ 3168087 w 5051687"/>
              <a:gd name="connsiteY1589" fmla="*/ 70543 h 2767140"/>
              <a:gd name="connsiteX1590" fmla="*/ 3149545 w 5051687"/>
              <a:gd name="connsiteY1590" fmla="*/ 85529 h 2767140"/>
              <a:gd name="connsiteX1591" fmla="*/ 3166436 w 5051687"/>
              <a:gd name="connsiteY1591" fmla="*/ 90101 h 2767140"/>
              <a:gd name="connsiteX1592" fmla="*/ 3200281 w 5051687"/>
              <a:gd name="connsiteY1592" fmla="*/ 77401 h 2767140"/>
              <a:gd name="connsiteX1593" fmla="*/ 3168087 w 5051687"/>
              <a:gd name="connsiteY1593" fmla="*/ 70543 h 2767140"/>
              <a:gd name="connsiteX1594" fmla="*/ 3199710 w 5051687"/>
              <a:gd name="connsiteY1594" fmla="*/ 106357 h 2767140"/>
              <a:gd name="connsiteX1595" fmla="*/ 3193487 w 5051687"/>
              <a:gd name="connsiteY1595" fmla="*/ 123629 h 2767140"/>
              <a:gd name="connsiteX1596" fmla="*/ 3209552 w 5051687"/>
              <a:gd name="connsiteY1596" fmla="*/ 126169 h 2767140"/>
              <a:gd name="connsiteX1597" fmla="*/ 3225681 w 5051687"/>
              <a:gd name="connsiteY1597" fmla="*/ 121089 h 2767140"/>
              <a:gd name="connsiteX1598" fmla="*/ 3228666 w 5051687"/>
              <a:gd name="connsiteY1598" fmla="*/ 106357 h 2767140"/>
              <a:gd name="connsiteX1599" fmla="*/ 3199710 w 5051687"/>
              <a:gd name="connsiteY1599" fmla="*/ 106357 h 2767140"/>
              <a:gd name="connsiteX1600" fmla="*/ 3125224 w 5051687"/>
              <a:gd name="connsiteY1600" fmla="*/ 102674 h 2767140"/>
              <a:gd name="connsiteX1601" fmla="*/ 3124780 w 5051687"/>
              <a:gd name="connsiteY1601" fmla="*/ 110104 h 2767140"/>
              <a:gd name="connsiteX1602" fmla="*/ 3163007 w 5051687"/>
              <a:gd name="connsiteY1602" fmla="*/ 110294 h 2767140"/>
              <a:gd name="connsiteX1603" fmla="*/ 3159514 w 5051687"/>
              <a:gd name="connsiteY1603" fmla="*/ 103055 h 2767140"/>
              <a:gd name="connsiteX1604" fmla="*/ 3125224 w 5051687"/>
              <a:gd name="connsiteY1604" fmla="*/ 102674 h 2767140"/>
              <a:gd name="connsiteX1605" fmla="*/ 2998795 w 5051687"/>
              <a:gd name="connsiteY1605" fmla="*/ 118041 h 2767140"/>
              <a:gd name="connsiteX1606" fmla="*/ 3034991 w 5051687"/>
              <a:gd name="connsiteY1606" fmla="*/ 117470 h 2767140"/>
              <a:gd name="connsiteX1607" fmla="*/ 3022100 w 5051687"/>
              <a:gd name="connsiteY1607" fmla="*/ 129852 h 2767140"/>
              <a:gd name="connsiteX1608" fmla="*/ 3037848 w 5051687"/>
              <a:gd name="connsiteY1608" fmla="*/ 134424 h 2767140"/>
              <a:gd name="connsiteX1609" fmla="*/ 3054422 w 5051687"/>
              <a:gd name="connsiteY1609" fmla="*/ 118422 h 2767140"/>
              <a:gd name="connsiteX1610" fmla="*/ 3087314 w 5051687"/>
              <a:gd name="connsiteY1610" fmla="*/ 111945 h 2767140"/>
              <a:gd name="connsiteX1611" fmla="*/ 3063185 w 5051687"/>
              <a:gd name="connsiteY1611" fmla="*/ 102611 h 2767140"/>
              <a:gd name="connsiteX1612" fmla="*/ 3028006 w 5051687"/>
              <a:gd name="connsiteY1612" fmla="*/ 102992 h 2767140"/>
              <a:gd name="connsiteX1613" fmla="*/ 2989144 w 5051687"/>
              <a:gd name="connsiteY1613" fmla="*/ 110612 h 2767140"/>
              <a:gd name="connsiteX1614" fmla="*/ 2998795 w 5051687"/>
              <a:gd name="connsiteY1614" fmla="*/ 118041 h 2767140"/>
              <a:gd name="connsiteX1615" fmla="*/ 3103063 w 5051687"/>
              <a:gd name="connsiteY1615" fmla="*/ 121724 h 2767140"/>
              <a:gd name="connsiteX1616" fmla="*/ 3086934 w 5051687"/>
              <a:gd name="connsiteY1616" fmla="*/ 130487 h 2767140"/>
              <a:gd name="connsiteX1617" fmla="*/ 3118620 w 5051687"/>
              <a:gd name="connsiteY1617" fmla="*/ 130678 h 2767140"/>
              <a:gd name="connsiteX1618" fmla="*/ 3103063 w 5051687"/>
              <a:gd name="connsiteY1618" fmla="*/ 121724 h 2767140"/>
              <a:gd name="connsiteX1619" fmla="*/ 3185739 w 5051687"/>
              <a:gd name="connsiteY1619" fmla="*/ 126677 h 2767140"/>
              <a:gd name="connsiteX1620" fmla="*/ 3155831 w 5051687"/>
              <a:gd name="connsiteY1620" fmla="*/ 124010 h 2767140"/>
              <a:gd name="connsiteX1621" fmla="*/ 3146243 w 5051687"/>
              <a:gd name="connsiteY1621" fmla="*/ 136012 h 2767140"/>
              <a:gd name="connsiteX1622" fmla="*/ 3167261 w 5051687"/>
              <a:gd name="connsiteY1622" fmla="*/ 136964 h 2767140"/>
              <a:gd name="connsiteX1623" fmla="*/ 3169293 w 5051687"/>
              <a:gd name="connsiteY1623" fmla="*/ 132011 h 2767140"/>
              <a:gd name="connsiteX1624" fmla="*/ 3185739 w 5051687"/>
              <a:gd name="connsiteY1624" fmla="*/ 126677 h 2767140"/>
              <a:gd name="connsiteX1625" fmla="*/ 3255717 w 5051687"/>
              <a:gd name="connsiteY1625" fmla="*/ 106103 h 2767140"/>
              <a:gd name="connsiteX1626" fmla="*/ 3240985 w 5051687"/>
              <a:gd name="connsiteY1626" fmla="*/ 114104 h 2767140"/>
              <a:gd name="connsiteX1627" fmla="*/ 3256351 w 5051687"/>
              <a:gd name="connsiteY1627" fmla="*/ 115628 h 2767140"/>
              <a:gd name="connsiteX1628" fmla="*/ 3284990 w 5051687"/>
              <a:gd name="connsiteY1628" fmla="*/ 107246 h 2767140"/>
              <a:gd name="connsiteX1629" fmla="*/ 3283149 w 5051687"/>
              <a:gd name="connsiteY1629" fmla="*/ 88768 h 2767140"/>
              <a:gd name="connsiteX1630" fmla="*/ 3267210 w 5051687"/>
              <a:gd name="connsiteY1630" fmla="*/ 98102 h 2767140"/>
              <a:gd name="connsiteX1631" fmla="*/ 3255717 w 5051687"/>
              <a:gd name="connsiteY1631" fmla="*/ 106103 h 2767140"/>
              <a:gd name="connsiteX1632" fmla="*/ 2254004 w 5051687"/>
              <a:gd name="connsiteY1632" fmla="*/ 836734 h 2767140"/>
              <a:gd name="connsiteX1633" fmla="*/ 2249495 w 5051687"/>
              <a:gd name="connsiteY1633" fmla="*/ 857753 h 2767140"/>
              <a:gd name="connsiteX1634" fmla="*/ 2273943 w 5051687"/>
              <a:gd name="connsiteY1634" fmla="*/ 850641 h 2767140"/>
              <a:gd name="connsiteX1635" fmla="*/ 2264926 w 5051687"/>
              <a:gd name="connsiteY1635" fmla="*/ 874707 h 2767140"/>
              <a:gd name="connsiteX1636" fmla="*/ 2286834 w 5051687"/>
              <a:gd name="connsiteY1636" fmla="*/ 891090 h 2767140"/>
              <a:gd name="connsiteX1637" fmla="*/ 2295851 w 5051687"/>
              <a:gd name="connsiteY1637" fmla="*/ 906394 h 2767140"/>
              <a:gd name="connsiteX1638" fmla="*/ 2299026 w 5051687"/>
              <a:gd name="connsiteY1638" fmla="*/ 926079 h 2767140"/>
              <a:gd name="connsiteX1639" fmla="*/ 2276547 w 5051687"/>
              <a:gd name="connsiteY1639" fmla="*/ 921126 h 2767140"/>
              <a:gd name="connsiteX1640" fmla="*/ 2282643 w 5051687"/>
              <a:gd name="connsiteY1640" fmla="*/ 940810 h 2767140"/>
              <a:gd name="connsiteX1641" fmla="*/ 2267847 w 5051687"/>
              <a:gd name="connsiteY1641" fmla="*/ 960242 h 2767140"/>
              <a:gd name="connsiteX1642" fmla="*/ 2275594 w 5051687"/>
              <a:gd name="connsiteY1642" fmla="*/ 969004 h 2767140"/>
              <a:gd name="connsiteX1643" fmla="*/ 2304550 w 5051687"/>
              <a:gd name="connsiteY1643" fmla="*/ 972307 h 2767140"/>
              <a:gd name="connsiteX1644" fmla="*/ 2281436 w 5051687"/>
              <a:gd name="connsiteY1644" fmla="*/ 984626 h 2767140"/>
              <a:gd name="connsiteX1645" fmla="*/ 2259211 w 5051687"/>
              <a:gd name="connsiteY1645" fmla="*/ 1009264 h 2767140"/>
              <a:gd name="connsiteX1646" fmla="*/ 2318457 w 5051687"/>
              <a:gd name="connsiteY1646" fmla="*/ 997770 h 2767140"/>
              <a:gd name="connsiteX1647" fmla="*/ 2362843 w 5051687"/>
              <a:gd name="connsiteY1647" fmla="*/ 987928 h 2767140"/>
              <a:gd name="connsiteX1648" fmla="*/ 2366717 w 5051687"/>
              <a:gd name="connsiteY1648" fmla="*/ 978910 h 2767140"/>
              <a:gd name="connsiteX1649" fmla="*/ 2373829 w 5051687"/>
              <a:gd name="connsiteY1649" fmla="*/ 944748 h 2767140"/>
              <a:gd name="connsiteX1650" fmla="*/ 2351921 w 5051687"/>
              <a:gd name="connsiteY1650" fmla="*/ 932683 h 2767140"/>
              <a:gd name="connsiteX1651" fmla="*/ 2359351 w 5051687"/>
              <a:gd name="connsiteY1651" fmla="*/ 922269 h 2767140"/>
              <a:gd name="connsiteX1652" fmla="*/ 2345507 w 5051687"/>
              <a:gd name="connsiteY1652" fmla="*/ 902901 h 2767140"/>
              <a:gd name="connsiteX1653" fmla="*/ 2323600 w 5051687"/>
              <a:gd name="connsiteY1653" fmla="*/ 875533 h 2767140"/>
              <a:gd name="connsiteX1654" fmla="*/ 2291469 w 5051687"/>
              <a:gd name="connsiteY1654" fmla="*/ 863214 h 2767140"/>
              <a:gd name="connsiteX1655" fmla="*/ 2305249 w 5051687"/>
              <a:gd name="connsiteY1655" fmla="*/ 847910 h 2767140"/>
              <a:gd name="connsiteX1656" fmla="*/ 2316869 w 5051687"/>
              <a:gd name="connsiteY1656" fmla="*/ 826320 h 2767140"/>
              <a:gd name="connsiteX1657" fmla="*/ 2297565 w 5051687"/>
              <a:gd name="connsiteY1657" fmla="*/ 818129 h 2767140"/>
              <a:gd name="connsiteX1658" fmla="*/ 2282135 w 5051687"/>
              <a:gd name="connsiteY1658" fmla="*/ 817049 h 2767140"/>
              <a:gd name="connsiteX1659" fmla="*/ 2293438 w 5051687"/>
              <a:gd name="connsiteY1659" fmla="*/ 802571 h 2767140"/>
              <a:gd name="connsiteX1660" fmla="*/ 2289247 w 5051687"/>
              <a:gd name="connsiteY1660" fmla="*/ 794951 h 2767140"/>
              <a:gd name="connsiteX1661" fmla="*/ 2265434 w 5051687"/>
              <a:gd name="connsiteY1661" fmla="*/ 802063 h 2767140"/>
              <a:gd name="connsiteX1662" fmla="*/ 2254004 w 5051687"/>
              <a:gd name="connsiteY1662" fmla="*/ 836734 h 2767140"/>
              <a:gd name="connsiteX1663" fmla="*/ 2221492 w 5051687"/>
              <a:gd name="connsiteY1663" fmla="*/ 878517 h 2767140"/>
              <a:gd name="connsiteX1664" fmla="*/ 2209935 w 5051687"/>
              <a:gd name="connsiteY1664" fmla="*/ 895154 h 2767140"/>
              <a:gd name="connsiteX1665" fmla="*/ 2200283 w 5051687"/>
              <a:gd name="connsiteY1665" fmla="*/ 903663 h 2767140"/>
              <a:gd name="connsiteX1666" fmla="*/ 2190631 w 5051687"/>
              <a:gd name="connsiteY1666" fmla="*/ 929635 h 2767140"/>
              <a:gd name="connsiteX1667" fmla="*/ 2188726 w 5051687"/>
              <a:gd name="connsiteY1667" fmla="*/ 944113 h 2767140"/>
              <a:gd name="connsiteX1668" fmla="*/ 2192600 w 5051687"/>
              <a:gd name="connsiteY1668" fmla="*/ 973323 h 2767140"/>
              <a:gd name="connsiteX1669" fmla="*/ 2231462 w 5051687"/>
              <a:gd name="connsiteY1669" fmla="*/ 955289 h 2767140"/>
              <a:gd name="connsiteX1670" fmla="*/ 2244035 w 5051687"/>
              <a:gd name="connsiteY1670" fmla="*/ 932555 h 2767140"/>
              <a:gd name="connsiteX1671" fmla="*/ 2245305 w 5051687"/>
              <a:gd name="connsiteY1671" fmla="*/ 908807 h 2767140"/>
              <a:gd name="connsiteX1672" fmla="*/ 2237875 w 5051687"/>
              <a:gd name="connsiteY1672" fmla="*/ 881755 h 2767140"/>
              <a:gd name="connsiteX1673" fmla="*/ 2221492 w 5051687"/>
              <a:gd name="connsiteY1673" fmla="*/ 878517 h 2767140"/>
              <a:gd name="connsiteX1674" fmla="*/ 2485716 w 5051687"/>
              <a:gd name="connsiteY1674" fmla="*/ 1165410 h 2767140"/>
              <a:gd name="connsiteX1675" fmla="*/ 2478604 w 5051687"/>
              <a:gd name="connsiteY1675" fmla="*/ 1181412 h 2767140"/>
              <a:gd name="connsiteX1676" fmla="*/ 2485398 w 5051687"/>
              <a:gd name="connsiteY1676" fmla="*/ 1196652 h 2767140"/>
              <a:gd name="connsiteX1677" fmla="*/ 2490859 w 5051687"/>
              <a:gd name="connsiteY1677" fmla="*/ 1168712 h 2767140"/>
              <a:gd name="connsiteX1678" fmla="*/ 2485716 w 5051687"/>
              <a:gd name="connsiteY1678" fmla="*/ 1165410 h 2767140"/>
              <a:gd name="connsiteX1679" fmla="*/ 2481651 w 5051687"/>
              <a:gd name="connsiteY1679" fmla="*/ 1207510 h 2767140"/>
              <a:gd name="connsiteX1680" fmla="*/ 2465269 w 5051687"/>
              <a:gd name="connsiteY1680" fmla="*/ 1229354 h 2767140"/>
              <a:gd name="connsiteX1681" fmla="*/ 2473206 w 5051687"/>
              <a:gd name="connsiteY1681" fmla="*/ 1240531 h 2767140"/>
              <a:gd name="connsiteX1682" fmla="*/ 2487367 w 5051687"/>
              <a:gd name="connsiteY1682" fmla="*/ 1245928 h 2767140"/>
              <a:gd name="connsiteX1683" fmla="*/ 2495812 w 5051687"/>
              <a:gd name="connsiteY1683" fmla="*/ 1218496 h 2767140"/>
              <a:gd name="connsiteX1684" fmla="*/ 2481651 w 5051687"/>
              <a:gd name="connsiteY1684" fmla="*/ 1207510 h 2767140"/>
              <a:gd name="connsiteX1685" fmla="*/ 2695456 w 5051687"/>
              <a:gd name="connsiteY1685" fmla="*/ 1319779 h 2767140"/>
              <a:gd name="connsiteX1686" fmla="*/ 2698758 w 5051687"/>
              <a:gd name="connsiteY1686" fmla="*/ 1328542 h 2767140"/>
              <a:gd name="connsiteX1687" fmla="*/ 2736795 w 5051687"/>
              <a:gd name="connsiteY1687" fmla="*/ 1329304 h 2767140"/>
              <a:gd name="connsiteX1688" fmla="*/ 2727778 w 5051687"/>
              <a:gd name="connsiteY1688" fmla="*/ 1322065 h 2767140"/>
              <a:gd name="connsiteX1689" fmla="*/ 2695456 w 5051687"/>
              <a:gd name="connsiteY1689" fmla="*/ 1319779 h 2767140"/>
              <a:gd name="connsiteX1690" fmla="*/ 2811598 w 5051687"/>
              <a:gd name="connsiteY1690" fmla="*/ 1326256 h 2767140"/>
              <a:gd name="connsiteX1691" fmla="*/ 2816551 w 5051687"/>
              <a:gd name="connsiteY1691" fmla="*/ 1339972 h 2767140"/>
              <a:gd name="connsiteX1692" fmla="*/ 2834966 w 5051687"/>
              <a:gd name="connsiteY1692" fmla="*/ 1328542 h 2767140"/>
              <a:gd name="connsiteX1693" fmla="*/ 2811598 w 5051687"/>
              <a:gd name="connsiteY1693" fmla="*/ 1326256 h 2767140"/>
              <a:gd name="connsiteX1694" fmla="*/ 2393831 w 5051687"/>
              <a:gd name="connsiteY1694" fmla="*/ 1231641 h 2767140"/>
              <a:gd name="connsiteX1695" fmla="*/ 2389767 w 5051687"/>
              <a:gd name="connsiteY1695" fmla="*/ 1240785 h 2767140"/>
              <a:gd name="connsiteX1696" fmla="*/ 2405070 w 5051687"/>
              <a:gd name="connsiteY1696" fmla="*/ 1235959 h 2767140"/>
              <a:gd name="connsiteX1697" fmla="*/ 2393831 w 5051687"/>
              <a:gd name="connsiteY1697" fmla="*/ 1231641 h 2767140"/>
              <a:gd name="connsiteX1698" fmla="*/ 1567633 w 5051687"/>
              <a:gd name="connsiteY1698" fmla="*/ 983038 h 2767140"/>
              <a:gd name="connsiteX1699" fmla="*/ 1537787 w 5051687"/>
              <a:gd name="connsiteY1699" fmla="*/ 1020757 h 2767140"/>
              <a:gd name="connsiteX1700" fmla="*/ 1515690 w 5051687"/>
              <a:gd name="connsiteY1700" fmla="*/ 1051618 h 2767140"/>
              <a:gd name="connsiteX1701" fmla="*/ 1545535 w 5051687"/>
              <a:gd name="connsiteY1701" fmla="*/ 1067620 h 2767140"/>
              <a:gd name="connsiteX1702" fmla="*/ 1586429 w 5051687"/>
              <a:gd name="connsiteY1702" fmla="*/ 1077526 h 2767140"/>
              <a:gd name="connsiteX1703" fmla="*/ 1596271 w 5051687"/>
              <a:gd name="connsiteY1703" fmla="*/ 1089337 h 2767140"/>
              <a:gd name="connsiteX1704" fmla="*/ 1607701 w 5051687"/>
              <a:gd name="connsiteY1704" fmla="*/ 1080955 h 2767140"/>
              <a:gd name="connsiteX1705" fmla="*/ 1596652 w 5051687"/>
              <a:gd name="connsiteY1705" fmla="*/ 1037140 h 2767140"/>
              <a:gd name="connsiteX1706" fmla="*/ 1576205 w 5051687"/>
              <a:gd name="connsiteY1706" fmla="*/ 1028377 h 2767140"/>
              <a:gd name="connsiteX1707" fmla="*/ 1564331 w 5051687"/>
              <a:gd name="connsiteY1707" fmla="*/ 1016566 h 2767140"/>
              <a:gd name="connsiteX1708" fmla="*/ 1563505 w 5051687"/>
              <a:gd name="connsiteY1708" fmla="*/ 1000945 h 2767140"/>
              <a:gd name="connsiteX1709" fmla="*/ 1567633 w 5051687"/>
              <a:gd name="connsiteY1709" fmla="*/ 983038 h 2767140"/>
              <a:gd name="connsiteX1710" fmla="*/ 478798 w 5051687"/>
              <a:gd name="connsiteY1710" fmla="*/ 958654 h 2767140"/>
              <a:gd name="connsiteX1711" fmla="*/ 499753 w 5051687"/>
              <a:gd name="connsiteY1711" fmla="*/ 995738 h 2767140"/>
              <a:gd name="connsiteX1712" fmla="*/ 502737 w 5051687"/>
              <a:gd name="connsiteY1712" fmla="*/ 985070 h 2767140"/>
              <a:gd name="connsiteX1713" fmla="*/ 500007 w 5051687"/>
              <a:gd name="connsiteY1713" fmla="*/ 962972 h 2767140"/>
              <a:gd name="connsiteX1714" fmla="*/ 478798 w 5051687"/>
              <a:gd name="connsiteY1714" fmla="*/ 958654 h 2767140"/>
              <a:gd name="connsiteX1715" fmla="*/ 538488 w 5051687"/>
              <a:gd name="connsiteY1715" fmla="*/ 1020630 h 2767140"/>
              <a:gd name="connsiteX1716" fmla="*/ 560586 w 5051687"/>
              <a:gd name="connsiteY1716" fmla="*/ 1041712 h 2767140"/>
              <a:gd name="connsiteX1717" fmla="*/ 589478 w 5051687"/>
              <a:gd name="connsiteY1717" fmla="*/ 1054920 h 2767140"/>
              <a:gd name="connsiteX1718" fmla="*/ 599829 w 5051687"/>
              <a:gd name="connsiteY1718" fmla="*/ 1046030 h 2767140"/>
              <a:gd name="connsiteX1719" fmla="*/ 583192 w 5051687"/>
              <a:gd name="connsiteY1719" fmla="*/ 1035616 h 2767140"/>
              <a:gd name="connsiteX1720" fmla="*/ 557030 w 5051687"/>
              <a:gd name="connsiteY1720" fmla="*/ 1028504 h 2767140"/>
              <a:gd name="connsiteX1721" fmla="*/ 538488 w 5051687"/>
              <a:gd name="connsiteY1721" fmla="*/ 1020630 h 2767140"/>
              <a:gd name="connsiteX1722" fmla="*/ 206002 w 5051687"/>
              <a:gd name="connsiteY1722" fmla="*/ 894265 h 2767140"/>
              <a:gd name="connsiteX1723" fmla="*/ 185555 w 5051687"/>
              <a:gd name="connsiteY1723" fmla="*/ 896932 h 2767140"/>
              <a:gd name="connsiteX1724" fmla="*/ 180666 w 5051687"/>
              <a:gd name="connsiteY1724" fmla="*/ 912744 h 2767140"/>
              <a:gd name="connsiteX1725" fmla="*/ 190635 w 5051687"/>
              <a:gd name="connsiteY1725" fmla="*/ 909505 h 2767140"/>
              <a:gd name="connsiteX1726" fmla="*/ 206002 w 5051687"/>
              <a:gd name="connsiteY1726" fmla="*/ 900171 h 2767140"/>
              <a:gd name="connsiteX1727" fmla="*/ 214575 w 5051687"/>
              <a:gd name="connsiteY1727" fmla="*/ 893884 h 2767140"/>
              <a:gd name="connsiteX1728" fmla="*/ 206002 w 5051687"/>
              <a:gd name="connsiteY1728" fmla="*/ 894265 h 2767140"/>
              <a:gd name="connsiteX1729" fmla="*/ 202510 w 5051687"/>
              <a:gd name="connsiteY1729" fmla="*/ 881121 h 2767140"/>
              <a:gd name="connsiteX1730" fmla="*/ 201049 w 5051687"/>
              <a:gd name="connsiteY1730" fmla="*/ 886835 h 2767140"/>
              <a:gd name="connsiteX1731" fmla="*/ 212098 w 5051687"/>
              <a:gd name="connsiteY1731" fmla="*/ 882073 h 2767140"/>
              <a:gd name="connsiteX1732" fmla="*/ 218448 w 5051687"/>
              <a:gd name="connsiteY1732" fmla="*/ 881121 h 2767140"/>
              <a:gd name="connsiteX1733" fmla="*/ 202510 w 5051687"/>
              <a:gd name="connsiteY1733" fmla="*/ 881121 h 2767140"/>
              <a:gd name="connsiteX1734" fmla="*/ 13724 w 5051687"/>
              <a:gd name="connsiteY1734" fmla="*/ 850831 h 2767140"/>
              <a:gd name="connsiteX1735" fmla="*/ 1786 w 5051687"/>
              <a:gd name="connsiteY1735" fmla="*/ 853435 h 2767140"/>
              <a:gd name="connsiteX1736" fmla="*/ 20772 w 5051687"/>
              <a:gd name="connsiteY1736" fmla="*/ 859213 h 2767140"/>
              <a:gd name="connsiteX1737" fmla="*/ 28456 w 5051687"/>
              <a:gd name="connsiteY1737" fmla="*/ 855594 h 2767140"/>
              <a:gd name="connsiteX1738" fmla="*/ 25599 w 5051687"/>
              <a:gd name="connsiteY1738" fmla="*/ 849053 h 2767140"/>
              <a:gd name="connsiteX1739" fmla="*/ 13724 w 5051687"/>
              <a:gd name="connsiteY1739" fmla="*/ 850831 h 2767140"/>
              <a:gd name="connsiteX1740" fmla="*/ 3032832 w 5051687"/>
              <a:gd name="connsiteY1740" fmla="*/ 2092066 h 2767140"/>
              <a:gd name="connsiteX1741" fmla="*/ 2983175 w 5051687"/>
              <a:gd name="connsiteY1741" fmla="*/ 2120514 h 2767140"/>
              <a:gd name="connsiteX1742" fmla="*/ 2981524 w 5051687"/>
              <a:gd name="connsiteY1742" fmla="*/ 2155566 h 2767140"/>
              <a:gd name="connsiteX1743" fmla="*/ 2964632 w 5051687"/>
              <a:gd name="connsiteY1743" fmla="*/ 2203826 h 2767140"/>
              <a:gd name="connsiteX1744" fmla="*/ 2978857 w 5051687"/>
              <a:gd name="connsiteY1744" fmla="*/ 2249546 h 2767140"/>
              <a:gd name="connsiteX1745" fmla="*/ 3002351 w 5051687"/>
              <a:gd name="connsiteY1745" fmla="*/ 2262754 h 2767140"/>
              <a:gd name="connsiteX1746" fmla="*/ 3024704 w 5051687"/>
              <a:gd name="connsiteY1746" fmla="*/ 2253610 h 2767140"/>
              <a:gd name="connsiteX1747" fmla="*/ 3035626 w 5051687"/>
              <a:gd name="connsiteY1747" fmla="*/ 2203318 h 2767140"/>
              <a:gd name="connsiteX1748" fmla="*/ 3052009 w 5051687"/>
              <a:gd name="connsiteY1748" fmla="*/ 2131690 h 2767140"/>
              <a:gd name="connsiteX1749" fmla="*/ 3059692 w 5051687"/>
              <a:gd name="connsiteY1749" fmla="*/ 2103750 h 2767140"/>
              <a:gd name="connsiteX1750" fmla="*/ 3064582 w 5051687"/>
              <a:gd name="connsiteY1750" fmla="*/ 2100194 h 2767140"/>
              <a:gd name="connsiteX1751" fmla="*/ 3050929 w 5051687"/>
              <a:gd name="connsiteY1751" fmla="*/ 2057014 h 2767140"/>
              <a:gd name="connsiteX1752" fmla="*/ 3032832 w 5051687"/>
              <a:gd name="connsiteY1752" fmla="*/ 2092066 h 2767140"/>
              <a:gd name="connsiteX1753" fmla="*/ 3048072 w 5051687"/>
              <a:gd name="connsiteY1753" fmla="*/ 529712 h 2767140"/>
              <a:gd name="connsiteX1754" fmla="*/ 3037404 w 5051687"/>
              <a:gd name="connsiteY1754" fmla="*/ 545142 h 2767140"/>
              <a:gd name="connsiteX1755" fmla="*/ 3064010 w 5051687"/>
              <a:gd name="connsiteY1755" fmla="*/ 540570 h 2767140"/>
              <a:gd name="connsiteX1756" fmla="*/ 3048072 w 5051687"/>
              <a:gd name="connsiteY1756" fmla="*/ 529712 h 2767140"/>
              <a:gd name="connsiteX1757" fmla="*/ 3315343 w 5051687"/>
              <a:gd name="connsiteY1757" fmla="*/ 270124 h 2767140"/>
              <a:gd name="connsiteX1758" fmla="*/ 3255907 w 5051687"/>
              <a:gd name="connsiteY1758" fmla="*/ 294508 h 2767140"/>
              <a:gd name="connsiteX1759" fmla="*/ 3159324 w 5051687"/>
              <a:gd name="connsiteY1759" fmla="*/ 334640 h 2767140"/>
              <a:gd name="connsiteX1760" fmla="*/ 3120081 w 5051687"/>
              <a:gd name="connsiteY1760" fmla="*/ 389504 h 2767140"/>
              <a:gd name="connsiteX1761" fmla="*/ 3102047 w 5051687"/>
              <a:gd name="connsiteY1761" fmla="*/ 422524 h 2767140"/>
              <a:gd name="connsiteX1762" fmla="*/ 3085664 w 5051687"/>
              <a:gd name="connsiteY1762" fmla="*/ 460624 h 2767140"/>
              <a:gd name="connsiteX1763" fmla="*/ 3138559 w 5051687"/>
              <a:gd name="connsiteY1763" fmla="*/ 494152 h 2767140"/>
              <a:gd name="connsiteX1764" fmla="*/ 3165293 w 5051687"/>
              <a:gd name="connsiteY1764" fmla="*/ 491104 h 2767140"/>
              <a:gd name="connsiteX1765" fmla="*/ 3144528 w 5051687"/>
              <a:gd name="connsiteY1765" fmla="*/ 424556 h 2767140"/>
              <a:gd name="connsiteX1766" fmla="*/ 3171833 w 5051687"/>
              <a:gd name="connsiteY1766" fmla="*/ 382899 h 2767140"/>
              <a:gd name="connsiteX1767" fmla="*/ 3229618 w 5051687"/>
              <a:gd name="connsiteY1767" fmla="*/ 326004 h 2767140"/>
              <a:gd name="connsiteX1768" fmla="*/ 3319788 w 5051687"/>
              <a:gd name="connsiteY1768" fmla="*/ 291650 h 2767140"/>
              <a:gd name="connsiteX1769" fmla="*/ 3321757 w 5051687"/>
              <a:gd name="connsiteY1769" fmla="*/ 290952 h 2767140"/>
              <a:gd name="connsiteX1770" fmla="*/ 3315343 w 5051687"/>
              <a:gd name="connsiteY1770" fmla="*/ 270124 h 2767140"/>
              <a:gd name="connsiteX1771" fmla="*/ 3180088 w 5051687"/>
              <a:gd name="connsiteY1771" fmla="*/ 498470 h 2767140"/>
              <a:gd name="connsiteX1772" fmla="*/ 3182311 w 5051687"/>
              <a:gd name="connsiteY1772" fmla="*/ 510154 h 2767140"/>
              <a:gd name="connsiteX1773" fmla="*/ 3199201 w 5051687"/>
              <a:gd name="connsiteY1773" fmla="*/ 514726 h 2767140"/>
              <a:gd name="connsiteX1774" fmla="*/ 3180088 w 5051687"/>
              <a:gd name="connsiteY1774" fmla="*/ 498470 h 2767140"/>
              <a:gd name="connsiteX1775" fmla="*/ 3359222 w 5051687"/>
              <a:gd name="connsiteY1775" fmla="*/ 395092 h 2767140"/>
              <a:gd name="connsiteX1776" fmla="*/ 3345061 w 5051687"/>
              <a:gd name="connsiteY1776" fmla="*/ 393568 h 2767140"/>
              <a:gd name="connsiteX1777" fmla="*/ 3364682 w 5051687"/>
              <a:gd name="connsiteY1777" fmla="*/ 409824 h 2767140"/>
              <a:gd name="connsiteX1778" fmla="*/ 3359222 w 5051687"/>
              <a:gd name="connsiteY1778" fmla="*/ 395092 h 2767140"/>
              <a:gd name="connsiteX1779" fmla="*/ 1481527 w 5051687"/>
              <a:gd name="connsiteY1779" fmla="*/ 1034346 h 2767140"/>
              <a:gd name="connsiteX1780" fmla="*/ 1449650 w 5051687"/>
              <a:gd name="connsiteY1780" fmla="*/ 1023424 h 2767140"/>
              <a:gd name="connsiteX1781" fmla="*/ 1463810 w 5051687"/>
              <a:gd name="connsiteY1781" fmla="*/ 1038664 h 2767140"/>
              <a:gd name="connsiteX1782" fmla="*/ 1481527 w 5051687"/>
              <a:gd name="connsiteY1782" fmla="*/ 1034346 h 2767140"/>
              <a:gd name="connsiteX1783" fmla="*/ 1452698 w 5051687"/>
              <a:gd name="connsiteY1783" fmla="*/ 1085400 h 2767140"/>
              <a:gd name="connsiteX1784" fmla="*/ 1454984 w 5051687"/>
              <a:gd name="connsiteY1784" fmla="*/ 1101783 h 2767140"/>
              <a:gd name="connsiteX1785" fmla="*/ 1474351 w 5051687"/>
              <a:gd name="connsiteY1785" fmla="*/ 1102037 h 2767140"/>
              <a:gd name="connsiteX1786" fmla="*/ 1467557 w 5051687"/>
              <a:gd name="connsiteY1786" fmla="*/ 1098481 h 2767140"/>
              <a:gd name="connsiteX1787" fmla="*/ 1452698 w 5051687"/>
              <a:gd name="connsiteY1787" fmla="*/ 1085400 h 2767140"/>
              <a:gd name="connsiteX1788" fmla="*/ 5025970 w 5051687"/>
              <a:gd name="connsiteY1788" fmla="*/ 735388 h 2767140"/>
              <a:gd name="connsiteX1789" fmla="*/ 5000189 w 5051687"/>
              <a:gd name="connsiteY1789" fmla="*/ 732721 h 2767140"/>
              <a:gd name="connsiteX1790" fmla="*/ 4994855 w 5051687"/>
              <a:gd name="connsiteY1790" fmla="*/ 750247 h 2767140"/>
              <a:gd name="connsiteX1791" fmla="*/ 4993585 w 5051687"/>
              <a:gd name="connsiteY1791" fmla="*/ 762058 h 2767140"/>
              <a:gd name="connsiteX1792" fmla="*/ 4970280 w 5051687"/>
              <a:gd name="connsiteY1792" fmla="*/ 752533 h 2767140"/>
              <a:gd name="connsiteX1793" fmla="*/ 4949008 w 5051687"/>
              <a:gd name="connsiteY1793" fmla="*/ 739198 h 2767140"/>
              <a:gd name="connsiteX1794" fmla="*/ 4917956 w 5051687"/>
              <a:gd name="connsiteY1794" fmla="*/ 728530 h 2767140"/>
              <a:gd name="connsiteX1795" fmla="*/ 4909765 w 5051687"/>
              <a:gd name="connsiteY1795" fmla="*/ 713671 h 2767140"/>
              <a:gd name="connsiteX1796" fmla="*/ 4902780 w 5051687"/>
              <a:gd name="connsiteY1796" fmla="*/ 714052 h 2767140"/>
              <a:gd name="connsiteX1797" fmla="*/ 4888048 w 5051687"/>
              <a:gd name="connsiteY1797" fmla="*/ 736531 h 2767140"/>
              <a:gd name="connsiteX1798" fmla="*/ 4850773 w 5051687"/>
              <a:gd name="connsiteY1798" fmla="*/ 745294 h 2767140"/>
              <a:gd name="connsiteX1799" fmla="*/ 4872490 w 5051687"/>
              <a:gd name="connsiteY1799" fmla="*/ 768916 h 2767140"/>
              <a:gd name="connsiteX1800" fmla="*/ 4883095 w 5051687"/>
              <a:gd name="connsiteY1800" fmla="*/ 789871 h 2767140"/>
              <a:gd name="connsiteX1801" fmla="*/ 4859727 w 5051687"/>
              <a:gd name="connsiteY1801" fmla="*/ 790633 h 2767140"/>
              <a:gd name="connsiteX1802" fmla="*/ 4815975 w 5051687"/>
              <a:gd name="connsiteY1802" fmla="*/ 804349 h 2767140"/>
              <a:gd name="connsiteX1803" fmla="*/ 4759524 w 5051687"/>
              <a:gd name="connsiteY1803" fmla="*/ 833686 h 2767140"/>
              <a:gd name="connsiteX1804" fmla="*/ 4732092 w 5051687"/>
              <a:gd name="connsiteY1804" fmla="*/ 831019 h 2767140"/>
              <a:gd name="connsiteX1805" fmla="*/ 4702183 w 5051687"/>
              <a:gd name="connsiteY1805" fmla="*/ 839401 h 2767140"/>
              <a:gd name="connsiteX1806" fmla="*/ 4698945 w 5051687"/>
              <a:gd name="connsiteY1806" fmla="*/ 827209 h 2767140"/>
              <a:gd name="connsiteX1807" fmla="*/ 4682562 w 5051687"/>
              <a:gd name="connsiteY1807" fmla="*/ 831781 h 2767140"/>
              <a:gd name="connsiteX1808" fmla="*/ 4650685 w 5051687"/>
              <a:gd name="connsiteY1808" fmla="*/ 886264 h 2767140"/>
              <a:gd name="connsiteX1809" fmla="*/ 4640842 w 5051687"/>
              <a:gd name="connsiteY1809" fmla="*/ 923221 h 2767140"/>
              <a:gd name="connsiteX1810" fmla="*/ 4606108 w 5051687"/>
              <a:gd name="connsiteY1810" fmla="*/ 975037 h 2767140"/>
              <a:gd name="connsiteX1811" fmla="*/ 4548005 w 5051687"/>
              <a:gd name="connsiteY1811" fmla="*/ 931984 h 2767140"/>
              <a:gd name="connsiteX1812" fmla="*/ 4554990 w 5051687"/>
              <a:gd name="connsiteY1812" fmla="*/ 888550 h 2767140"/>
              <a:gd name="connsiteX1813" fmla="*/ 4649478 w 5051687"/>
              <a:gd name="connsiteY1813" fmla="*/ 823780 h 2767140"/>
              <a:gd name="connsiteX1814" fmla="*/ 4668274 w 5051687"/>
              <a:gd name="connsiteY1814" fmla="*/ 787966 h 2767140"/>
              <a:gd name="connsiteX1815" fmla="*/ 4684213 w 5051687"/>
              <a:gd name="connsiteY1815" fmla="*/ 781108 h 2767140"/>
              <a:gd name="connsiteX1816" fmla="*/ 4669100 w 5051687"/>
              <a:gd name="connsiteY1816" fmla="*/ 779584 h 2767140"/>
              <a:gd name="connsiteX1817" fmla="*/ 4641668 w 5051687"/>
              <a:gd name="connsiteY1817" fmla="*/ 794443 h 2767140"/>
              <a:gd name="connsiteX1818" fmla="*/ 4622872 w 5051687"/>
              <a:gd name="connsiteY1818" fmla="*/ 799777 h 2767140"/>
              <a:gd name="connsiteX1819" fmla="*/ 4616776 w 5051687"/>
              <a:gd name="connsiteY1819" fmla="*/ 784918 h 2767140"/>
              <a:gd name="connsiteX1820" fmla="*/ 4587312 w 5051687"/>
              <a:gd name="connsiteY1820" fmla="*/ 792919 h 2767140"/>
              <a:gd name="connsiteX1821" fmla="*/ 4537401 w 5051687"/>
              <a:gd name="connsiteY1821" fmla="*/ 823399 h 2767140"/>
              <a:gd name="connsiteX1822" fmla="*/ 4535750 w 5051687"/>
              <a:gd name="connsiteY1822" fmla="*/ 844735 h 2767140"/>
              <a:gd name="connsiteX1823" fmla="*/ 4497713 w 5051687"/>
              <a:gd name="connsiteY1823" fmla="*/ 847021 h 2767140"/>
              <a:gd name="connsiteX1824" fmla="*/ 4499364 w 5051687"/>
              <a:gd name="connsiteY1824" fmla="*/ 840544 h 2767140"/>
              <a:gd name="connsiteX1825" fmla="*/ 4469075 w 5051687"/>
              <a:gd name="connsiteY1825" fmla="*/ 831781 h 2767140"/>
              <a:gd name="connsiteX1826" fmla="*/ 4447421 w 5051687"/>
              <a:gd name="connsiteY1826" fmla="*/ 839020 h 2767140"/>
              <a:gd name="connsiteX1827" fmla="*/ 4431864 w 5051687"/>
              <a:gd name="connsiteY1827" fmla="*/ 834067 h 2767140"/>
              <a:gd name="connsiteX1828" fmla="*/ 4386080 w 5051687"/>
              <a:gd name="connsiteY1828" fmla="*/ 829495 h 2767140"/>
              <a:gd name="connsiteX1829" fmla="*/ 4366014 w 5051687"/>
              <a:gd name="connsiteY1829" fmla="*/ 836353 h 2767140"/>
              <a:gd name="connsiteX1830" fmla="*/ 4316929 w 5051687"/>
              <a:gd name="connsiteY1830" fmla="*/ 885121 h 2767140"/>
              <a:gd name="connsiteX1831" fmla="*/ 4271526 w 5051687"/>
              <a:gd name="connsiteY1831" fmla="*/ 918649 h 2767140"/>
              <a:gd name="connsiteX1832" fmla="*/ 4266192 w 5051687"/>
              <a:gd name="connsiteY1832" fmla="*/ 934651 h 2767140"/>
              <a:gd name="connsiteX1833" fmla="*/ 4282131 w 5051687"/>
              <a:gd name="connsiteY1833" fmla="*/ 947224 h 2767140"/>
              <a:gd name="connsiteX1834" fmla="*/ 4303022 w 5051687"/>
              <a:gd name="connsiteY1834" fmla="*/ 962464 h 2767140"/>
              <a:gd name="connsiteX1835" fmla="*/ 4314897 w 5051687"/>
              <a:gd name="connsiteY1835" fmla="*/ 955987 h 2767140"/>
              <a:gd name="connsiteX1836" fmla="*/ 4322707 w 5051687"/>
              <a:gd name="connsiteY1836" fmla="*/ 943414 h 2767140"/>
              <a:gd name="connsiteX1837" fmla="*/ 4346012 w 5051687"/>
              <a:gd name="connsiteY1837" fmla="*/ 971227 h 2767140"/>
              <a:gd name="connsiteX1838" fmla="*/ 4339471 w 5051687"/>
              <a:gd name="connsiteY1838" fmla="*/ 1013899 h 2767140"/>
              <a:gd name="connsiteX1839" fmla="*/ 4323914 w 5051687"/>
              <a:gd name="connsiteY1839" fmla="*/ 1080193 h 2767140"/>
              <a:gd name="connsiteX1840" fmla="*/ 4301435 w 5051687"/>
              <a:gd name="connsiteY1840" fmla="*/ 1123627 h 2767140"/>
              <a:gd name="connsiteX1841" fmla="*/ 4241745 w 5051687"/>
              <a:gd name="connsiteY1841" fmla="*/ 1186492 h 2767140"/>
              <a:gd name="connsiteX1842" fmla="*/ 4221679 w 5051687"/>
              <a:gd name="connsiteY1842" fmla="*/ 1182301 h 2767140"/>
              <a:gd name="connsiteX1843" fmla="*/ 4203264 w 5051687"/>
              <a:gd name="connsiteY1843" fmla="*/ 1184968 h 2767140"/>
              <a:gd name="connsiteX1844" fmla="*/ 4183642 w 5051687"/>
              <a:gd name="connsiteY1844" fmla="*/ 1215448 h 2767140"/>
              <a:gd name="connsiteX1845" fmla="*/ 4161100 w 5051687"/>
              <a:gd name="connsiteY1845" fmla="*/ 1242118 h 2767140"/>
              <a:gd name="connsiteX1846" fmla="*/ 4156210 w 5051687"/>
              <a:gd name="connsiteY1846" fmla="*/ 1263835 h 2767140"/>
              <a:gd name="connsiteX1847" fmla="*/ 4175832 w 5051687"/>
              <a:gd name="connsiteY1847" fmla="*/ 1303078 h 2767140"/>
              <a:gd name="connsiteX1848" fmla="*/ 4165608 w 5051687"/>
              <a:gd name="connsiteY1848" fmla="*/ 1341940 h 2767140"/>
              <a:gd name="connsiteX1849" fmla="*/ 4140272 w 5051687"/>
              <a:gd name="connsiteY1849" fmla="*/ 1349941 h 2767140"/>
              <a:gd name="connsiteX1850" fmla="*/ 4140272 w 5051687"/>
              <a:gd name="connsiteY1850" fmla="*/ 1316032 h 2767140"/>
              <a:gd name="connsiteX1851" fmla="*/ 4134112 w 5051687"/>
              <a:gd name="connsiteY1851" fmla="*/ 1301554 h 2767140"/>
              <a:gd name="connsiteX1852" fmla="*/ 4140272 w 5051687"/>
              <a:gd name="connsiteY1852" fmla="*/ 1284409 h 2767140"/>
              <a:gd name="connsiteX1853" fmla="*/ 4121857 w 5051687"/>
              <a:gd name="connsiteY1853" fmla="*/ 1273741 h 2767140"/>
              <a:gd name="connsiteX1854" fmla="*/ 4121476 w 5051687"/>
              <a:gd name="connsiteY1854" fmla="*/ 1253167 h 2767140"/>
              <a:gd name="connsiteX1855" fmla="*/ 4100584 w 5051687"/>
              <a:gd name="connsiteY1855" fmla="*/ 1244785 h 2767140"/>
              <a:gd name="connsiteX1856" fmla="*/ 4082169 w 5051687"/>
              <a:gd name="connsiteY1856" fmla="*/ 1245166 h 2767140"/>
              <a:gd name="connsiteX1857" fmla="*/ 4077724 w 5051687"/>
              <a:gd name="connsiteY1857" fmla="*/ 1228402 h 2767140"/>
              <a:gd name="connsiteX1858" fmla="*/ 4052388 w 5051687"/>
              <a:gd name="connsiteY1858" fmla="*/ 1239451 h 2767140"/>
              <a:gd name="connsiteX1859" fmla="*/ 4022479 w 5051687"/>
              <a:gd name="connsiteY1859" fmla="*/ 1254691 h 2767140"/>
              <a:gd name="connsiteX1860" fmla="*/ 4013081 w 5051687"/>
              <a:gd name="connsiteY1860" fmla="*/ 1267264 h 2767140"/>
              <a:gd name="connsiteX1861" fmla="*/ 4034735 w 5051687"/>
              <a:gd name="connsiteY1861" fmla="*/ 1291648 h 2767140"/>
              <a:gd name="connsiteX1862" fmla="*/ 4062548 w 5051687"/>
              <a:gd name="connsiteY1862" fmla="*/ 1287838 h 2767140"/>
              <a:gd name="connsiteX1863" fmla="*/ 4074803 w 5051687"/>
              <a:gd name="connsiteY1863" fmla="*/ 1294696 h 2767140"/>
              <a:gd name="connsiteX1864" fmla="*/ 4046609 w 5051687"/>
              <a:gd name="connsiteY1864" fmla="*/ 1320604 h 2767140"/>
              <a:gd name="connsiteX1865" fmla="*/ 4040894 w 5051687"/>
              <a:gd name="connsiteY1865" fmla="*/ 1340035 h 2767140"/>
              <a:gd name="connsiteX1866" fmla="*/ 4059690 w 5051687"/>
              <a:gd name="connsiteY1866" fmla="*/ 1367086 h 2767140"/>
              <a:gd name="connsiteX1867" fmla="*/ 4058864 w 5051687"/>
              <a:gd name="connsiteY1867" fmla="*/ 1391407 h 2767140"/>
              <a:gd name="connsiteX1868" fmla="*/ 4067437 w 5051687"/>
              <a:gd name="connsiteY1868" fmla="*/ 1421125 h 2767140"/>
              <a:gd name="connsiteX1869" fmla="*/ 4069469 w 5051687"/>
              <a:gd name="connsiteY1869" fmla="*/ 1432935 h 2767140"/>
              <a:gd name="connsiteX1870" fmla="*/ 4042037 w 5051687"/>
              <a:gd name="connsiteY1870" fmla="*/ 1486276 h 2767140"/>
              <a:gd name="connsiteX1871" fmla="*/ 4007239 w 5051687"/>
              <a:gd name="connsiteY1871" fmla="*/ 1522852 h 2767140"/>
              <a:gd name="connsiteX1872" fmla="*/ 3954470 w 5051687"/>
              <a:gd name="connsiteY1872" fmla="*/ 1546092 h 2767140"/>
              <a:gd name="connsiteX1873" fmla="*/ 3920498 w 5051687"/>
              <a:gd name="connsiteY1873" fmla="*/ 1555998 h 2767140"/>
              <a:gd name="connsiteX1874" fmla="*/ 3915228 w 5051687"/>
              <a:gd name="connsiteY1874" fmla="*/ 1568953 h 2767140"/>
              <a:gd name="connsiteX1875" fmla="*/ 3908624 w 5051687"/>
              <a:gd name="connsiteY1875" fmla="*/ 1563619 h 2767140"/>
              <a:gd name="connsiteX1876" fmla="*/ 3905385 w 5051687"/>
              <a:gd name="connsiteY1876" fmla="*/ 1552189 h 2767140"/>
              <a:gd name="connsiteX1877" fmla="*/ 3878398 w 5051687"/>
              <a:gd name="connsiteY1877" fmla="*/ 1557523 h 2767140"/>
              <a:gd name="connsiteX1878" fmla="*/ 3847282 w 5051687"/>
              <a:gd name="connsiteY1878" fmla="*/ 1584192 h 2767140"/>
              <a:gd name="connsiteX1879" fmla="*/ 3848553 w 5051687"/>
              <a:gd name="connsiteY1879" fmla="*/ 1599814 h 2767140"/>
              <a:gd name="connsiteX1880" fmla="*/ 3885764 w 5051687"/>
              <a:gd name="connsiteY1880" fmla="*/ 1644010 h 2767140"/>
              <a:gd name="connsiteX1881" fmla="*/ 3893574 w 5051687"/>
              <a:gd name="connsiteY1881" fmla="*/ 1681729 h 2767140"/>
              <a:gd name="connsiteX1882" fmla="*/ 3851029 w 5051687"/>
              <a:gd name="connsiteY1882" fmla="*/ 1731640 h 2767140"/>
              <a:gd name="connsiteX1883" fmla="*/ 3837123 w 5051687"/>
              <a:gd name="connsiteY1883" fmla="*/ 1735069 h 2767140"/>
              <a:gd name="connsiteX1884" fmla="*/ 3822010 w 5051687"/>
              <a:gd name="connsiteY1884" fmla="*/ 1703065 h 2767140"/>
              <a:gd name="connsiteX1885" fmla="*/ 3778639 w 5051687"/>
              <a:gd name="connsiteY1885" fmla="*/ 1683253 h 2767140"/>
              <a:gd name="connsiteX1886" fmla="*/ 3776988 w 5051687"/>
              <a:gd name="connsiteY1886" fmla="*/ 1674109 h 2767140"/>
              <a:gd name="connsiteX1887" fmla="*/ 3765939 w 5051687"/>
              <a:gd name="connsiteY1887" fmla="*/ 1685539 h 2767140"/>
              <a:gd name="connsiteX1888" fmla="*/ 3755335 w 5051687"/>
              <a:gd name="connsiteY1888" fmla="*/ 1708017 h 2767140"/>
              <a:gd name="connsiteX1889" fmla="*/ 3759399 w 5051687"/>
              <a:gd name="connsiteY1889" fmla="*/ 1733926 h 2767140"/>
              <a:gd name="connsiteX1890" fmla="*/ 3772924 w 5051687"/>
              <a:gd name="connsiteY1890" fmla="*/ 1760215 h 2767140"/>
              <a:gd name="connsiteX1891" fmla="*/ 3793371 w 5051687"/>
              <a:gd name="connsiteY1891" fmla="*/ 1780027 h 2767140"/>
              <a:gd name="connsiteX1892" fmla="*/ 3809373 w 5051687"/>
              <a:gd name="connsiteY1892" fmla="*/ 1804410 h 2767140"/>
              <a:gd name="connsiteX1893" fmla="*/ 3819978 w 5051687"/>
              <a:gd name="connsiteY1893" fmla="*/ 1837558 h 2767140"/>
              <a:gd name="connsiteX1894" fmla="*/ 3815025 w 5051687"/>
              <a:gd name="connsiteY1894" fmla="*/ 1845559 h 2767140"/>
              <a:gd name="connsiteX1895" fmla="*/ 3785180 w 5051687"/>
              <a:gd name="connsiteY1895" fmla="*/ 1821936 h 2767140"/>
              <a:gd name="connsiteX1896" fmla="*/ 3773305 w 5051687"/>
              <a:gd name="connsiteY1896" fmla="*/ 1781551 h 2767140"/>
              <a:gd name="connsiteX1897" fmla="*/ 3740603 w 5051687"/>
              <a:gd name="connsiteY1897" fmla="*/ 1750690 h 2767140"/>
              <a:gd name="connsiteX1898" fmla="*/ 3741428 w 5051687"/>
              <a:gd name="connsiteY1898" fmla="*/ 1719448 h 2767140"/>
              <a:gd name="connsiteX1899" fmla="*/ 3738570 w 5051687"/>
              <a:gd name="connsiteY1899" fmla="*/ 1674490 h 2767140"/>
              <a:gd name="connsiteX1900" fmla="*/ 3724664 w 5051687"/>
              <a:gd name="connsiteY1900" fmla="*/ 1623817 h 2767140"/>
              <a:gd name="connsiteX1901" fmla="*/ 3715838 w 5051687"/>
              <a:gd name="connsiteY1901" fmla="*/ 1623817 h 2767140"/>
              <a:gd name="connsiteX1902" fmla="*/ 3698502 w 5051687"/>
              <a:gd name="connsiteY1902" fmla="*/ 1637914 h 2767140"/>
              <a:gd name="connsiteX1903" fmla="*/ 3684151 w 5051687"/>
              <a:gd name="connsiteY1903" fmla="*/ 1632960 h 2767140"/>
              <a:gd name="connsiteX1904" fmla="*/ 3689295 w 5051687"/>
              <a:gd name="connsiteY1904" fmla="*/ 1608005 h 2767140"/>
              <a:gd name="connsiteX1905" fmla="*/ 3673102 w 5051687"/>
              <a:gd name="connsiteY1905" fmla="*/ 1577525 h 2767140"/>
              <a:gd name="connsiteX1906" fmla="*/ 3649163 w 5051687"/>
              <a:gd name="connsiteY1906" fmla="*/ 1547045 h 2767140"/>
              <a:gd name="connsiteX1907" fmla="*/ 3631573 w 5051687"/>
              <a:gd name="connsiteY1907" fmla="*/ 1544188 h 2767140"/>
              <a:gd name="connsiteX1908" fmla="*/ 3584901 w 5051687"/>
              <a:gd name="connsiteY1908" fmla="*/ 1553903 h 2767140"/>
              <a:gd name="connsiteX1909" fmla="*/ 3580011 w 5051687"/>
              <a:gd name="connsiteY1909" fmla="*/ 1566285 h 2767140"/>
              <a:gd name="connsiteX1910" fmla="*/ 3535815 w 5051687"/>
              <a:gd name="connsiteY1910" fmla="*/ 1608196 h 2767140"/>
              <a:gd name="connsiteX1911" fmla="*/ 3496889 w 5051687"/>
              <a:gd name="connsiteY1911" fmla="*/ 1640961 h 2767140"/>
              <a:gd name="connsiteX1912" fmla="*/ 3485523 w 5051687"/>
              <a:gd name="connsiteY1912" fmla="*/ 1654868 h 2767140"/>
              <a:gd name="connsiteX1913" fmla="*/ 3485460 w 5051687"/>
              <a:gd name="connsiteY1913" fmla="*/ 1683634 h 2767140"/>
              <a:gd name="connsiteX1914" fmla="*/ 3477903 w 5051687"/>
              <a:gd name="connsiteY1914" fmla="*/ 1705223 h 2767140"/>
              <a:gd name="connsiteX1915" fmla="*/ 3470728 w 5051687"/>
              <a:gd name="connsiteY1915" fmla="*/ 1730497 h 2767140"/>
              <a:gd name="connsiteX1916" fmla="*/ 3454599 w 5051687"/>
              <a:gd name="connsiteY1916" fmla="*/ 1750690 h 2767140"/>
              <a:gd name="connsiteX1917" fmla="*/ 3441518 w 5051687"/>
              <a:gd name="connsiteY1917" fmla="*/ 1746498 h 2767140"/>
              <a:gd name="connsiteX1918" fmla="*/ 3398973 w 5051687"/>
              <a:gd name="connsiteY1918" fmla="*/ 1666108 h 2767140"/>
              <a:gd name="connsiteX1919" fmla="*/ 3384241 w 5051687"/>
              <a:gd name="connsiteY1919" fmla="*/ 1615816 h 2767140"/>
              <a:gd name="connsiteX1920" fmla="*/ 3383034 w 5051687"/>
              <a:gd name="connsiteY1920" fmla="*/ 1541902 h 2767140"/>
              <a:gd name="connsiteX1921" fmla="*/ 3372239 w 5051687"/>
              <a:gd name="connsiteY1921" fmla="*/ 1553713 h 2767140"/>
              <a:gd name="connsiteX1922" fmla="*/ 3360111 w 5051687"/>
              <a:gd name="connsiteY1922" fmla="*/ 1565270 h 2767140"/>
              <a:gd name="connsiteX1923" fmla="*/ 3338965 w 5051687"/>
              <a:gd name="connsiteY1923" fmla="*/ 1557015 h 2767140"/>
              <a:gd name="connsiteX1924" fmla="*/ 3327027 w 5051687"/>
              <a:gd name="connsiteY1924" fmla="*/ 1542791 h 2767140"/>
              <a:gd name="connsiteX1925" fmla="*/ 3345506 w 5051687"/>
              <a:gd name="connsiteY1925" fmla="*/ 1538727 h 2767140"/>
              <a:gd name="connsiteX1926" fmla="*/ 3349570 w 5051687"/>
              <a:gd name="connsiteY1926" fmla="*/ 1532377 h 2767140"/>
              <a:gd name="connsiteX1927" fmla="*/ 3334964 w 5051687"/>
              <a:gd name="connsiteY1927" fmla="*/ 1533520 h 2767140"/>
              <a:gd name="connsiteX1928" fmla="*/ 3320106 w 5051687"/>
              <a:gd name="connsiteY1928" fmla="*/ 1527551 h 2767140"/>
              <a:gd name="connsiteX1929" fmla="*/ 3305501 w 5051687"/>
              <a:gd name="connsiteY1929" fmla="*/ 1518279 h 2767140"/>
              <a:gd name="connsiteX1930" fmla="*/ 3299659 w 5051687"/>
              <a:gd name="connsiteY1930" fmla="*/ 1503421 h 2767140"/>
              <a:gd name="connsiteX1931" fmla="*/ 3295214 w 5051687"/>
              <a:gd name="connsiteY1931" fmla="*/ 1495166 h 2767140"/>
              <a:gd name="connsiteX1932" fmla="*/ 3277053 w 5051687"/>
              <a:gd name="connsiteY1932" fmla="*/ 1496182 h 2767140"/>
              <a:gd name="connsiteX1933" fmla="*/ 3254701 w 5051687"/>
              <a:gd name="connsiteY1933" fmla="*/ 1502278 h 2767140"/>
              <a:gd name="connsiteX1934" fmla="*/ 3223586 w 5051687"/>
              <a:gd name="connsiteY1934" fmla="*/ 1505198 h 2767140"/>
              <a:gd name="connsiteX1935" fmla="*/ 3189613 w 5051687"/>
              <a:gd name="connsiteY1935" fmla="*/ 1495420 h 2767140"/>
              <a:gd name="connsiteX1936" fmla="*/ 3169166 w 5051687"/>
              <a:gd name="connsiteY1936" fmla="*/ 1492245 h 2767140"/>
              <a:gd name="connsiteX1937" fmla="*/ 3157292 w 5051687"/>
              <a:gd name="connsiteY1937" fmla="*/ 1479926 h 2767140"/>
              <a:gd name="connsiteX1938" fmla="*/ 3134622 w 5051687"/>
              <a:gd name="connsiteY1938" fmla="*/ 1475100 h 2767140"/>
              <a:gd name="connsiteX1939" fmla="*/ 3110619 w 5051687"/>
              <a:gd name="connsiteY1939" fmla="*/ 1473195 h 2767140"/>
              <a:gd name="connsiteX1940" fmla="*/ 3094363 w 5051687"/>
              <a:gd name="connsiteY1940" fmla="*/ 1460748 h 2767140"/>
              <a:gd name="connsiteX1941" fmla="*/ 3084965 w 5051687"/>
              <a:gd name="connsiteY1941" fmla="*/ 1455542 h 2767140"/>
              <a:gd name="connsiteX1942" fmla="*/ 3072011 w 5051687"/>
              <a:gd name="connsiteY1942" fmla="*/ 1436873 h 2767140"/>
              <a:gd name="connsiteX1943" fmla="*/ 3064899 w 5051687"/>
              <a:gd name="connsiteY1943" fmla="*/ 1420235 h 2767140"/>
              <a:gd name="connsiteX1944" fmla="*/ 3047691 w 5051687"/>
              <a:gd name="connsiteY1944" fmla="*/ 1416807 h 2767140"/>
              <a:gd name="connsiteX1945" fmla="*/ 3038864 w 5051687"/>
              <a:gd name="connsiteY1945" fmla="*/ 1418585 h 2767140"/>
              <a:gd name="connsiteX1946" fmla="*/ 3029466 w 5051687"/>
              <a:gd name="connsiteY1946" fmla="*/ 1429888 h 2767140"/>
              <a:gd name="connsiteX1947" fmla="*/ 3037785 w 5051687"/>
              <a:gd name="connsiteY1947" fmla="*/ 1447033 h 2767140"/>
              <a:gd name="connsiteX1948" fmla="*/ 3046929 w 5051687"/>
              <a:gd name="connsiteY1948" fmla="*/ 1462019 h 2767140"/>
              <a:gd name="connsiteX1949" fmla="*/ 3058486 w 5051687"/>
              <a:gd name="connsiteY1949" fmla="*/ 1483609 h 2767140"/>
              <a:gd name="connsiteX1950" fmla="*/ 3069662 w 5051687"/>
              <a:gd name="connsiteY1950" fmla="*/ 1503929 h 2767140"/>
              <a:gd name="connsiteX1951" fmla="*/ 3073662 w 5051687"/>
              <a:gd name="connsiteY1951" fmla="*/ 1498848 h 2767140"/>
              <a:gd name="connsiteX1952" fmla="*/ 3073154 w 5051687"/>
              <a:gd name="connsiteY1952" fmla="*/ 1482592 h 2767140"/>
              <a:gd name="connsiteX1953" fmla="*/ 3078044 w 5051687"/>
              <a:gd name="connsiteY1953" fmla="*/ 1497325 h 2767140"/>
              <a:gd name="connsiteX1954" fmla="*/ 3080330 w 5051687"/>
              <a:gd name="connsiteY1954" fmla="*/ 1512819 h 2767140"/>
              <a:gd name="connsiteX1955" fmla="*/ 3090553 w 5051687"/>
              <a:gd name="connsiteY1955" fmla="*/ 1518026 h 2767140"/>
              <a:gd name="connsiteX1956" fmla="*/ 3118366 w 5051687"/>
              <a:gd name="connsiteY1956" fmla="*/ 1515740 h 2767140"/>
              <a:gd name="connsiteX1957" fmla="*/ 3139893 w 5051687"/>
              <a:gd name="connsiteY1957" fmla="*/ 1499738 h 2767140"/>
              <a:gd name="connsiteX1958" fmla="*/ 3148782 w 5051687"/>
              <a:gd name="connsiteY1958" fmla="*/ 1487165 h 2767140"/>
              <a:gd name="connsiteX1959" fmla="*/ 3152212 w 5051687"/>
              <a:gd name="connsiteY1959" fmla="*/ 1507231 h 2767140"/>
              <a:gd name="connsiteX1960" fmla="*/ 3164213 w 5051687"/>
              <a:gd name="connsiteY1960" fmla="*/ 1515359 h 2767140"/>
              <a:gd name="connsiteX1961" fmla="*/ 3182311 w 5051687"/>
              <a:gd name="connsiteY1961" fmla="*/ 1523614 h 2767140"/>
              <a:gd name="connsiteX1962" fmla="*/ 3189295 w 5051687"/>
              <a:gd name="connsiteY1962" fmla="*/ 1535044 h 2767140"/>
              <a:gd name="connsiteX1963" fmla="*/ 3197614 w 5051687"/>
              <a:gd name="connsiteY1963" fmla="*/ 1541394 h 2767140"/>
              <a:gd name="connsiteX1964" fmla="*/ 3197233 w 5051687"/>
              <a:gd name="connsiteY1964" fmla="*/ 1551681 h 2767140"/>
              <a:gd name="connsiteX1965" fmla="*/ 3186629 w 5051687"/>
              <a:gd name="connsiteY1965" fmla="*/ 1569079 h 2767140"/>
              <a:gd name="connsiteX1966" fmla="*/ 3178437 w 5051687"/>
              <a:gd name="connsiteY1966" fmla="*/ 1574160 h 2767140"/>
              <a:gd name="connsiteX1967" fmla="*/ 3175135 w 5051687"/>
              <a:gd name="connsiteY1967" fmla="*/ 1568445 h 2767140"/>
              <a:gd name="connsiteX1968" fmla="*/ 3169992 w 5051687"/>
              <a:gd name="connsiteY1968" fmla="*/ 1588510 h 2767140"/>
              <a:gd name="connsiteX1969" fmla="*/ 3160594 w 5051687"/>
              <a:gd name="connsiteY1969" fmla="*/ 1600576 h 2767140"/>
              <a:gd name="connsiteX1970" fmla="*/ 3134813 w 5051687"/>
              <a:gd name="connsiteY1970" fmla="*/ 1612260 h 2767140"/>
              <a:gd name="connsiteX1971" fmla="*/ 3126875 w 5051687"/>
              <a:gd name="connsiteY1971" fmla="*/ 1625086 h 2767140"/>
              <a:gd name="connsiteX1972" fmla="*/ 3111318 w 5051687"/>
              <a:gd name="connsiteY1972" fmla="*/ 1628389 h 2767140"/>
              <a:gd name="connsiteX1973" fmla="*/ 3097665 w 5051687"/>
              <a:gd name="connsiteY1973" fmla="*/ 1636390 h 2767140"/>
              <a:gd name="connsiteX1974" fmla="*/ 3087442 w 5051687"/>
              <a:gd name="connsiteY1974" fmla="*/ 1645026 h 2767140"/>
              <a:gd name="connsiteX1975" fmla="*/ 3052389 w 5051687"/>
              <a:gd name="connsiteY1975" fmla="*/ 1657789 h 2767140"/>
              <a:gd name="connsiteX1976" fmla="*/ 3043373 w 5051687"/>
              <a:gd name="connsiteY1976" fmla="*/ 1664076 h 2767140"/>
              <a:gd name="connsiteX1977" fmla="*/ 3030164 w 5051687"/>
              <a:gd name="connsiteY1977" fmla="*/ 1670553 h 2767140"/>
              <a:gd name="connsiteX1978" fmla="*/ 2998923 w 5051687"/>
              <a:gd name="connsiteY1978" fmla="*/ 1677029 h 2767140"/>
              <a:gd name="connsiteX1979" fmla="*/ 2975364 w 5051687"/>
              <a:gd name="connsiteY1979" fmla="*/ 1686301 h 2767140"/>
              <a:gd name="connsiteX1980" fmla="*/ 2967871 w 5051687"/>
              <a:gd name="connsiteY1980" fmla="*/ 1678300 h 2767140"/>
              <a:gd name="connsiteX1981" fmla="*/ 2963236 w 5051687"/>
              <a:gd name="connsiteY1981" fmla="*/ 1656964 h 2767140"/>
              <a:gd name="connsiteX1982" fmla="*/ 2952441 w 5051687"/>
              <a:gd name="connsiteY1982" fmla="*/ 1620642 h 2767140"/>
              <a:gd name="connsiteX1983" fmla="*/ 2940058 w 5051687"/>
              <a:gd name="connsiteY1983" fmla="*/ 1599433 h 2767140"/>
              <a:gd name="connsiteX1984" fmla="*/ 2923421 w 5051687"/>
              <a:gd name="connsiteY1984" fmla="*/ 1575938 h 2767140"/>
              <a:gd name="connsiteX1985" fmla="*/ 2912118 w 5051687"/>
              <a:gd name="connsiteY1985" fmla="*/ 1568572 h 2767140"/>
              <a:gd name="connsiteX1986" fmla="*/ 2908181 w 5051687"/>
              <a:gd name="connsiteY1986" fmla="*/ 1546220 h 2767140"/>
              <a:gd name="connsiteX1987" fmla="*/ 2899164 w 5051687"/>
              <a:gd name="connsiteY1987" fmla="*/ 1523741 h 2767140"/>
              <a:gd name="connsiteX1988" fmla="*/ 2882527 w 5051687"/>
              <a:gd name="connsiteY1988" fmla="*/ 1502532 h 2767140"/>
              <a:gd name="connsiteX1989" fmla="*/ 2867859 w 5051687"/>
              <a:gd name="connsiteY1989" fmla="*/ 1474592 h 2767140"/>
              <a:gd name="connsiteX1990" fmla="*/ 2850777 w 5051687"/>
              <a:gd name="connsiteY1990" fmla="*/ 1445382 h 2767140"/>
              <a:gd name="connsiteX1991" fmla="*/ 2846840 w 5051687"/>
              <a:gd name="connsiteY1991" fmla="*/ 1430142 h 2767140"/>
              <a:gd name="connsiteX1992" fmla="*/ 2835283 w 5051687"/>
              <a:gd name="connsiteY1992" fmla="*/ 1443985 h 2767140"/>
              <a:gd name="connsiteX1993" fmla="*/ 2825441 w 5051687"/>
              <a:gd name="connsiteY1993" fmla="*/ 1435984 h 2767140"/>
              <a:gd name="connsiteX1994" fmla="*/ 2816551 w 5051687"/>
              <a:gd name="connsiteY1994" fmla="*/ 1421633 h 2767140"/>
              <a:gd name="connsiteX1995" fmla="*/ 2815471 w 5051687"/>
              <a:gd name="connsiteY1995" fmla="*/ 1439540 h 2767140"/>
              <a:gd name="connsiteX1996" fmla="*/ 2825314 w 5051687"/>
              <a:gd name="connsiteY1996" fmla="*/ 1457447 h 2767140"/>
              <a:gd name="connsiteX1997" fmla="*/ 2847793 w 5051687"/>
              <a:gd name="connsiteY1997" fmla="*/ 1501897 h 2767140"/>
              <a:gd name="connsiteX1998" fmla="*/ 2855730 w 5051687"/>
              <a:gd name="connsiteY1998" fmla="*/ 1522471 h 2767140"/>
              <a:gd name="connsiteX1999" fmla="*/ 2869637 w 5051687"/>
              <a:gd name="connsiteY1999" fmla="*/ 1546092 h 2767140"/>
              <a:gd name="connsiteX2000" fmla="*/ 2877828 w 5051687"/>
              <a:gd name="connsiteY2000" fmla="*/ 1559554 h 2767140"/>
              <a:gd name="connsiteX2001" fmla="*/ 2880051 w 5051687"/>
              <a:gd name="connsiteY2001" fmla="*/ 1588510 h 2767140"/>
              <a:gd name="connsiteX2002" fmla="*/ 2891607 w 5051687"/>
              <a:gd name="connsiteY2002" fmla="*/ 1604513 h 2767140"/>
              <a:gd name="connsiteX2003" fmla="*/ 2898974 w 5051687"/>
              <a:gd name="connsiteY2003" fmla="*/ 1615308 h 2767140"/>
              <a:gd name="connsiteX2004" fmla="*/ 2908118 w 5051687"/>
              <a:gd name="connsiteY2004" fmla="*/ 1638167 h 2767140"/>
              <a:gd name="connsiteX2005" fmla="*/ 2918595 w 5051687"/>
              <a:gd name="connsiteY2005" fmla="*/ 1652265 h 2767140"/>
              <a:gd name="connsiteX2006" fmla="*/ 2932248 w 5051687"/>
              <a:gd name="connsiteY2006" fmla="*/ 1657726 h 2767140"/>
              <a:gd name="connsiteX2007" fmla="*/ 2940312 w 5051687"/>
              <a:gd name="connsiteY2007" fmla="*/ 1666616 h 2767140"/>
              <a:gd name="connsiteX2008" fmla="*/ 2957267 w 5051687"/>
              <a:gd name="connsiteY2008" fmla="*/ 1684015 h 2767140"/>
              <a:gd name="connsiteX2009" fmla="*/ 2958600 w 5051687"/>
              <a:gd name="connsiteY2009" fmla="*/ 1697858 h 2767140"/>
              <a:gd name="connsiteX2010" fmla="*/ 2959299 w 5051687"/>
              <a:gd name="connsiteY2010" fmla="*/ 1706367 h 2767140"/>
              <a:gd name="connsiteX2011" fmla="*/ 2979301 w 5051687"/>
              <a:gd name="connsiteY2011" fmla="*/ 1720845 h 2767140"/>
              <a:gd name="connsiteX2012" fmla="*/ 2990604 w 5051687"/>
              <a:gd name="connsiteY2012" fmla="*/ 1722623 h 2767140"/>
              <a:gd name="connsiteX2013" fmla="*/ 3011750 w 5051687"/>
              <a:gd name="connsiteY2013" fmla="*/ 1717797 h 2767140"/>
              <a:gd name="connsiteX2014" fmla="*/ 3046801 w 5051687"/>
              <a:gd name="connsiteY2014" fmla="*/ 1709034 h 2767140"/>
              <a:gd name="connsiteX2015" fmla="*/ 3077345 w 5051687"/>
              <a:gd name="connsiteY2015" fmla="*/ 1702176 h 2767140"/>
              <a:gd name="connsiteX2016" fmla="*/ 3078996 w 5051687"/>
              <a:gd name="connsiteY2016" fmla="*/ 1717670 h 2767140"/>
              <a:gd name="connsiteX2017" fmla="*/ 3067820 w 5051687"/>
              <a:gd name="connsiteY2017" fmla="*/ 1745864 h 2767140"/>
              <a:gd name="connsiteX2018" fmla="*/ 3059248 w 5051687"/>
              <a:gd name="connsiteY2018" fmla="*/ 1762247 h 2767140"/>
              <a:gd name="connsiteX2019" fmla="*/ 3031879 w 5051687"/>
              <a:gd name="connsiteY2019" fmla="*/ 1806823 h 2767140"/>
              <a:gd name="connsiteX2020" fmla="*/ 3016449 w 5051687"/>
              <a:gd name="connsiteY2020" fmla="*/ 1830573 h 2767140"/>
              <a:gd name="connsiteX2021" fmla="*/ 2982095 w 5051687"/>
              <a:gd name="connsiteY2021" fmla="*/ 1858894 h 2767140"/>
              <a:gd name="connsiteX2022" fmla="*/ 2968760 w 5051687"/>
              <a:gd name="connsiteY2022" fmla="*/ 1874642 h 2767140"/>
              <a:gd name="connsiteX2023" fmla="*/ 2936248 w 5051687"/>
              <a:gd name="connsiteY2023" fmla="*/ 1915154 h 2767140"/>
              <a:gd name="connsiteX2024" fmla="*/ 2923612 w 5051687"/>
              <a:gd name="connsiteY2024" fmla="*/ 1934840 h 2767140"/>
              <a:gd name="connsiteX2025" fmla="*/ 2907229 w 5051687"/>
              <a:gd name="connsiteY2025" fmla="*/ 1960748 h 2767140"/>
              <a:gd name="connsiteX2026" fmla="*/ 2904943 w 5051687"/>
              <a:gd name="connsiteY2026" fmla="*/ 1972685 h 2767140"/>
              <a:gd name="connsiteX2027" fmla="*/ 2914214 w 5051687"/>
              <a:gd name="connsiteY2027" fmla="*/ 1985385 h 2767140"/>
              <a:gd name="connsiteX2028" fmla="*/ 2913388 w 5051687"/>
              <a:gd name="connsiteY2028" fmla="*/ 2011548 h 2767140"/>
              <a:gd name="connsiteX2029" fmla="*/ 2921707 w 5051687"/>
              <a:gd name="connsiteY2029" fmla="*/ 2024629 h 2767140"/>
              <a:gd name="connsiteX2030" fmla="*/ 2929073 w 5051687"/>
              <a:gd name="connsiteY2030" fmla="*/ 2054473 h 2767140"/>
              <a:gd name="connsiteX2031" fmla="*/ 2928247 w 5051687"/>
              <a:gd name="connsiteY2031" fmla="*/ 2091685 h 2767140"/>
              <a:gd name="connsiteX2032" fmla="*/ 2919929 w 5051687"/>
              <a:gd name="connsiteY2032" fmla="*/ 2115053 h 2767140"/>
              <a:gd name="connsiteX2033" fmla="*/ 2889512 w 5051687"/>
              <a:gd name="connsiteY2033" fmla="*/ 2133341 h 2767140"/>
              <a:gd name="connsiteX2034" fmla="*/ 2875161 w 5051687"/>
              <a:gd name="connsiteY2034" fmla="*/ 2141596 h 2767140"/>
              <a:gd name="connsiteX2035" fmla="*/ 2852682 w 5051687"/>
              <a:gd name="connsiteY2035" fmla="*/ 2167504 h 2767140"/>
              <a:gd name="connsiteX2036" fmla="*/ 2846523 w 5051687"/>
              <a:gd name="connsiteY2036" fmla="*/ 2180712 h 2767140"/>
              <a:gd name="connsiteX2037" fmla="*/ 2856746 w 5051687"/>
              <a:gd name="connsiteY2037" fmla="*/ 2203445 h 2767140"/>
              <a:gd name="connsiteX2038" fmla="*/ 2857000 w 5051687"/>
              <a:gd name="connsiteY2038" fmla="*/ 2221606 h 2767140"/>
              <a:gd name="connsiteX2039" fmla="*/ 2854841 w 5051687"/>
              <a:gd name="connsiteY2039" fmla="*/ 2239640 h 2767140"/>
              <a:gd name="connsiteX2040" fmla="*/ 2826774 w 5051687"/>
              <a:gd name="connsiteY2040" fmla="*/ 2256150 h 2767140"/>
              <a:gd name="connsiteX2041" fmla="*/ 2815979 w 5051687"/>
              <a:gd name="connsiteY2041" fmla="*/ 2266691 h 2767140"/>
              <a:gd name="connsiteX2042" fmla="*/ 2814773 w 5051687"/>
              <a:gd name="connsiteY2042" fmla="*/ 2298822 h 2767140"/>
              <a:gd name="connsiteX2043" fmla="*/ 2802136 w 5051687"/>
              <a:gd name="connsiteY2043" fmla="*/ 2315585 h 2767140"/>
              <a:gd name="connsiteX2044" fmla="*/ 2782895 w 5051687"/>
              <a:gd name="connsiteY2044" fmla="*/ 2345812 h 2767140"/>
              <a:gd name="connsiteX2045" fmla="*/ 2764735 w 5051687"/>
              <a:gd name="connsiteY2045" fmla="*/ 2366005 h 2767140"/>
              <a:gd name="connsiteX2046" fmla="*/ 2741303 w 5051687"/>
              <a:gd name="connsiteY2046" fmla="*/ 2386452 h 2767140"/>
              <a:gd name="connsiteX2047" fmla="*/ 2708855 w 5051687"/>
              <a:gd name="connsiteY2047" fmla="*/ 2396993 h 2767140"/>
              <a:gd name="connsiteX2048" fmla="*/ 2681295 w 5051687"/>
              <a:gd name="connsiteY2048" fmla="*/ 2403089 h 2767140"/>
              <a:gd name="connsiteX2049" fmla="*/ 2640910 w 5051687"/>
              <a:gd name="connsiteY2049" fmla="*/ 2409185 h 2767140"/>
              <a:gd name="connsiteX2050" fmla="*/ 2624145 w 5051687"/>
              <a:gd name="connsiteY2050" fmla="*/ 2400930 h 2767140"/>
              <a:gd name="connsiteX2051" fmla="*/ 2612970 w 5051687"/>
              <a:gd name="connsiteY2051" fmla="*/ 2387595 h 2767140"/>
              <a:gd name="connsiteX2052" fmla="*/ 2611192 w 5051687"/>
              <a:gd name="connsiteY2052" fmla="*/ 2368291 h 2767140"/>
              <a:gd name="connsiteX2053" fmla="*/ 2605095 w 5051687"/>
              <a:gd name="connsiteY2053" fmla="*/ 2349368 h 2767140"/>
              <a:gd name="connsiteX2054" fmla="*/ 2596460 w 5051687"/>
              <a:gd name="connsiteY2054" fmla="*/ 2329810 h 2767140"/>
              <a:gd name="connsiteX2055" fmla="*/ 2584585 w 5051687"/>
              <a:gd name="connsiteY2055" fmla="*/ 2307712 h 2767140"/>
              <a:gd name="connsiteX2056" fmla="*/ 2573155 w 5051687"/>
              <a:gd name="connsiteY2056" fmla="*/ 2297552 h 2767140"/>
              <a:gd name="connsiteX2057" fmla="*/ 2567123 w 5051687"/>
              <a:gd name="connsiteY2057" fmla="*/ 2281296 h 2767140"/>
              <a:gd name="connsiteX2058" fmla="*/ 2562106 w 5051687"/>
              <a:gd name="connsiteY2058" fmla="*/ 2240402 h 2767140"/>
              <a:gd name="connsiteX2059" fmla="*/ 2559058 w 5051687"/>
              <a:gd name="connsiteY2059" fmla="*/ 2224908 h 2767140"/>
              <a:gd name="connsiteX2060" fmla="*/ 2548454 w 5051687"/>
              <a:gd name="connsiteY2060" fmla="*/ 2198873 h 2767140"/>
              <a:gd name="connsiteX2061" fmla="*/ 2538357 w 5051687"/>
              <a:gd name="connsiteY2061" fmla="*/ 2179569 h 2767140"/>
              <a:gd name="connsiteX2062" fmla="*/ 2527435 w 5051687"/>
              <a:gd name="connsiteY2062" fmla="*/ 2158614 h 2767140"/>
              <a:gd name="connsiteX2063" fmla="*/ 2521974 w 5051687"/>
              <a:gd name="connsiteY2063" fmla="*/ 2148708 h 2767140"/>
              <a:gd name="connsiteX2064" fmla="*/ 2524578 w 5051687"/>
              <a:gd name="connsiteY2064" fmla="*/ 2130166 h 2767140"/>
              <a:gd name="connsiteX2065" fmla="*/ 2528895 w 5051687"/>
              <a:gd name="connsiteY2065" fmla="*/ 2103877 h 2767140"/>
              <a:gd name="connsiteX2066" fmla="*/ 2531118 w 5051687"/>
              <a:gd name="connsiteY2066" fmla="*/ 2085589 h 2767140"/>
              <a:gd name="connsiteX2067" fmla="*/ 2543564 w 5051687"/>
              <a:gd name="connsiteY2067" fmla="*/ 2062729 h 2767140"/>
              <a:gd name="connsiteX2068" fmla="*/ 2546104 w 5051687"/>
              <a:gd name="connsiteY2068" fmla="*/ 2043044 h 2767140"/>
              <a:gd name="connsiteX2069" fmla="*/ 2541786 w 5051687"/>
              <a:gd name="connsiteY2069" fmla="*/ 2024121 h 2767140"/>
              <a:gd name="connsiteX2070" fmla="*/ 2533341 w 5051687"/>
              <a:gd name="connsiteY2070" fmla="*/ 1990085 h 2767140"/>
              <a:gd name="connsiteX2071" fmla="*/ 2528959 w 5051687"/>
              <a:gd name="connsiteY2071" fmla="*/ 1970527 h 2767140"/>
              <a:gd name="connsiteX2072" fmla="*/ 2522990 w 5051687"/>
              <a:gd name="connsiteY2072" fmla="*/ 1944746 h 2767140"/>
              <a:gd name="connsiteX2073" fmla="*/ 2512894 w 5051687"/>
              <a:gd name="connsiteY2073" fmla="*/ 1935221 h 2767140"/>
              <a:gd name="connsiteX2074" fmla="*/ 2505655 w 5051687"/>
              <a:gd name="connsiteY2074" fmla="*/ 1926966 h 2767140"/>
              <a:gd name="connsiteX2075" fmla="*/ 2496384 w 5051687"/>
              <a:gd name="connsiteY2075" fmla="*/ 1913758 h 2767140"/>
              <a:gd name="connsiteX2076" fmla="*/ 2486541 w 5051687"/>
              <a:gd name="connsiteY2076" fmla="*/ 1900804 h 2767140"/>
              <a:gd name="connsiteX2077" fmla="*/ 2485207 w 5051687"/>
              <a:gd name="connsiteY2077" fmla="*/ 1886834 h 2767140"/>
              <a:gd name="connsiteX2078" fmla="*/ 2491050 w 5051687"/>
              <a:gd name="connsiteY2078" fmla="*/ 1841495 h 2767140"/>
              <a:gd name="connsiteX2079" fmla="*/ 2488764 w 5051687"/>
              <a:gd name="connsiteY2079" fmla="*/ 1824477 h 2767140"/>
              <a:gd name="connsiteX2080" fmla="*/ 2476889 w 5051687"/>
              <a:gd name="connsiteY2080" fmla="*/ 1810507 h 2767140"/>
              <a:gd name="connsiteX2081" fmla="*/ 2451362 w 5051687"/>
              <a:gd name="connsiteY2081" fmla="*/ 1811523 h 2767140"/>
              <a:gd name="connsiteX2082" fmla="*/ 2433392 w 5051687"/>
              <a:gd name="connsiteY2082" fmla="*/ 1801871 h 2767140"/>
              <a:gd name="connsiteX2083" fmla="*/ 2417834 w 5051687"/>
              <a:gd name="connsiteY2083" fmla="*/ 1783964 h 2767140"/>
              <a:gd name="connsiteX2084" fmla="*/ 2388688 w 5051687"/>
              <a:gd name="connsiteY2084" fmla="*/ 1783329 h 2767140"/>
              <a:gd name="connsiteX2085" fmla="*/ 2365193 w 5051687"/>
              <a:gd name="connsiteY2085" fmla="*/ 1787647 h 2767140"/>
              <a:gd name="connsiteX2086" fmla="*/ 2333443 w 5051687"/>
              <a:gd name="connsiteY2086" fmla="*/ 1801617 h 2767140"/>
              <a:gd name="connsiteX2087" fmla="*/ 2298962 w 5051687"/>
              <a:gd name="connsiteY2087" fmla="*/ 1800601 h 2767140"/>
              <a:gd name="connsiteX2088" fmla="*/ 2259020 w 5051687"/>
              <a:gd name="connsiteY2088" fmla="*/ 1809491 h 2767140"/>
              <a:gd name="connsiteX2089" fmla="*/ 2236669 w 5051687"/>
              <a:gd name="connsiteY2089" fmla="*/ 1806697 h 2767140"/>
              <a:gd name="connsiteX2090" fmla="*/ 2213618 w 5051687"/>
              <a:gd name="connsiteY2090" fmla="*/ 1791838 h 2767140"/>
              <a:gd name="connsiteX2091" fmla="*/ 2193743 w 5051687"/>
              <a:gd name="connsiteY2091" fmla="*/ 1777741 h 2767140"/>
              <a:gd name="connsiteX2092" fmla="*/ 2176979 w 5051687"/>
              <a:gd name="connsiteY2092" fmla="*/ 1763263 h 2767140"/>
              <a:gd name="connsiteX2093" fmla="*/ 2160595 w 5051687"/>
              <a:gd name="connsiteY2093" fmla="*/ 1736466 h 2767140"/>
              <a:gd name="connsiteX2094" fmla="*/ 2140149 w 5051687"/>
              <a:gd name="connsiteY2094" fmla="*/ 1704842 h 2767140"/>
              <a:gd name="connsiteX2095" fmla="*/ 2118876 w 5051687"/>
              <a:gd name="connsiteY2095" fmla="*/ 1669917 h 2767140"/>
              <a:gd name="connsiteX2096" fmla="*/ 2111510 w 5051687"/>
              <a:gd name="connsiteY2096" fmla="*/ 1660773 h 2767140"/>
              <a:gd name="connsiteX2097" fmla="*/ 2123257 w 5051687"/>
              <a:gd name="connsiteY2097" fmla="*/ 1633088 h 2767140"/>
              <a:gd name="connsiteX2098" fmla="*/ 2129100 w 5051687"/>
              <a:gd name="connsiteY2098" fmla="*/ 1620388 h 2767140"/>
              <a:gd name="connsiteX2099" fmla="*/ 2123829 w 5051687"/>
              <a:gd name="connsiteY2099" fmla="*/ 1591304 h 2767140"/>
              <a:gd name="connsiteX2100" fmla="*/ 2114304 w 5051687"/>
              <a:gd name="connsiteY2100" fmla="*/ 1557015 h 2767140"/>
              <a:gd name="connsiteX2101" fmla="*/ 2118813 w 5051687"/>
              <a:gd name="connsiteY2101" fmla="*/ 1543934 h 2767140"/>
              <a:gd name="connsiteX2102" fmla="*/ 2137228 w 5051687"/>
              <a:gd name="connsiteY2102" fmla="*/ 1514978 h 2767140"/>
              <a:gd name="connsiteX2103" fmla="*/ 2153484 w 5051687"/>
              <a:gd name="connsiteY2103" fmla="*/ 1486657 h 2767140"/>
              <a:gd name="connsiteX2104" fmla="*/ 2173169 w 5051687"/>
              <a:gd name="connsiteY2104" fmla="*/ 1453636 h 2767140"/>
              <a:gd name="connsiteX2105" fmla="*/ 2201617 w 5051687"/>
              <a:gd name="connsiteY2105" fmla="*/ 1433444 h 2767140"/>
              <a:gd name="connsiteX2106" fmla="*/ 2214825 w 5051687"/>
              <a:gd name="connsiteY2106" fmla="*/ 1425061 h 2767140"/>
              <a:gd name="connsiteX2107" fmla="*/ 2220667 w 5051687"/>
              <a:gd name="connsiteY2107" fmla="*/ 1386327 h 2767140"/>
              <a:gd name="connsiteX2108" fmla="*/ 2227588 w 5051687"/>
              <a:gd name="connsiteY2108" fmla="*/ 1365879 h 2767140"/>
              <a:gd name="connsiteX2109" fmla="*/ 2253941 w 5051687"/>
              <a:gd name="connsiteY2109" fmla="*/ 1350640 h 2767140"/>
              <a:gd name="connsiteX2110" fmla="*/ 2264545 w 5051687"/>
              <a:gd name="connsiteY2110" fmla="*/ 1334003 h 2767140"/>
              <a:gd name="connsiteX2111" fmla="*/ 2274134 w 5051687"/>
              <a:gd name="connsiteY2111" fmla="*/ 1313302 h 2767140"/>
              <a:gd name="connsiteX2112" fmla="*/ 2284039 w 5051687"/>
              <a:gd name="connsiteY2112" fmla="*/ 1319017 h 2767140"/>
              <a:gd name="connsiteX2113" fmla="*/ 2294581 w 5051687"/>
              <a:gd name="connsiteY2113" fmla="*/ 1324351 h 2767140"/>
              <a:gd name="connsiteX2114" fmla="*/ 2307789 w 5051687"/>
              <a:gd name="connsiteY2114" fmla="*/ 1321810 h 2767140"/>
              <a:gd name="connsiteX2115" fmla="*/ 2320616 w 5051687"/>
              <a:gd name="connsiteY2115" fmla="*/ 1325113 h 2767140"/>
              <a:gd name="connsiteX2116" fmla="*/ 2335475 w 5051687"/>
              <a:gd name="connsiteY2116" fmla="*/ 1319652 h 2767140"/>
              <a:gd name="connsiteX2117" fmla="*/ 2375289 w 5051687"/>
              <a:gd name="connsiteY2117" fmla="*/ 1300729 h 2767140"/>
              <a:gd name="connsiteX2118" fmla="*/ 2411294 w 5051687"/>
              <a:gd name="connsiteY2118" fmla="*/ 1290188 h 2767140"/>
              <a:gd name="connsiteX2119" fmla="*/ 2423867 w 5051687"/>
              <a:gd name="connsiteY2119" fmla="*/ 1293744 h 2767140"/>
              <a:gd name="connsiteX2120" fmla="*/ 2434789 w 5051687"/>
              <a:gd name="connsiteY2120" fmla="*/ 1296157 h 2767140"/>
              <a:gd name="connsiteX2121" fmla="*/ 2445964 w 5051687"/>
              <a:gd name="connsiteY2121" fmla="*/ 1286759 h 2767140"/>
              <a:gd name="connsiteX2122" fmla="*/ 2463300 w 5051687"/>
              <a:gd name="connsiteY2122" fmla="*/ 1290188 h 2767140"/>
              <a:gd name="connsiteX2123" fmla="*/ 2480509 w 5051687"/>
              <a:gd name="connsiteY2123" fmla="*/ 1288917 h 2767140"/>
              <a:gd name="connsiteX2124" fmla="*/ 2490161 w 5051687"/>
              <a:gd name="connsiteY2124" fmla="*/ 1282822 h 2767140"/>
              <a:gd name="connsiteX2125" fmla="*/ 2505718 w 5051687"/>
              <a:gd name="connsiteY2125" fmla="*/ 1288029 h 2767140"/>
              <a:gd name="connsiteX2126" fmla="*/ 2511052 w 5051687"/>
              <a:gd name="connsiteY2126" fmla="*/ 1292473 h 2767140"/>
              <a:gd name="connsiteX2127" fmla="*/ 2504639 w 5051687"/>
              <a:gd name="connsiteY2127" fmla="*/ 1303015 h 2767140"/>
              <a:gd name="connsiteX2128" fmla="*/ 2505972 w 5051687"/>
              <a:gd name="connsiteY2128" fmla="*/ 1313810 h 2767140"/>
              <a:gd name="connsiteX2129" fmla="*/ 2509782 w 5051687"/>
              <a:gd name="connsiteY2129" fmla="*/ 1326383 h 2767140"/>
              <a:gd name="connsiteX2130" fmla="*/ 2497781 w 5051687"/>
              <a:gd name="connsiteY2130" fmla="*/ 1342258 h 2767140"/>
              <a:gd name="connsiteX2131" fmla="*/ 2505401 w 5051687"/>
              <a:gd name="connsiteY2131" fmla="*/ 1354704 h 2767140"/>
              <a:gd name="connsiteX2132" fmla="*/ 2526229 w 5051687"/>
              <a:gd name="connsiteY2132" fmla="*/ 1365498 h 2767140"/>
              <a:gd name="connsiteX2133" fmla="*/ 2553661 w 5051687"/>
              <a:gd name="connsiteY2133" fmla="*/ 1373373 h 2767140"/>
              <a:gd name="connsiteX2134" fmla="*/ 2571377 w 5051687"/>
              <a:gd name="connsiteY2134" fmla="*/ 1384041 h 2767140"/>
              <a:gd name="connsiteX2135" fmla="*/ 2585411 w 5051687"/>
              <a:gd name="connsiteY2135" fmla="*/ 1398519 h 2767140"/>
              <a:gd name="connsiteX2136" fmla="*/ 2608461 w 5051687"/>
              <a:gd name="connsiteY2136" fmla="*/ 1404742 h 2767140"/>
              <a:gd name="connsiteX2137" fmla="*/ 2624400 w 5051687"/>
              <a:gd name="connsiteY2137" fmla="*/ 1413759 h 2767140"/>
              <a:gd name="connsiteX2138" fmla="*/ 2634496 w 5051687"/>
              <a:gd name="connsiteY2138" fmla="*/ 1410965 h 2767140"/>
              <a:gd name="connsiteX2139" fmla="*/ 2639259 w 5051687"/>
              <a:gd name="connsiteY2139" fmla="*/ 1399027 h 2767140"/>
              <a:gd name="connsiteX2140" fmla="*/ 2635131 w 5051687"/>
              <a:gd name="connsiteY2140" fmla="*/ 1390136 h 2767140"/>
              <a:gd name="connsiteX2141" fmla="*/ 2643450 w 5051687"/>
              <a:gd name="connsiteY2141" fmla="*/ 1375151 h 2767140"/>
              <a:gd name="connsiteX2142" fmla="*/ 2660531 w 5051687"/>
              <a:gd name="connsiteY2142" fmla="*/ 1370960 h 2767140"/>
              <a:gd name="connsiteX2143" fmla="*/ 2680597 w 5051687"/>
              <a:gd name="connsiteY2143" fmla="*/ 1375278 h 2767140"/>
              <a:gd name="connsiteX2144" fmla="*/ 2690249 w 5051687"/>
              <a:gd name="connsiteY2144" fmla="*/ 1382135 h 2767140"/>
              <a:gd name="connsiteX2145" fmla="*/ 2706378 w 5051687"/>
              <a:gd name="connsiteY2145" fmla="*/ 1388232 h 2767140"/>
              <a:gd name="connsiteX2146" fmla="*/ 2713363 w 5051687"/>
              <a:gd name="connsiteY2146" fmla="*/ 1394454 h 2767140"/>
              <a:gd name="connsiteX2147" fmla="*/ 2729175 w 5051687"/>
              <a:gd name="connsiteY2147" fmla="*/ 1395598 h 2767140"/>
              <a:gd name="connsiteX2148" fmla="*/ 2760417 w 5051687"/>
              <a:gd name="connsiteY2148" fmla="*/ 1403726 h 2767140"/>
              <a:gd name="connsiteX2149" fmla="*/ 2779911 w 5051687"/>
              <a:gd name="connsiteY2149" fmla="*/ 1399535 h 2767140"/>
              <a:gd name="connsiteX2150" fmla="*/ 2796167 w 5051687"/>
              <a:gd name="connsiteY2150" fmla="*/ 1395217 h 2767140"/>
              <a:gd name="connsiteX2151" fmla="*/ 2821757 w 5051687"/>
              <a:gd name="connsiteY2151" fmla="*/ 1402202 h 2767140"/>
              <a:gd name="connsiteX2152" fmla="*/ 2838268 w 5051687"/>
              <a:gd name="connsiteY2152" fmla="*/ 1395979 h 2767140"/>
              <a:gd name="connsiteX2153" fmla="*/ 2851920 w 5051687"/>
              <a:gd name="connsiteY2153" fmla="*/ 1370706 h 2767140"/>
              <a:gd name="connsiteX2154" fmla="*/ 2863477 w 5051687"/>
              <a:gd name="connsiteY2154" fmla="*/ 1333622 h 2767140"/>
              <a:gd name="connsiteX2155" fmla="*/ 2862651 w 5051687"/>
              <a:gd name="connsiteY2155" fmla="*/ 1312794 h 2767140"/>
              <a:gd name="connsiteX2156" fmla="*/ 2865255 w 5051687"/>
              <a:gd name="connsiteY2156" fmla="*/ 1298189 h 2767140"/>
              <a:gd name="connsiteX2157" fmla="*/ 2855413 w 5051687"/>
              <a:gd name="connsiteY2157" fmla="*/ 1297046 h 2767140"/>
              <a:gd name="connsiteX2158" fmla="*/ 2847920 w 5051687"/>
              <a:gd name="connsiteY2158" fmla="*/ 1294379 h 2767140"/>
              <a:gd name="connsiteX2159" fmla="*/ 2839220 w 5051687"/>
              <a:gd name="connsiteY2159" fmla="*/ 1298570 h 2767140"/>
              <a:gd name="connsiteX2160" fmla="*/ 2825441 w 5051687"/>
              <a:gd name="connsiteY2160" fmla="*/ 1306698 h 2767140"/>
              <a:gd name="connsiteX2161" fmla="*/ 2811153 w 5051687"/>
              <a:gd name="connsiteY2161" fmla="*/ 1300856 h 2767140"/>
              <a:gd name="connsiteX2162" fmla="*/ 2794516 w 5051687"/>
              <a:gd name="connsiteY2162" fmla="*/ 1293617 h 2767140"/>
              <a:gd name="connsiteX2163" fmla="*/ 2787976 w 5051687"/>
              <a:gd name="connsiteY2163" fmla="*/ 1295776 h 2767140"/>
              <a:gd name="connsiteX2164" fmla="*/ 2783340 w 5051687"/>
              <a:gd name="connsiteY2164" fmla="*/ 1303142 h 2767140"/>
              <a:gd name="connsiteX2165" fmla="*/ 2762195 w 5051687"/>
              <a:gd name="connsiteY2165" fmla="*/ 1299204 h 2767140"/>
              <a:gd name="connsiteX2166" fmla="*/ 2744478 w 5051687"/>
              <a:gd name="connsiteY2166" fmla="*/ 1286251 h 2767140"/>
              <a:gd name="connsiteX2167" fmla="*/ 2734826 w 5051687"/>
              <a:gd name="connsiteY2167" fmla="*/ 1267201 h 2767140"/>
              <a:gd name="connsiteX2168" fmla="*/ 2733048 w 5051687"/>
              <a:gd name="connsiteY2168" fmla="*/ 1242309 h 2767140"/>
              <a:gd name="connsiteX2169" fmla="*/ 2730762 w 5051687"/>
              <a:gd name="connsiteY2169" fmla="*/ 1239642 h 2767140"/>
              <a:gd name="connsiteX2170" fmla="*/ 2724857 w 5051687"/>
              <a:gd name="connsiteY2170" fmla="*/ 1233673 h 2767140"/>
              <a:gd name="connsiteX2171" fmla="*/ 2736604 w 5051687"/>
              <a:gd name="connsiteY2171" fmla="*/ 1223385 h 2767140"/>
              <a:gd name="connsiteX2172" fmla="*/ 2754765 w 5051687"/>
              <a:gd name="connsiteY2172" fmla="*/ 1221608 h 2767140"/>
              <a:gd name="connsiteX2173" fmla="*/ 2771275 w 5051687"/>
              <a:gd name="connsiteY2173" fmla="*/ 1216020 h 2767140"/>
              <a:gd name="connsiteX2174" fmla="*/ 2776736 w 5051687"/>
              <a:gd name="connsiteY2174" fmla="*/ 1212210 h 2767140"/>
              <a:gd name="connsiteX2175" fmla="*/ 2766767 w 5051687"/>
              <a:gd name="connsiteY2175" fmla="*/ 1208146 h 2767140"/>
              <a:gd name="connsiteX2176" fmla="*/ 2773879 w 5051687"/>
              <a:gd name="connsiteY2176" fmla="*/ 1205352 h 2767140"/>
              <a:gd name="connsiteX2177" fmla="*/ 2791913 w 5051687"/>
              <a:gd name="connsiteY2177" fmla="*/ 1204209 h 2767140"/>
              <a:gd name="connsiteX2178" fmla="*/ 2803787 w 5051687"/>
              <a:gd name="connsiteY2178" fmla="*/ 1201288 h 2767140"/>
              <a:gd name="connsiteX2179" fmla="*/ 2813185 w 5051687"/>
              <a:gd name="connsiteY2179" fmla="*/ 1189223 h 2767140"/>
              <a:gd name="connsiteX2180" fmla="*/ 2835728 w 5051687"/>
              <a:gd name="connsiteY2180" fmla="*/ 1187317 h 2767140"/>
              <a:gd name="connsiteX2181" fmla="*/ 2850460 w 5051687"/>
              <a:gd name="connsiteY2181" fmla="*/ 1192779 h 2767140"/>
              <a:gd name="connsiteX2182" fmla="*/ 2862588 w 5051687"/>
              <a:gd name="connsiteY2182" fmla="*/ 1195319 h 2767140"/>
              <a:gd name="connsiteX2183" fmla="*/ 2868684 w 5051687"/>
              <a:gd name="connsiteY2183" fmla="*/ 1201160 h 2767140"/>
              <a:gd name="connsiteX2184" fmla="*/ 2889385 w 5051687"/>
              <a:gd name="connsiteY2184" fmla="*/ 1207384 h 2767140"/>
              <a:gd name="connsiteX2185" fmla="*/ 2903736 w 5051687"/>
              <a:gd name="connsiteY2185" fmla="*/ 1209035 h 2767140"/>
              <a:gd name="connsiteX2186" fmla="*/ 2923357 w 5051687"/>
              <a:gd name="connsiteY2186" fmla="*/ 1207638 h 2767140"/>
              <a:gd name="connsiteX2187" fmla="*/ 2942154 w 5051687"/>
              <a:gd name="connsiteY2187" fmla="*/ 1198367 h 2767140"/>
              <a:gd name="connsiteX2188" fmla="*/ 2941773 w 5051687"/>
              <a:gd name="connsiteY2188" fmla="*/ 1176777 h 2767140"/>
              <a:gd name="connsiteX2189" fmla="*/ 2925136 w 5051687"/>
              <a:gd name="connsiteY2189" fmla="*/ 1161029 h 2767140"/>
              <a:gd name="connsiteX2190" fmla="*/ 2905768 w 5051687"/>
              <a:gd name="connsiteY2190" fmla="*/ 1142233 h 2767140"/>
              <a:gd name="connsiteX2191" fmla="*/ 2888877 w 5051687"/>
              <a:gd name="connsiteY2191" fmla="*/ 1133342 h 2767140"/>
              <a:gd name="connsiteX2192" fmla="*/ 2871986 w 5051687"/>
              <a:gd name="connsiteY2192" fmla="*/ 1120770 h 2767140"/>
              <a:gd name="connsiteX2193" fmla="*/ 2882654 w 5051687"/>
              <a:gd name="connsiteY2193" fmla="*/ 1114420 h 2767140"/>
              <a:gd name="connsiteX2194" fmla="*/ 2890020 w 5051687"/>
              <a:gd name="connsiteY2194" fmla="*/ 1106165 h 2767140"/>
              <a:gd name="connsiteX2195" fmla="*/ 2899291 w 5051687"/>
              <a:gd name="connsiteY2195" fmla="*/ 1099307 h 2767140"/>
              <a:gd name="connsiteX2196" fmla="*/ 2889195 w 5051687"/>
              <a:gd name="connsiteY2196" fmla="*/ 1088511 h 2767140"/>
              <a:gd name="connsiteX2197" fmla="*/ 2900815 w 5051687"/>
              <a:gd name="connsiteY2197" fmla="*/ 1084829 h 2767140"/>
              <a:gd name="connsiteX2198" fmla="*/ 2909261 w 5051687"/>
              <a:gd name="connsiteY2198" fmla="*/ 1076954 h 2767140"/>
              <a:gd name="connsiteX2199" fmla="*/ 2901768 w 5051687"/>
              <a:gd name="connsiteY2199" fmla="*/ 1072764 h 2767140"/>
              <a:gd name="connsiteX2200" fmla="*/ 2869446 w 5051687"/>
              <a:gd name="connsiteY2200" fmla="*/ 1080003 h 2767140"/>
              <a:gd name="connsiteX2201" fmla="*/ 2853635 w 5051687"/>
              <a:gd name="connsiteY2201" fmla="*/ 1090290 h 2767140"/>
              <a:gd name="connsiteX2202" fmla="*/ 2845888 w 5051687"/>
              <a:gd name="connsiteY2202" fmla="*/ 1097529 h 2767140"/>
              <a:gd name="connsiteX2203" fmla="*/ 2855984 w 5051687"/>
              <a:gd name="connsiteY2203" fmla="*/ 1108959 h 2767140"/>
              <a:gd name="connsiteX2204" fmla="*/ 2863223 w 5051687"/>
              <a:gd name="connsiteY2204" fmla="*/ 1114166 h 2767140"/>
              <a:gd name="connsiteX2205" fmla="*/ 2868684 w 5051687"/>
              <a:gd name="connsiteY2205" fmla="*/ 1116452 h 2767140"/>
              <a:gd name="connsiteX2206" fmla="*/ 2859985 w 5051687"/>
              <a:gd name="connsiteY2206" fmla="*/ 1121278 h 2767140"/>
              <a:gd name="connsiteX2207" fmla="*/ 2847983 w 5051687"/>
              <a:gd name="connsiteY2207" fmla="*/ 1128898 h 2767140"/>
              <a:gd name="connsiteX2208" fmla="*/ 2833823 w 5051687"/>
              <a:gd name="connsiteY2208" fmla="*/ 1133851 h 2767140"/>
              <a:gd name="connsiteX2209" fmla="*/ 2826330 w 5051687"/>
              <a:gd name="connsiteY2209" fmla="*/ 1124960 h 2767140"/>
              <a:gd name="connsiteX2210" fmla="*/ 2818837 w 5051687"/>
              <a:gd name="connsiteY2210" fmla="*/ 1120389 h 2767140"/>
              <a:gd name="connsiteX2211" fmla="*/ 2811851 w 5051687"/>
              <a:gd name="connsiteY2211" fmla="*/ 1116325 h 2767140"/>
              <a:gd name="connsiteX2212" fmla="*/ 2821948 w 5051687"/>
              <a:gd name="connsiteY2212" fmla="*/ 1111372 h 2767140"/>
              <a:gd name="connsiteX2213" fmla="*/ 2831791 w 5051687"/>
              <a:gd name="connsiteY2213" fmla="*/ 1100069 h 2767140"/>
              <a:gd name="connsiteX2214" fmla="*/ 2820614 w 5051687"/>
              <a:gd name="connsiteY2214" fmla="*/ 1096513 h 2767140"/>
              <a:gd name="connsiteX2215" fmla="*/ 2810963 w 5051687"/>
              <a:gd name="connsiteY2215" fmla="*/ 1094481 h 2767140"/>
              <a:gd name="connsiteX2216" fmla="*/ 2803216 w 5051687"/>
              <a:gd name="connsiteY2216" fmla="*/ 1089273 h 2767140"/>
              <a:gd name="connsiteX2217" fmla="*/ 2810582 w 5051687"/>
              <a:gd name="connsiteY2217" fmla="*/ 1089782 h 2767140"/>
              <a:gd name="connsiteX2218" fmla="*/ 2816043 w 5051687"/>
              <a:gd name="connsiteY2218" fmla="*/ 1086734 h 2767140"/>
              <a:gd name="connsiteX2219" fmla="*/ 2817820 w 5051687"/>
              <a:gd name="connsiteY2219" fmla="*/ 1084321 h 2767140"/>
              <a:gd name="connsiteX2220" fmla="*/ 2806645 w 5051687"/>
              <a:gd name="connsiteY2220" fmla="*/ 1084702 h 2767140"/>
              <a:gd name="connsiteX2221" fmla="*/ 2794643 w 5051687"/>
              <a:gd name="connsiteY2221" fmla="*/ 1084702 h 2767140"/>
              <a:gd name="connsiteX2222" fmla="*/ 2787150 w 5051687"/>
              <a:gd name="connsiteY2222" fmla="*/ 1090417 h 2767140"/>
              <a:gd name="connsiteX2223" fmla="*/ 2780737 w 5051687"/>
              <a:gd name="connsiteY2223" fmla="*/ 1097910 h 2767140"/>
              <a:gd name="connsiteX2224" fmla="*/ 2776355 w 5051687"/>
              <a:gd name="connsiteY2224" fmla="*/ 1103752 h 2767140"/>
              <a:gd name="connsiteX2225" fmla="*/ 2775022 w 5051687"/>
              <a:gd name="connsiteY2225" fmla="*/ 1116960 h 2767140"/>
              <a:gd name="connsiteX2226" fmla="*/ 2771339 w 5051687"/>
              <a:gd name="connsiteY2226" fmla="*/ 1126231 h 2767140"/>
              <a:gd name="connsiteX2227" fmla="*/ 2764417 w 5051687"/>
              <a:gd name="connsiteY2227" fmla="*/ 1130422 h 2767140"/>
              <a:gd name="connsiteX2228" fmla="*/ 2762385 w 5051687"/>
              <a:gd name="connsiteY2228" fmla="*/ 1138423 h 2767140"/>
              <a:gd name="connsiteX2229" fmla="*/ 2759909 w 5051687"/>
              <a:gd name="connsiteY2229" fmla="*/ 1149979 h 2767140"/>
              <a:gd name="connsiteX2230" fmla="*/ 2753939 w 5051687"/>
              <a:gd name="connsiteY2230" fmla="*/ 1159759 h 2767140"/>
              <a:gd name="connsiteX2231" fmla="*/ 2748351 w 5051687"/>
              <a:gd name="connsiteY2231" fmla="*/ 1167760 h 2767140"/>
              <a:gd name="connsiteX2232" fmla="*/ 2748351 w 5051687"/>
              <a:gd name="connsiteY2232" fmla="*/ 1181476 h 2767140"/>
              <a:gd name="connsiteX2233" fmla="*/ 2757623 w 5051687"/>
              <a:gd name="connsiteY2233" fmla="*/ 1195319 h 2767140"/>
              <a:gd name="connsiteX2234" fmla="*/ 2764862 w 5051687"/>
              <a:gd name="connsiteY2234" fmla="*/ 1204335 h 2767140"/>
              <a:gd name="connsiteX2235" fmla="*/ 2755591 w 5051687"/>
              <a:gd name="connsiteY2235" fmla="*/ 1205986 h 2767140"/>
              <a:gd name="connsiteX2236" fmla="*/ 2741430 w 5051687"/>
              <a:gd name="connsiteY2236" fmla="*/ 1211448 h 2767140"/>
              <a:gd name="connsiteX2237" fmla="*/ 2731969 w 5051687"/>
              <a:gd name="connsiteY2237" fmla="*/ 1221481 h 2767140"/>
              <a:gd name="connsiteX2238" fmla="*/ 2728984 w 5051687"/>
              <a:gd name="connsiteY2238" fmla="*/ 1215004 h 2767140"/>
              <a:gd name="connsiteX2239" fmla="*/ 2706759 w 5051687"/>
              <a:gd name="connsiteY2239" fmla="*/ 1208908 h 2767140"/>
              <a:gd name="connsiteX2240" fmla="*/ 2693678 w 5051687"/>
              <a:gd name="connsiteY2240" fmla="*/ 1204844 h 2767140"/>
              <a:gd name="connsiteX2241" fmla="*/ 2679137 w 5051687"/>
              <a:gd name="connsiteY2241" fmla="*/ 1209289 h 2767140"/>
              <a:gd name="connsiteX2242" fmla="*/ 2672787 w 5051687"/>
              <a:gd name="connsiteY2242" fmla="*/ 1223576 h 2767140"/>
              <a:gd name="connsiteX2243" fmla="*/ 2678501 w 5051687"/>
              <a:gd name="connsiteY2243" fmla="*/ 1246627 h 2767140"/>
              <a:gd name="connsiteX2244" fmla="*/ 2690186 w 5051687"/>
              <a:gd name="connsiteY2244" fmla="*/ 1264153 h 2767140"/>
              <a:gd name="connsiteX2245" fmla="*/ 2688154 w 5051687"/>
              <a:gd name="connsiteY2245" fmla="*/ 1273868 h 2767140"/>
              <a:gd name="connsiteX2246" fmla="*/ 2681423 w 5051687"/>
              <a:gd name="connsiteY2246" fmla="*/ 1290632 h 2767140"/>
              <a:gd name="connsiteX2247" fmla="*/ 2679391 w 5051687"/>
              <a:gd name="connsiteY2247" fmla="*/ 1298823 h 2767140"/>
              <a:gd name="connsiteX2248" fmla="*/ 2670183 w 5051687"/>
              <a:gd name="connsiteY2248" fmla="*/ 1293871 h 2767140"/>
              <a:gd name="connsiteX2249" fmla="*/ 2661801 w 5051687"/>
              <a:gd name="connsiteY2249" fmla="*/ 1289870 h 2767140"/>
              <a:gd name="connsiteX2250" fmla="*/ 2657928 w 5051687"/>
              <a:gd name="connsiteY2250" fmla="*/ 1271773 h 2767140"/>
              <a:gd name="connsiteX2251" fmla="*/ 2655895 w 5051687"/>
              <a:gd name="connsiteY2251" fmla="*/ 1258247 h 2767140"/>
              <a:gd name="connsiteX2252" fmla="*/ 2646879 w 5051687"/>
              <a:gd name="connsiteY2252" fmla="*/ 1244341 h 2767140"/>
              <a:gd name="connsiteX2253" fmla="*/ 2635893 w 5051687"/>
              <a:gd name="connsiteY2253" fmla="*/ 1225481 h 2767140"/>
              <a:gd name="connsiteX2254" fmla="*/ 2631575 w 5051687"/>
              <a:gd name="connsiteY2254" fmla="*/ 1211384 h 2767140"/>
              <a:gd name="connsiteX2255" fmla="*/ 2630750 w 5051687"/>
              <a:gd name="connsiteY2255" fmla="*/ 1186810 h 2767140"/>
              <a:gd name="connsiteX2256" fmla="*/ 2595761 w 5051687"/>
              <a:gd name="connsiteY2256" fmla="*/ 1157854 h 2767140"/>
              <a:gd name="connsiteX2257" fmla="*/ 2572838 w 5051687"/>
              <a:gd name="connsiteY2257" fmla="*/ 1144328 h 2767140"/>
              <a:gd name="connsiteX2258" fmla="*/ 2553661 w 5051687"/>
              <a:gd name="connsiteY2258" fmla="*/ 1112896 h 2767140"/>
              <a:gd name="connsiteX2259" fmla="*/ 2538738 w 5051687"/>
              <a:gd name="connsiteY2259" fmla="*/ 1108704 h 2767140"/>
              <a:gd name="connsiteX2260" fmla="*/ 2529531 w 5051687"/>
              <a:gd name="connsiteY2260" fmla="*/ 1116706 h 2767140"/>
              <a:gd name="connsiteX2261" fmla="*/ 2531182 w 5051687"/>
              <a:gd name="connsiteY2261" fmla="*/ 1131184 h 2767140"/>
              <a:gd name="connsiteX2262" fmla="*/ 2537913 w 5051687"/>
              <a:gd name="connsiteY2262" fmla="*/ 1142614 h 2767140"/>
              <a:gd name="connsiteX2263" fmla="*/ 2548962 w 5051687"/>
              <a:gd name="connsiteY2263" fmla="*/ 1158616 h 2767140"/>
              <a:gd name="connsiteX2264" fmla="*/ 2558995 w 5051687"/>
              <a:gd name="connsiteY2264" fmla="*/ 1176523 h 2767140"/>
              <a:gd name="connsiteX2265" fmla="*/ 2574743 w 5051687"/>
              <a:gd name="connsiteY2265" fmla="*/ 1187381 h 2767140"/>
              <a:gd name="connsiteX2266" fmla="*/ 2585982 w 5051687"/>
              <a:gd name="connsiteY2266" fmla="*/ 1189286 h 2767140"/>
              <a:gd name="connsiteX2267" fmla="*/ 2580648 w 5051687"/>
              <a:gd name="connsiteY2267" fmla="*/ 1193858 h 2767140"/>
              <a:gd name="connsiteX2268" fmla="*/ 2593348 w 5051687"/>
              <a:gd name="connsiteY2268" fmla="*/ 1203573 h 2767140"/>
              <a:gd name="connsiteX2269" fmla="*/ 2612970 w 5051687"/>
              <a:gd name="connsiteY2269" fmla="*/ 1218623 h 2767140"/>
              <a:gd name="connsiteX2270" fmla="*/ 2611700 w 5051687"/>
              <a:gd name="connsiteY2270" fmla="*/ 1227005 h 2767140"/>
              <a:gd name="connsiteX2271" fmla="*/ 2597412 w 5051687"/>
              <a:gd name="connsiteY2271" fmla="*/ 1228720 h 2767140"/>
              <a:gd name="connsiteX2272" fmla="*/ 2599889 w 5051687"/>
              <a:gd name="connsiteY2272" fmla="*/ 1248722 h 2767140"/>
              <a:gd name="connsiteX2273" fmla="*/ 2590872 w 5051687"/>
              <a:gd name="connsiteY2273" fmla="*/ 1257104 h 2767140"/>
              <a:gd name="connsiteX2274" fmla="*/ 2581474 w 5051687"/>
              <a:gd name="connsiteY2274" fmla="*/ 1270629 h 2767140"/>
              <a:gd name="connsiteX2275" fmla="*/ 2576394 w 5051687"/>
              <a:gd name="connsiteY2275" fmla="*/ 1267201 h 2767140"/>
              <a:gd name="connsiteX2276" fmla="*/ 2570488 w 5051687"/>
              <a:gd name="connsiteY2276" fmla="*/ 1275583 h 2767140"/>
              <a:gd name="connsiteX2277" fmla="*/ 2571695 w 5051687"/>
              <a:gd name="connsiteY2277" fmla="*/ 1290823 h 2767140"/>
              <a:gd name="connsiteX2278" fmla="*/ 2566995 w 5051687"/>
              <a:gd name="connsiteY2278" fmla="*/ 1298442 h 2767140"/>
              <a:gd name="connsiteX2279" fmla="*/ 2553470 w 5051687"/>
              <a:gd name="connsiteY2279" fmla="*/ 1285679 h 2767140"/>
              <a:gd name="connsiteX2280" fmla="*/ 2535690 w 5051687"/>
              <a:gd name="connsiteY2280" fmla="*/ 1278631 h 2767140"/>
              <a:gd name="connsiteX2281" fmla="*/ 2553661 w 5051687"/>
              <a:gd name="connsiteY2281" fmla="*/ 1271963 h 2767140"/>
              <a:gd name="connsiteX2282" fmla="*/ 2575568 w 5051687"/>
              <a:gd name="connsiteY2282" fmla="*/ 1264915 h 2767140"/>
              <a:gd name="connsiteX2283" fmla="*/ 2583760 w 5051687"/>
              <a:gd name="connsiteY2283" fmla="*/ 1253104 h 2767140"/>
              <a:gd name="connsiteX2284" fmla="*/ 2580267 w 5051687"/>
              <a:gd name="connsiteY2284" fmla="*/ 1234244 h 2767140"/>
              <a:gd name="connsiteX2285" fmla="*/ 2568012 w 5051687"/>
              <a:gd name="connsiteY2285" fmla="*/ 1219766 h 2767140"/>
              <a:gd name="connsiteX2286" fmla="*/ 2556201 w 5051687"/>
              <a:gd name="connsiteY2286" fmla="*/ 1207955 h 2767140"/>
              <a:gd name="connsiteX2287" fmla="*/ 2539182 w 5051687"/>
              <a:gd name="connsiteY2287" fmla="*/ 1200335 h 2767140"/>
              <a:gd name="connsiteX2288" fmla="*/ 2528578 w 5051687"/>
              <a:gd name="connsiteY2288" fmla="*/ 1189286 h 2767140"/>
              <a:gd name="connsiteX2289" fmla="*/ 2510163 w 5051687"/>
              <a:gd name="connsiteY2289" fmla="*/ 1171951 h 2767140"/>
              <a:gd name="connsiteX2290" fmla="*/ 2499559 w 5051687"/>
              <a:gd name="connsiteY2290" fmla="*/ 1147948 h 2767140"/>
              <a:gd name="connsiteX2291" fmla="*/ 2480763 w 5051687"/>
              <a:gd name="connsiteY2291" fmla="*/ 1133851 h 2767140"/>
              <a:gd name="connsiteX2292" fmla="*/ 2453775 w 5051687"/>
              <a:gd name="connsiteY2292" fmla="*/ 1150234 h 2767140"/>
              <a:gd name="connsiteX2293" fmla="*/ 2434535 w 5051687"/>
              <a:gd name="connsiteY2293" fmla="*/ 1157092 h 2767140"/>
              <a:gd name="connsiteX2294" fmla="*/ 2410786 w 5051687"/>
              <a:gd name="connsiteY2294" fmla="*/ 1157473 h 2767140"/>
              <a:gd name="connsiteX2295" fmla="*/ 2401007 w 5051687"/>
              <a:gd name="connsiteY2295" fmla="*/ 1184904 h 2767140"/>
              <a:gd name="connsiteX2296" fmla="*/ 2383417 w 5051687"/>
              <a:gd name="connsiteY2296" fmla="*/ 1196716 h 2767140"/>
              <a:gd name="connsiteX2297" fmla="*/ 2356874 w 5051687"/>
              <a:gd name="connsiteY2297" fmla="*/ 1232529 h 2767140"/>
              <a:gd name="connsiteX2298" fmla="*/ 2355223 w 5051687"/>
              <a:gd name="connsiteY2298" fmla="*/ 1251960 h 2767140"/>
              <a:gd name="connsiteX2299" fmla="*/ 2345000 w 5051687"/>
              <a:gd name="connsiteY2299" fmla="*/ 1275583 h 2767140"/>
              <a:gd name="connsiteX2300" fmla="*/ 2332300 w 5051687"/>
              <a:gd name="connsiteY2300" fmla="*/ 1282441 h 2767140"/>
              <a:gd name="connsiteX2301" fmla="*/ 2301185 w 5051687"/>
              <a:gd name="connsiteY2301" fmla="*/ 1295014 h 2767140"/>
              <a:gd name="connsiteX2302" fmla="*/ 2280293 w 5051687"/>
              <a:gd name="connsiteY2302" fmla="*/ 1301491 h 2767140"/>
              <a:gd name="connsiteX2303" fmla="*/ 2267593 w 5051687"/>
              <a:gd name="connsiteY2303" fmla="*/ 1296157 h 2767140"/>
              <a:gd name="connsiteX2304" fmla="*/ 2249178 w 5051687"/>
              <a:gd name="connsiteY2304" fmla="*/ 1287394 h 2767140"/>
              <a:gd name="connsiteX2305" fmla="*/ 2225429 w 5051687"/>
              <a:gd name="connsiteY2305" fmla="*/ 1290442 h 2767140"/>
              <a:gd name="connsiteX2306" fmla="*/ 2229938 w 5051687"/>
              <a:gd name="connsiteY2306" fmla="*/ 1272535 h 2767140"/>
              <a:gd name="connsiteX2307" fmla="*/ 2231970 w 5051687"/>
              <a:gd name="connsiteY2307" fmla="*/ 1258438 h 2767140"/>
              <a:gd name="connsiteX2308" fmla="*/ 2227461 w 5051687"/>
              <a:gd name="connsiteY2308" fmla="*/ 1240911 h 2767140"/>
              <a:gd name="connsiteX2309" fmla="*/ 2231525 w 5051687"/>
              <a:gd name="connsiteY2309" fmla="*/ 1207384 h 2767140"/>
              <a:gd name="connsiteX2310" fmla="*/ 2229874 w 5051687"/>
              <a:gd name="connsiteY2310" fmla="*/ 1174998 h 2767140"/>
              <a:gd name="connsiteX2311" fmla="*/ 2231525 w 5051687"/>
              <a:gd name="connsiteY2311" fmla="*/ 1158616 h 2767140"/>
              <a:gd name="connsiteX2312" fmla="*/ 2227017 w 5051687"/>
              <a:gd name="connsiteY2312" fmla="*/ 1150615 h 2767140"/>
              <a:gd name="connsiteX2313" fmla="*/ 2252798 w 5051687"/>
              <a:gd name="connsiteY2313" fmla="*/ 1153282 h 2767140"/>
              <a:gd name="connsiteX2314" fmla="*/ 2287151 w 5051687"/>
              <a:gd name="connsiteY2314" fmla="*/ 1152139 h 2767140"/>
              <a:gd name="connsiteX2315" fmla="*/ 2327664 w 5051687"/>
              <a:gd name="connsiteY2315" fmla="*/ 1158997 h 2767140"/>
              <a:gd name="connsiteX2316" fmla="*/ 2342015 w 5051687"/>
              <a:gd name="connsiteY2316" fmla="*/ 1132708 h 2767140"/>
              <a:gd name="connsiteX2317" fmla="*/ 2338332 w 5051687"/>
              <a:gd name="connsiteY2317" fmla="*/ 1092703 h 2767140"/>
              <a:gd name="connsiteX2318" fmla="*/ 2322838 w 5051687"/>
              <a:gd name="connsiteY2318" fmla="*/ 1081654 h 2767140"/>
              <a:gd name="connsiteX2319" fmla="*/ 2310138 w 5051687"/>
              <a:gd name="connsiteY2319" fmla="*/ 1062223 h 2767140"/>
              <a:gd name="connsiteX2320" fmla="*/ 2292104 w 5051687"/>
              <a:gd name="connsiteY2320" fmla="*/ 1059175 h 2767140"/>
              <a:gd name="connsiteX2321" fmla="*/ 2294136 w 5051687"/>
              <a:gd name="connsiteY2321" fmla="*/ 1051173 h 2767140"/>
              <a:gd name="connsiteX2322" fmla="*/ 2290834 w 5051687"/>
              <a:gd name="connsiteY2322" fmla="*/ 1040124 h 2767140"/>
              <a:gd name="connsiteX2323" fmla="*/ 2309630 w 5051687"/>
              <a:gd name="connsiteY2323" fmla="*/ 1039363 h 2767140"/>
              <a:gd name="connsiteX2324" fmla="*/ 2318266 w 5051687"/>
              <a:gd name="connsiteY2324" fmla="*/ 1043173 h 2767140"/>
              <a:gd name="connsiteX2325" fmla="*/ 2332998 w 5051687"/>
              <a:gd name="connsiteY2325" fmla="*/ 1032123 h 2767140"/>
              <a:gd name="connsiteX2326" fmla="*/ 2328489 w 5051687"/>
              <a:gd name="connsiteY2326" fmla="*/ 1021074 h 2767140"/>
              <a:gd name="connsiteX2327" fmla="*/ 2348111 w 5051687"/>
              <a:gd name="connsiteY2327" fmla="*/ 1027933 h 2767140"/>
              <a:gd name="connsiteX2328" fmla="*/ 2361256 w 5051687"/>
              <a:gd name="connsiteY2328" fmla="*/ 1019170 h 2767140"/>
              <a:gd name="connsiteX2329" fmla="*/ 2379226 w 5051687"/>
              <a:gd name="connsiteY2329" fmla="*/ 1007740 h 2767140"/>
              <a:gd name="connsiteX2330" fmla="*/ 2378020 w 5051687"/>
              <a:gd name="connsiteY2330" fmla="*/ 991357 h 2767140"/>
              <a:gd name="connsiteX2331" fmla="*/ 2404626 w 5051687"/>
              <a:gd name="connsiteY2331" fmla="*/ 982213 h 2767140"/>
              <a:gd name="connsiteX2332" fmla="*/ 2416120 w 5051687"/>
              <a:gd name="connsiteY2332" fmla="*/ 976498 h 2767140"/>
              <a:gd name="connsiteX2333" fmla="*/ 2417707 w 5051687"/>
              <a:gd name="connsiteY2333" fmla="*/ 956304 h 2767140"/>
              <a:gd name="connsiteX2334" fmla="*/ 2424692 w 5051687"/>
              <a:gd name="connsiteY2334" fmla="*/ 937635 h 2767140"/>
              <a:gd name="connsiteX2335" fmla="*/ 2447171 w 5051687"/>
              <a:gd name="connsiteY2335" fmla="*/ 933064 h 2767140"/>
              <a:gd name="connsiteX2336" fmla="*/ 2456569 w 5051687"/>
              <a:gd name="connsiteY2336" fmla="*/ 926967 h 2767140"/>
              <a:gd name="connsiteX2337" fmla="*/ 2483176 w 5051687"/>
              <a:gd name="connsiteY2337" fmla="*/ 919729 h 2767140"/>
              <a:gd name="connsiteX2338" fmla="*/ 2483176 w 5051687"/>
              <a:gd name="connsiteY2338" fmla="*/ 911347 h 2767140"/>
              <a:gd name="connsiteX2339" fmla="*/ 2471745 w 5051687"/>
              <a:gd name="connsiteY2339" fmla="*/ 866389 h 2767140"/>
              <a:gd name="connsiteX2340" fmla="*/ 2489335 w 5051687"/>
              <a:gd name="connsiteY2340" fmla="*/ 826765 h 2767140"/>
              <a:gd name="connsiteX2341" fmla="*/ 2503623 w 5051687"/>
              <a:gd name="connsiteY2341" fmla="*/ 841242 h 2767140"/>
              <a:gd name="connsiteX2342" fmla="*/ 2490923 w 5051687"/>
              <a:gd name="connsiteY2342" fmla="*/ 873628 h 2767140"/>
              <a:gd name="connsiteX2343" fmla="*/ 2499114 w 5051687"/>
              <a:gd name="connsiteY2343" fmla="*/ 910204 h 2767140"/>
              <a:gd name="connsiteX2344" fmla="*/ 2525276 w 5051687"/>
              <a:gd name="connsiteY2344" fmla="*/ 917442 h 2767140"/>
              <a:gd name="connsiteX2345" fmla="*/ 2551819 w 5051687"/>
              <a:gd name="connsiteY2345" fmla="*/ 926205 h 2767140"/>
              <a:gd name="connsiteX2346" fmla="*/ 2571885 w 5051687"/>
              <a:gd name="connsiteY2346" fmla="*/ 914395 h 2767140"/>
              <a:gd name="connsiteX2347" fmla="*/ 2609096 w 5051687"/>
              <a:gd name="connsiteY2347" fmla="*/ 912871 h 2767140"/>
              <a:gd name="connsiteX2348" fmla="*/ 2624145 w 5051687"/>
              <a:gd name="connsiteY2348" fmla="*/ 910839 h 2767140"/>
              <a:gd name="connsiteX2349" fmla="*/ 2623384 w 5051687"/>
              <a:gd name="connsiteY2349" fmla="*/ 909060 h 2767140"/>
              <a:gd name="connsiteX2350" fmla="*/ 2640973 w 5051687"/>
              <a:gd name="connsiteY2350" fmla="*/ 897249 h 2767140"/>
              <a:gd name="connsiteX2351" fmla="*/ 2656531 w 5051687"/>
              <a:gd name="connsiteY2351" fmla="*/ 885439 h 2767140"/>
              <a:gd name="connsiteX2352" fmla="*/ 2652467 w 5051687"/>
              <a:gd name="connsiteY2352" fmla="*/ 862198 h 2767140"/>
              <a:gd name="connsiteX2353" fmla="*/ 2655324 w 5051687"/>
              <a:gd name="connsiteY2353" fmla="*/ 847339 h 2767140"/>
              <a:gd name="connsiteX2354" fmla="*/ 2665992 w 5051687"/>
              <a:gd name="connsiteY2354" fmla="*/ 834004 h 2767140"/>
              <a:gd name="connsiteX2355" fmla="*/ 2683963 w 5051687"/>
              <a:gd name="connsiteY2355" fmla="*/ 847720 h 2767140"/>
              <a:gd name="connsiteX2356" fmla="*/ 2698695 w 5051687"/>
              <a:gd name="connsiteY2356" fmla="*/ 842004 h 2767140"/>
              <a:gd name="connsiteX2357" fmla="*/ 2701933 w 5051687"/>
              <a:gd name="connsiteY2357" fmla="*/ 817240 h 2767140"/>
              <a:gd name="connsiteX2358" fmla="*/ 2686376 w 5051687"/>
              <a:gd name="connsiteY2358" fmla="*/ 806572 h 2767140"/>
              <a:gd name="connsiteX2359" fmla="*/ 2679835 w 5051687"/>
              <a:gd name="connsiteY2359" fmla="*/ 793998 h 2767140"/>
              <a:gd name="connsiteX2360" fmla="*/ 2721110 w 5051687"/>
              <a:gd name="connsiteY2360" fmla="*/ 790570 h 2767140"/>
              <a:gd name="connsiteX2361" fmla="*/ 2750130 w 5051687"/>
              <a:gd name="connsiteY2361" fmla="*/ 790951 h 2767140"/>
              <a:gd name="connsiteX2362" fmla="*/ 2753813 w 5051687"/>
              <a:gd name="connsiteY2362" fmla="*/ 781807 h 2767140"/>
              <a:gd name="connsiteX2363" fmla="*/ 2781626 w 5051687"/>
              <a:gd name="connsiteY2363" fmla="*/ 779902 h 2767140"/>
              <a:gd name="connsiteX2364" fmla="*/ 2742382 w 5051687"/>
              <a:gd name="connsiteY2364" fmla="*/ 772282 h 2767140"/>
              <a:gd name="connsiteX2365" fmla="*/ 2687963 w 5051687"/>
              <a:gd name="connsiteY2365" fmla="*/ 778378 h 2767140"/>
              <a:gd name="connsiteX2366" fmla="*/ 2670374 w 5051687"/>
              <a:gd name="connsiteY2366" fmla="*/ 771520 h 2767140"/>
              <a:gd name="connsiteX2367" fmla="*/ 2660150 w 5051687"/>
              <a:gd name="connsiteY2367" fmla="*/ 754374 h 2767140"/>
              <a:gd name="connsiteX2368" fmla="*/ 2657293 w 5051687"/>
              <a:gd name="connsiteY2368" fmla="*/ 724657 h 2767140"/>
              <a:gd name="connsiteX2369" fmla="*/ 2685106 w 5051687"/>
              <a:gd name="connsiteY2369" fmla="*/ 689223 h 2767140"/>
              <a:gd name="connsiteX2370" fmla="*/ 2704282 w 5051687"/>
              <a:gd name="connsiteY2370" fmla="*/ 664840 h 2767140"/>
              <a:gd name="connsiteX2371" fmla="*/ 2712093 w 5051687"/>
              <a:gd name="connsiteY2371" fmla="*/ 655315 h 2767140"/>
              <a:gd name="connsiteX2372" fmla="*/ 2685487 w 5051687"/>
              <a:gd name="connsiteY2372" fmla="*/ 635121 h 2767140"/>
              <a:gd name="connsiteX2373" fmla="*/ 2655642 w 5051687"/>
              <a:gd name="connsiteY2373" fmla="*/ 645028 h 2767140"/>
              <a:gd name="connsiteX2374" fmla="*/ 2658563 w 5051687"/>
              <a:gd name="connsiteY2374" fmla="*/ 677032 h 2767140"/>
              <a:gd name="connsiteX2375" fmla="*/ 2629099 w 5051687"/>
              <a:gd name="connsiteY2375" fmla="*/ 704464 h 2767140"/>
              <a:gd name="connsiteX2376" fmla="*/ 2606620 w 5051687"/>
              <a:gd name="connsiteY2376" fmla="*/ 736086 h 2767140"/>
              <a:gd name="connsiteX2377" fmla="*/ 2613605 w 5051687"/>
              <a:gd name="connsiteY2377" fmla="*/ 769615 h 2767140"/>
              <a:gd name="connsiteX2378" fmla="*/ 2624654 w 5051687"/>
              <a:gd name="connsiteY2378" fmla="*/ 789427 h 2767140"/>
              <a:gd name="connsiteX2379" fmla="*/ 2593920 w 5051687"/>
              <a:gd name="connsiteY2379" fmla="*/ 813429 h 2767140"/>
              <a:gd name="connsiteX2380" fmla="*/ 2584903 w 5051687"/>
              <a:gd name="connsiteY2380" fmla="*/ 846577 h 2767140"/>
              <a:gd name="connsiteX2381" fmla="*/ 2566488 w 5051687"/>
              <a:gd name="connsiteY2381" fmla="*/ 865246 h 2767140"/>
              <a:gd name="connsiteX2382" fmla="*/ 2549343 w 5051687"/>
              <a:gd name="connsiteY2382" fmla="*/ 885058 h 2767140"/>
              <a:gd name="connsiteX2383" fmla="*/ 2537024 w 5051687"/>
              <a:gd name="connsiteY2383" fmla="*/ 854578 h 2767140"/>
              <a:gd name="connsiteX2384" fmla="*/ 2518609 w 5051687"/>
              <a:gd name="connsiteY2384" fmla="*/ 825241 h 2767140"/>
              <a:gd name="connsiteX2385" fmla="*/ 2510036 w 5051687"/>
              <a:gd name="connsiteY2385" fmla="*/ 795904 h 2767140"/>
              <a:gd name="connsiteX2386" fmla="*/ 2501464 w 5051687"/>
              <a:gd name="connsiteY2386" fmla="*/ 777616 h 2767140"/>
              <a:gd name="connsiteX2387" fmla="*/ 2498987 w 5051687"/>
              <a:gd name="connsiteY2387" fmla="*/ 783330 h 2767140"/>
              <a:gd name="connsiteX2388" fmla="*/ 2483874 w 5051687"/>
              <a:gd name="connsiteY2388" fmla="*/ 809620 h 2767140"/>
              <a:gd name="connsiteX2389" fmla="*/ 2438853 w 5051687"/>
              <a:gd name="connsiteY2389" fmla="*/ 823717 h 2767140"/>
              <a:gd name="connsiteX2390" fmla="*/ 2430280 w 5051687"/>
              <a:gd name="connsiteY2390" fmla="*/ 797047 h 2767140"/>
              <a:gd name="connsiteX2391" fmla="*/ 2429836 w 5051687"/>
              <a:gd name="connsiteY2391" fmla="*/ 747898 h 2767140"/>
              <a:gd name="connsiteX2392" fmla="*/ 2459300 w 5051687"/>
              <a:gd name="connsiteY2392" fmla="*/ 716655 h 2767140"/>
              <a:gd name="connsiteX2393" fmla="*/ 2486732 w 5051687"/>
              <a:gd name="connsiteY2393" fmla="*/ 696082 h 2767140"/>
              <a:gd name="connsiteX2394" fmla="*/ 2516576 w 5051687"/>
              <a:gd name="connsiteY2394" fmla="*/ 668269 h 2767140"/>
              <a:gd name="connsiteX2395" fmla="*/ 2549343 w 5051687"/>
              <a:gd name="connsiteY2395" fmla="*/ 611119 h 2767140"/>
              <a:gd name="connsiteX2396" fmla="*/ 2587379 w 5051687"/>
              <a:gd name="connsiteY2396" fmla="*/ 555874 h 2767140"/>
              <a:gd name="connsiteX2397" fmla="*/ 2661801 w 5051687"/>
              <a:gd name="connsiteY2397" fmla="*/ 500248 h 2767140"/>
              <a:gd name="connsiteX2398" fmla="*/ 2697361 w 5051687"/>
              <a:gd name="connsiteY2398" fmla="*/ 473578 h 2767140"/>
              <a:gd name="connsiteX2399" fmla="*/ 2721491 w 5051687"/>
              <a:gd name="connsiteY2399" fmla="*/ 466339 h 2767140"/>
              <a:gd name="connsiteX2400" fmla="*/ 2719459 w 5051687"/>
              <a:gd name="connsiteY2400" fmla="*/ 479293 h 2767140"/>
              <a:gd name="connsiteX2401" fmla="*/ 2711712 w 5051687"/>
              <a:gd name="connsiteY2401" fmla="*/ 495676 h 2767140"/>
              <a:gd name="connsiteX2402" fmla="*/ 2748542 w 5051687"/>
              <a:gd name="connsiteY2402" fmla="*/ 473959 h 2767140"/>
              <a:gd name="connsiteX2403" fmla="*/ 2775530 w 5051687"/>
              <a:gd name="connsiteY2403" fmla="*/ 481579 h 2767140"/>
              <a:gd name="connsiteX2404" fmla="*/ 2785817 w 5051687"/>
              <a:gd name="connsiteY2404" fmla="*/ 496057 h 2767140"/>
              <a:gd name="connsiteX2405" fmla="*/ 2760417 w 5051687"/>
              <a:gd name="connsiteY2405" fmla="*/ 500629 h 2767140"/>
              <a:gd name="connsiteX2406" fmla="*/ 2781245 w 5051687"/>
              <a:gd name="connsiteY2406" fmla="*/ 515107 h 2767140"/>
              <a:gd name="connsiteX2407" fmla="*/ 2815598 w 5051687"/>
              <a:gd name="connsiteY2407" fmla="*/ 508249 h 2767140"/>
              <a:gd name="connsiteX2408" fmla="*/ 2814773 w 5051687"/>
              <a:gd name="connsiteY2408" fmla="*/ 516249 h 2767140"/>
              <a:gd name="connsiteX2409" fmla="*/ 2813947 w 5051687"/>
              <a:gd name="connsiteY2409" fmla="*/ 529966 h 2767140"/>
              <a:gd name="connsiteX2410" fmla="*/ 2855286 w 5051687"/>
              <a:gd name="connsiteY2410" fmla="*/ 539871 h 2767140"/>
              <a:gd name="connsiteX2411" fmla="*/ 2904752 w 5051687"/>
              <a:gd name="connsiteY2411" fmla="*/ 566542 h 2767140"/>
              <a:gd name="connsiteX2412" fmla="*/ 2936248 w 5051687"/>
              <a:gd name="connsiteY2412" fmla="*/ 583306 h 2767140"/>
              <a:gd name="connsiteX2413" fmla="*/ 2910848 w 5051687"/>
              <a:gd name="connsiteY2413" fmla="*/ 621406 h 2767140"/>
              <a:gd name="connsiteX2414" fmla="*/ 2856873 w 5051687"/>
              <a:gd name="connsiteY2414" fmla="*/ 611499 h 2767140"/>
              <a:gd name="connsiteX2415" fmla="*/ 2814328 w 5051687"/>
              <a:gd name="connsiteY2415" fmla="*/ 596260 h 2767140"/>
              <a:gd name="connsiteX2416" fmla="*/ 2832299 w 5051687"/>
              <a:gd name="connsiteY2416" fmla="*/ 615691 h 2767140"/>
              <a:gd name="connsiteX2417" fmla="*/ 2843729 w 5051687"/>
              <a:gd name="connsiteY2417" fmla="*/ 655696 h 2767140"/>
              <a:gd name="connsiteX2418" fmla="*/ 2856810 w 5051687"/>
              <a:gd name="connsiteY2418" fmla="*/ 689985 h 2767140"/>
              <a:gd name="connsiteX2419" fmla="*/ 2879670 w 5051687"/>
              <a:gd name="connsiteY2419" fmla="*/ 695320 h 2767140"/>
              <a:gd name="connsiteX2420" fmla="*/ 2893576 w 5051687"/>
              <a:gd name="connsiteY2420" fmla="*/ 688842 h 2767140"/>
              <a:gd name="connsiteX2421" fmla="*/ 2882527 w 5051687"/>
              <a:gd name="connsiteY2421" fmla="*/ 677032 h 2767140"/>
              <a:gd name="connsiteX2422" fmla="*/ 2882146 w 5051687"/>
              <a:gd name="connsiteY2422" fmla="*/ 663316 h 2767140"/>
              <a:gd name="connsiteX2423" fmla="*/ 2909134 w 5051687"/>
              <a:gd name="connsiteY2423" fmla="*/ 665602 h 2767140"/>
              <a:gd name="connsiteX2424" fmla="*/ 2916119 w 5051687"/>
              <a:gd name="connsiteY2424" fmla="*/ 653029 h 2767140"/>
              <a:gd name="connsiteX2425" fmla="*/ 2940249 w 5051687"/>
              <a:gd name="connsiteY2425" fmla="*/ 627121 h 2767140"/>
              <a:gd name="connsiteX2426" fmla="*/ 2979492 w 5051687"/>
              <a:gd name="connsiteY2426" fmla="*/ 622930 h 2767140"/>
              <a:gd name="connsiteX2427" fmla="*/ 2979492 w 5051687"/>
              <a:gd name="connsiteY2427" fmla="*/ 596260 h 2767140"/>
              <a:gd name="connsiteX2428" fmla="*/ 2968443 w 5051687"/>
              <a:gd name="connsiteY2428" fmla="*/ 576067 h 2767140"/>
              <a:gd name="connsiteX2429" fmla="*/ 2990922 w 5051687"/>
              <a:gd name="connsiteY2429" fmla="*/ 564637 h 2767140"/>
              <a:gd name="connsiteX2430" fmla="*/ 2992573 w 5051687"/>
              <a:gd name="connsiteY2430" fmla="*/ 579877 h 2767140"/>
              <a:gd name="connsiteX2431" fmla="*/ 3002796 w 5051687"/>
              <a:gd name="connsiteY2431" fmla="*/ 603880 h 2767140"/>
              <a:gd name="connsiteX2432" fmla="*/ 3029784 w 5051687"/>
              <a:gd name="connsiteY2432" fmla="*/ 591307 h 2767140"/>
              <a:gd name="connsiteX2433" fmla="*/ 3084965 w 5051687"/>
              <a:gd name="connsiteY2433" fmla="*/ 558921 h 2767140"/>
              <a:gd name="connsiteX2434" fmla="*/ 3113223 w 5051687"/>
              <a:gd name="connsiteY2434" fmla="*/ 557398 h 2767140"/>
              <a:gd name="connsiteX2435" fmla="*/ 3139385 w 5051687"/>
              <a:gd name="connsiteY2435" fmla="*/ 562351 h 2767140"/>
              <a:gd name="connsiteX2436" fmla="*/ 3182374 w 5051687"/>
              <a:gd name="connsiteY2436" fmla="*/ 550921 h 2767140"/>
              <a:gd name="connsiteX2437" fmla="*/ 3189295 w 5051687"/>
              <a:gd name="connsiteY2437" fmla="*/ 560065 h 2767140"/>
              <a:gd name="connsiteX2438" fmla="*/ 3204472 w 5051687"/>
              <a:gd name="connsiteY2438" fmla="*/ 560827 h 2767140"/>
              <a:gd name="connsiteX2439" fmla="*/ 3221236 w 5051687"/>
              <a:gd name="connsiteY2439" fmla="*/ 542920 h 2767140"/>
              <a:gd name="connsiteX2440" fmla="*/ 3205679 w 5051687"/>
              <a:gd name="connsiteY2440" fmla="*/ 531490 h 2767140"/>
              <a:gd name="connsiteX2441" fmla="*/ 3229428 w 5051687"/>
              <a:gd name="connsiteY2441" fmla="*/ 518155 h 2767140"/>
              <a:gd name="connsiteX2442" fmla="*/ 3289562 w 5051687"/>
              <a:gd name="connsiteY2442" fmla="*/ 546730 h 2767140"/>
              <a:gd name="connsiteX2443" fmla="*/ 3326773 w 5051687"/>
              <a:gd name="connsiteY2443" fmla="*/ 582544 h 2767140"/>
              <a:gd name="connsiteX2444" fmla="*/ 3327980 w 5051687"/>
              <a:gd name="connsiteY2444" fmla="*/ 549016 h 2767140"/>
              <a:gd name="connsiteX2445" fmla="*/ 3306263 w 5051687"/>
              <a:gd name="connsiteY2445" fmla="*/ 513202 h 2767140"/>
              <a:gd name="connsiteX2446" fmla="*/ 3296864 w 5051687"/>
              <a:gd name="connsiteY2446" fmla="*/ 484627 h 2767140"/>
              <a:gd name="connsiteX2447" fmla="*/ 3319344 w 5051687"/>
              <a:gd name="connsiteY2447" fmla="*/ 447289 h 2767140"/>
              <a:gd name="connsiteX2448" fmla="*/ 3338965 w 5051687"/>
              <a:gd name="connsiteY2448" fmla="*/ 414523 h 2767140"/>
              <a:gd name="connsiteX2449" fmla="*/ 3379034 w 5051687"/>
              <a:gd name="connsiteY2449" fmla="*/ 418333 h 2767140"/>
              <a:gd name="connsiteX2450" fmla="*/ 3368810 w 5051687"/>
              <a:gd name="connsiteY2450" fmla="*/ 459099 h 2767140"/>
              <a:gd name="connsiteX2451" fmla="*/ 3371668 w 5051687"/>
              <a:gd name="connsiteY2451" fmla="*/ 515868 h 2767140"/>
              <a:gd name="connsiteX2452" fmla="*/ 3375732 w 5051687"/>
              <a:gd name="connsiteY2452" fmla="*/ 556255 h 2767140"/>
              <a:gd name="connsiteX2453" fmla="*/ 3390845 w 5051687"/>
              <a:gd name="connsiteY2453" fmla="*/ 584449 h 2767140"/>
              <a:gd name="connsiteX2454" fmla="*/ 3365064 w 5051687"/>
              <a:gd name="connsiteY2454" fmla="*/ 612643 h 2767140"/>
              <a:gd name="connsiteX2455" fmla="*/ 3331853 w 5051687"/>
              <a:gd name="connsiteY2455" fmla="*/ 621406 h 2767140"/>
              <a:gd name="connsiteX2456" fmla="*/ 3363794 w 5051687"/>
              <a:gd name="connsiteY2456" fmla="*/ 633979 h 2767140"/>
              <a:gd name="connsiteX2457" fmla="*/ 3379732 w 5051687"/>
              <a:gd name="connsiteY2457" fmla="*/ 625216 h 2767140"/>
              <a:gd name="connsiteX2458" fmla="*/ 3410784 w 5051687"/>
              <a:gd name="connsiteY2458" fmla="*/ 593593 h 2767140"/>
              <a:gd name="connsiteX2459" fmla="*/ 3406275 w 5051687"/>
              <a:gd name="connsiteY2459" fmla="*/ 568446 h 2767140"/>
              <a:gd name="connsiteX2460" fmla="*/ 3430405 w 5051687"/>
              <a:gd name="connsiteY2460" fmla="*/ 561208 h 2767140"/>
              <a:gd name="connsiteX2461" fmla="*/ 3455361 w 5051687"/>
              <a:gd name="connsiteY2461" fmla="*/ 594355 h 2767140"/>
              <a:gd name="connsiteX2462" fmla="*/ 3437771 w 5051687"/>
              <a:gd name="connsiteY2462" fmla="*/ 552508 h 2767140"/>
              <a:gd name="connsiteX2463" fmla="*/ 3397703 w 5051687"/>
              <a:gd name="connsiteY2463" fmla="*/ 538411 h 2767140"/>
              <a:gd name="connsiteX2464" fmla="*/ 3403037 w 5051687"/>
              <a:gd name="connsiteY2464" fmla="*/ 492310 h 2767140"/>
              <a:gd name="connsiteX2465" fmla="*/ 3405069 w 5051687"/>
              <a:gd name="connsiteY2465" fmla="*/ 450781 h 2767140"/>
              <a:gd name="connsiteX2466" fmla="*/ 3414848 w 5051687"/>
              <a:gd name="connsiteY2466" fmla="*/ 428302 h 2767140"/>
              <a:gd name="connsiteX2467" fmla="*/ 3415673 w 5051687"/>
              <a:gd name="connsiteY2467" fmla="*/ 454972 h 2767140"/>
              <a:gd name="connsiteX2468" fmla="*/ 3424245 w 5051687"/>
              <a:gd name="connsiteY2468" fmla="*/ 478594 h 2767140"/>
              <a:gd name="connsiteX2469" fmla="*/ 3445518 w 5051687"/>
              <a:gd name="connsiteY2469" fmla="*/ 474022 h 2767140"/>
              <a:gd name="connsiteX2470" fmla="*/ 3440629 w 5051687"/>
              <a:gd name="connsiteY2470" fmla="*/ 455353 h 2767140"/>
              <a:gd name="connsiteX2471" fmla="*/ 3481142 w 5051687"/>
              <a:gd name="connsiteY2471" fmla="*/ 458020 h 2767140"/>
              <a:gd name="connsiteX2472" fmla="*/ 3519623 w 5051687"/>
              <a:gd name="connsiteY2472" fmla="*/ 467545 h 2767140"/>
              <a:gd name="connsiteX2473" fmla="*/ 3523687 w 5051687"/>
              <a:gd name="connsiteY2473" fmla="*/ 459163 h 2767140"/>
              <a:gd name="connsiteX2474" fmla="*/ 3509336 w 5051687"/>
              <a:gd name="connsiteY2474" fmla="*/ 442018 h 2767140"/>
              <a:gd name="connsiteX2475" fmla="*/ 3493778 w 5051687"/>
              <a:gd name="connsiteY2475" fmla="*/ 435541 h 2767140"/>
              <a:gd name="connsiteX2476" fmla="*/ 3484761 w 5051687"/>
              <a:gd name="connsiteY2476" fmla="*/ 401632 h 2767140"/>
              <a:gd name="connsiteX2477" fmla="*/ 3504001 w 5051687"/>
              <a:gd name="connsiteY2477" fmla="*/ 400108 h 2767140"/>
              <a:gd name="connsiteX2478" fmla="*/ 3580075 w 5051687"/>
              <a:gd name="connsiteY2478" fmla="*/ 397441 h 2767140"/>
              <a:gd name="connsiteX2479" fmla="*/ 3578424 w 5051687"/>
              <a:gd name="connsiteY2479" fmla="*/ 347911 h 2767140"/>
              <a:gd name="connsiteX2480" fmla="*/ 3654878 w 5051687"/>
              <a:gd name="connsiteY2480" fmla="*/ 323146 h 2767140"/>
              <a:gd name="connsiteX2481" fmla="*/ 3758764 w 5051687"/>
              <a:gd name="connsiteY2481" fmla="*/ 309049 h 2767140"/>
              <a:gd name="connsiteX2482" fmla="*/ 3782894 w 5051687"/>
              <a:gd name="connsiteY2482" fmla="*/ 285808 h 2767140"/>
              <a:gd name="connsiteX2483" fmla="*/ 3816041 w 5051687"/>
              <a:gd name="connsiteY2483" fmla="*/ 269806 h 2767140"/>
              <a:gd name="connsiteX2484" fmla="*/ 3838139 w 5051687"/>
              <a:gd name="connsiteY2484" fmla="*/ 274378 h 2767140"/>
              <a:gd name="connsiteX2485" fmla="*/ 3841822 w 5051687"/>
              <a:gd name="connsiteY2485" fmla="*/ 289618 h 2767140"/>
              <a:gd name="connsiteX2486" fmla="*/ 3847156 w 5051687"/>
              <a:gd name="connsiteY2486" fmla="*/ 299143 h 2767140"/>
              <a:gd name="connsiteX2487" fmla="*/ 3870460 w 5051687"/>
              <a:gd name="connsiteY2487" fmla="*/ 312097 h 2767140"/>
              <a:gd name="connsiteX2488" fmla="*/ 3876556 w 5051687"/>
              <a:gd name="connsiteY2488" fmla="*/ 301429 h 2767140"/>
              <a:gd name="connsiteX2489" fmla="*/ 3901131 w 5051687"/>
              <a:gd name="connsiteY2489" fmla="*/ 299524 h 2767140"/>
              <a:gd name="connsiteX2490" fmla="*/ 3941644 w 5051687"/>
              <a:gd name="connsiteY2490" fmla="*/ 317050 h 2767140"/>
              <a:gd name="connsiteX2491" fmla="*/ 3959233 w 5051687"/>
              <a:gd name="connsiteY2491" fmla="*/ 339910 h 2767140"/>
              <a:gd name="connsiteX2492" fmla="*/ 3941263 w 5051687"/>
              <a:gd name="connsiteY2492" fmla="*/ 366199 h 2767140"/>
              <a:gd name="connsiteX2493" fmla="*/ 3887669 w 5051687"/>
              <a:gd name="connsiteY2493" fmla="*/ 395917 h 2767140"/>
              <a:gd name="connsiteX2494" fmla="*/ 3854585 w 5051687"/>
              <a:gd name="connsiteY2494" fmla="*/ 430969 h 2767140"/>
              <a:gd name="connsiteX2495" fmla="*/ 3873762 w 5051687"/>
              <a:gd name="connsiteY2495" fmla="*/ 430969 h 2767140"/>
              <a:gd name="connsiteX2496" fmla="*/ 3934341 w 5051687"/>
              <a:gd name="connsiteY2496" fmla="*/ 419920 h 2767140"/>
              <a:gd name="connsiteX2497" fmla="*/ 3968250 w 5051687"/>
              <a:gd name="connsiteY2497" fmla="*/ 427159 h 2767140"/>
              <a:gd name="connsiteX2498" fmla="*/ 4003429 w 5051687"/>
              <a:gd name="connsiteY2498" fmla="*/ 429064 h 2767140"/>
              <a:gd name="connsiteX2499" fmla="*/ 4021019 w 5051687"/>
              <a:gd name="connsiteY2499" fmla="*/ 439351 h 2767140"/>
              <a:gd name="connsiteX2500" fmla="*/ 4039434 w 5051687"/>
              <a:gd name="connsiteY2500" fmla="*/ 452686 h 2767140"/>
              <a:gd name="connsiteX2501" fmla="*/ 4089726 w 5051687"/>
              <a:gd name="connsiteY2501" fmla="*/ 451162 h 2767140"/>
              <a:gd name="connsiteX2502" fmla="*/ 4109411 w 5051687"/>
              <a:gd name="connsiteY2502" fmla="*/ 437065 h 2767140"/>
              <a:gd name="connsiteX2503" fmla="*/ 4151511 w 5051687"/>
              <a:gd name="connsiteY2503" fmla="*/ 434779 h 2767140"/>
              <a:gd name="connsiteX2504" fmla="*/ 4171132 w 5051687"/>
              <a:gd name="connsiteY2504" fmla="*/ 449257 h 2767140"/>
              <a:gd name="connsiteX2505" fmla="*/ 4180531 w 5051687"/>
              <a:gd name="connsiteY2505" fmla="*/ 474403 h 2767140"/>
              <a:gd name="connsiteX2506" fmla="*/ 4174816 w 5051687"/>
              <a:gd name="connsiteY2506" fmla="*/ 507169 h 2767140"/>
              <a:gd name="connsiteX2507" fmla="*/ 4199390 w 5051687"/>
              <a:gd name="connsiteY2507" fmla="*/ 531934 h 2767140"/>
              <a:gd name="connsiteX2508" fmla="*/ 4221869 w 5051687"/>
              <a:gd name="connsiteY2508" fmla="*/ 508312 h 2767140"/>
              <a:gd name="connsiteX2509" fmla="*/ 4248031 w 5051687"/>
              <a:gd name="connsiteY2509" fmla="*/ 518980 h 2767140"/>
              <a:gd name="connsiteX2510" fmla="*/ 4286068 w 5051687"/>
              <a:gd name="connsiteY2510" fmla="*/ 520885 h 2767140"/>
              <a:gd name="connsiteX2511" fmla="*/ 4322072 w 5051687"/>
              <a:gd name="connsiteY2511" fmla="*/ 522790 h 2767140"/>
              <a:gd name="connsiteX2512" fmla="*/ 4327406 w 5051687"/>
              <a:gd name="connsiteY2512" fmla="*/ 503740 h 2767140"/>
              <a:gd name="connsiteX2513" fmla="*/ 4331470 w 5051687"/>
              <a:gd name="connsiteY2513" fmla="*/ 485071 h 2767140"/>
              <a:gd name="connsiteX2514" fmla="*/ 4379730 w 5051687"/>
              <a:gd name="connsiteY2514" fmla="*/ 488500 h 2767140"/>
              <a:gd name="connsiteX2515" fmla="*/ 4419418 w 5051687"/>
              <a:gd name="connsiteY2515" fmla="*/ 501835 h 2767140"/>
              <a:gd name="connsiteX2516" fmla="*/ 4459105 w 5051687"/>
              <a:gd name="connsiteY2516" fmla="*/ 518218 h 2767140"/>
              <a:gd name="connsiteX2517" fmla="*/ 4493840 w 5051687"/>
              <a:gd name="connsiteY2517" fmla="*/ 553588 h 2767140"/>
              <a:gd name="connsiteX2518" fmla="*/ 4532702 w 5051687"/>
              <a:gd name="connsiteY2518" fmla="*/ 551302 h 2767140"/>
              <a:gd name="connsiteX2519" fmla="*/ 4585470 w 5051687"/>
              <a:gd name="connsiteY2519" fmla="*/ 561589 h 2767140"/>
              <a:gd name="connsiteX2520" fmla="*/ 4605917 w 5051687"/>
              <a:gd name="connsiteY2520" fmla="*/ 585973 h 2767140"/>
              <a:gd name="connsiteX2521" fmla="*/ 4615379 w 5051687"/>
              <a:gd name="connsiteY2521" fmla="*/ 603880 h 2767140"/>
              <a:gd name="connsiteX2522" fmla="*/ 4654241 w 5051687"/>
              <a:gd name="connsiteY2522" fmla="*/ 607309 h 2767140"/>
              <a:gd name="connsiteX2523" fmla="*/ 4688594 w 5051687"/>
              <a:gd name="connsiteY2523" fmla="*/ 611499 h 2767140"/>
              <a:gd name="connsiteX2524" fmla="*/ 4720090 w 5051687"/>
              <a:gd name="connsiteY2524" fmla="*/ 614548 h 2767140"/>
              <a:gd name="connsiteX2525" fmla="*/ 4748348 w 5051687"/>
              <a:gd name="connsiteY2525" fmla="*/ 633598 h 2767140"/>
              <a:gd name="connsiteX2526" fmla="*/ 4756539 w 5051687"/>
              <a:gd name="connsiteY2526" fmla="*/ 618358 h 2767140"/>
              <a:gd name="connsiteX2527" fmla="*/ 4755333 w 5051687"/>
              <a:gd name="connsiteY2527" fmla="*/ 602356 h 2767140"/>
              <a:gd name="connsiteX2528" fmla="*/ 4819531 w 5051687"/>
              <a:gd name="connsiteY2528" fmla="*/ 612643 h 2767140"/>
              <a:gd name="connsiteX2529" fmla="*/ 4885444 w 5051687"/>
              <a:gd name="connsiteY2529" fmla="*/ 643123 h 2767140"/>
              <a:gd name="connsiteX2530" fmla="*/ 4943928 w 5051687"/>
              <a:gd name="connsiteY2530" fmla="*/ 679317 h 2767140"/>
              <a:gd name="connsiteX2531" fmla="*/ 4953834 w 5051687"/>
              <a:gd name="connsiteY2531" fmla="*/ 687827 h 2767140"/>
              <a:gd name="connsiteX2532" fmla="*/ 4964819 w 5051687"/>
              <a:gd name="connsiteY2532" fmla="*/ 692272 h 2767140"/>
              <a:gd name="connsiteX2533" fmla="*/ 5003237 w 5051687"/>
              <a:gd name="connsiteY2533" fmla="*/ 709035 h 2767140"/>
              <a:gd name="connsiteX2534" fmla="*/ 5039622 w 5051687"/>
              <a:gd name="connsiteY2534" fmla="*/ 731896 h 2767140"/>
              <a:gd name="connsiteX2535" fmla="*/ 5025970 w 5051687"/>
              <a:gd name="connsiteY2535" fmla="*/ 735388 h 2767140"/>
              <a:gd name="connsiteX2536" fmla="*/ 3117350 w 5051687"/>
              <a:gd name="connsiteY2536" fmla="*/ 1122611 h 2767140"/>
              <a:gd name="connsiteX2537" fmla="*/ 3126621 w 5051687"/>
              <a:gd name="connsiteY2537" fmla="*/ 1116388 h 2767140"/>
              <a:gd name="connsiteX2538" fmla="*/ 3114747 w 5051687"/>
              <a:gd name="connsiteY2538" fmla="*/ 1114102 h 2767140"/>
              <a:gd name="connsiteX2539" fmla="*/ 3108206 w 5051687"/>
              <a:gd name="connsiteY2539" fmla="*/ 1100767 h 2767140"/>
              <a:gd name="connsiteX2540" fmla="*/ 3100395 w 5051687"/>
              <a:gd name="connsiteY2540" fmla="*/ 1081336 h 2767140"/>
              <a:gd name="connsiteX2541" fmla="*/ 3088966 w 5051687"/>
              <a:gd name="connsiteY2541" fmla="*/ 1083622 h 2767140"/>
              <a:gd name="connsiteX2542" fmla="*/ 3067312 w 5051687"/>
              <a:gd name="connsiteY2542" fmla="*/ 1082479 h 2767140"/>
              <a:gd name="connsiteX2543" fmla="*/ 3041912 w 5051687"/>
              <a:gd name="connsiteY2543" fmla="*/ 1098481 h 2767140"/>
              <a:gd name="connsiteX2544" fmla="*/ 3027625 w 5051687"/>
              <a:gd name="connsiteY2544" fmla="*/ 1114864 h 2767140"/>
              <a:gd name="connsiteX2545" fmla="*/ 3008003 w 5051687"/>
              <a:gd name="connsiteY2545" fmla="*/ 1132390 h 2767140"/>
              <a:gd name="connsiteX2546" fmla="*/ 3020259 w 5051687"/>
              <a:gd name="connsiteY2546" fmla="*/ 1145725 h 2767140"/>
              <a:gd name="connsiteX2547" fmla="*/ 3027180 w 5051687"/>
              <a:gd name="connsiteY2547" fmla="*/ 1169347 h 2767140"/>
              <a:gd name="connsiteX2548" fmla="*/ 3043563 w 5051687"/>
              <a:gd name="connsiteY2548" fmla="*/ 1191826 h 2767140"/>
              <a:gd name="connsiteX2549" fmla="*/ 3062359 w 5051687"/>
              <a:gd name="connsiteY2549" fmla="*/ 1202113 h 2767140"/>
              <a:gd name="connsiteX2550" fmla="*/ 3055438 w 5051687"/>
              <a:gd name="connsiteY2550" fmla="*/ 1209352 h 2767140"/>
              <a:gd name="connsiteX2551" fmla="*/ 3045595 w 5051687"/>
              <a:gd name="connsiteY2551" fmla="*/ 1245547 h 2767140"/>
              <a:gd name="connsiteX2552" fmla="*/ 3043563 w 5051687"/>
              <a:gd name="connsiteY2552" fmla="*/ 1279456 h 2767140"/>
              <a:gd name="connsiteX2553" fmla="*/ 3066868 w 5051687"/>
              <a:gd name="connsiteY2553" fmla="*/ 1290505 h 2767140"/>
              <a:gd name="connsiteX2554" fmla="*/ 3110238 w 5051687"/>
              <a:gd name="connsiteY2554" fmla="*/ 1296982 h 2767140"/>
              <a:gd name="connsiteX2555" fmla="*/ 3116779 w 5051687"/>
              <a:gd name="connsiteY2555" fmla="*/ 1277170 h 2767140"/>
              <a:gd name="connsiteX2556" fmla="*/ 3111508 w 5051687"/>
              <a:gd name="connsiteY2556" fmla="*/ 1244785 h 2767140"/>
              <a:gd name="connsiteX2557" fmla="*/ 3102491 w 5051687"/>
              <a:gd name="connsiteY2557" fmla="*/ 1227259 h 2767140"/>
              <a:gd name="connsiteX2558" fmla="*/ 3113921 w 5051687"/>
              <a:gd name="connsiteY2558" fmla="*/ 1214686 h 2767140"/>
              <a:gd name="connsiteX2559" fmla="*/ 3119700 w 5051687"/>
              <a:gd name="connsiteY2559" fmla="*/ 1205542 h 2767140"/>
              <a:gd name="connsiteX2560" fmla="*/ 3111064 w 5051687"/>
              <a:gd name="connsiteY2560" fmla="*/ 1189540 h 2767140"/>
              <a:gd name="connsiteX2561" fmla="*/ 3101666 w 5051687"/>
              <a:gd name="connsiteY2561" fmla="*/ 1202113 h 2767140"/>
              <a:gd name="connsiteX2562" fmla="*/ 3099189 w 5051687"/>
              <a:gd name="connsiteY2562" fmla="*/ 1182301 h 2767140"/>
              <a:gd name="connsiteX2563" fmla="*/ 3097157 w 5051687"/>
              <a:gd name="connsiteY2563" fmla="*/ 1170871 h 2767140"/>
              <a:gd name="connsiteX2564" fmla="*/ 3082806 w 5051687"/>
              <a:gd name="connsiteY2564" fmla="*/ 1160965 h 2767140"/>
              <a:gd name="connsiteX2565" fmla="*/ 3074234 w 5051687"/>
              <a:gd name="connsiteY2565" fmla="*/ 1139629 h 2767140"/>
              <a:gd name="connsiteX2566" fmla="*/ 3079123 w 5051687"/>
              <a:gd name="connsiteY2566" fmla="*/ 1133533 h 2767140"/>
              <a:gd name="connsiteX2567" fmla="*/ 3079123 w 5051687"/>
              <a:gd name="connsiteY2567" fmla="*/ 1127437 h 2767140"/>
              <a:gd name="connsiteX2568" fmla="*/ 3083187 w 5051687"/>
              <a:gd name="connsiteY2568" fmla="*/ 1117531 h 2767140"/>
              <a:gd name="connsiteX2569" fmla="*/ 3113857 w 5051687"/>
              <a:gd name="connsiteY2569" fmla="*/ 1120960 h 2767140"/>
              <a:gd name="connsiteX2570" fmla="*/ 3117350 w 5051687"/>
              <a:gd name="connsiteY2570" fmla="*/ 1122611 h 2767140"/>
              <a:gd name="connsiteX2571" fmla="*/ 1591191 w 5051687"/>
              <a:gd name="connsiteY2571" fmla="*/ 535617 h 2767140"/>
              <a:gd name="connsiteX2572" fmla="*/ 1604971 w 5051687"/>
              <a:gd name="connsiteY2572" fmla="*/ 547873 h 2767140"/>
              <a:gd name="connsiteX2573" fmla="*/ 1618940 w 5051687"/>
              <a:gd name="connsiteY2573" fmla="*/ 544824 h 2767140"/>
              <a:gd name="connsiteX2574" fmla="*/ 1618560 w 5051687"/>
              <a:gd name="connsiteY2574" fmla="*/ 531744 h 2767140"/>
              <a:gd name="connsiteX2575" fmla="*/ 1614750 w 5051687"/>
              <a:gd name="connsiteY2575" fmla="*/ 523552 h 2767140"/>
              <a:gd name="connsiteX2576" fmla="*/ 1591191 w 5051687"/>
              <a:gd name="connsiteY2576" fmla="*/ 535617 h 2767140"/>
              <a:gd name="connsiteX2577" fmla="*/ 3613476 w 5051687"/>
              <a:gd name="connsiteY2577" fmla="*/ 115628 h 2767140"/>
              <a:gd name="connsiteX2578" fmla="*/ 3600395 w 5051687"/>
              <a:gd name="connsiteY2578" fmla="*/ 119819 h 2767140"/>
              <a:gd name="connsiteX2579" fmla="*/ 3626176 w 5051687"/>
              <a:gd name="connsiteY2579" fmla="*/ 130868 h 2767140"/>
              <a:gd name="connsiteX2580" fmla="*/ 3655195 w 5051687"/>
              <a:gd name="connsiteY2580" fmla="*/ 114866 h 2767140"/>
              <a:gd name="connsiteX2581" fmla="*/ 3644591 w 5051687"/>
              <a:gd name="connsiteY2581" fmla="*/ 107627 h 2767140"/>
              <a:gd name="connsiteX2582" fmla="*/ 3613476 w 5051687"/>
              <a:gd name="connsiteY2582" fmla="*/ 115628 h 27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Lst>
            <a:rect l="l" t="t" r="r" b="b"/>
            <a:pathLst>
              <a:path w="5051687" h="2767140">
                <a:moveTo>
                  <a:pt x="458415" y="601340"/>
                </a:moveTo>
                <a:cubicBezTo>
                  <a:pt x="468447" y="601340"/>
                  <a:pt x="469654" y="604959"/>
                  <a:pt x="478227" y="601340"/>
                </a:cubicBezTo>
                <a:cubicBezTo>
                  <a:pt x="486799" y="597720"/>
                  <a:pt x="512199" y="580956"/>
                  <a:pt x="520771" y="578670"/>
                </a:cubicBezTo>
                <a:cubicBezTo>
                  <a:pt x="529344" y="576384"/>
                  <a:pt x="534868" y="579432"/>
                  <a:pt x="522232" y="586481"/>
                </a:cubicBezTo>
                <a:cubicBezTo>
                  <a:pt x="509532" y="593529"/>
                  <a:pt x="484196" y="608769"/>
                  <a:pt x="488704" y="607626"/>
                </a:cubicBezTo>
                <a:cubicBezTo>
                  <a:pt x="493212" y="606483"/>
                  <a:pt x="506103" y="600959"/>
                  <a:pt x="524264" y="592386"/>
                </a:cubicBezTo>
                <a:cubicBezTo>
                  <a:pt x="542489" y="583814"/>
                  <a:pt x="540837" y="587624"/>
                  <a:pt x="545537" y="578480"/>
                </a:cubicBezTo>
                <a:cubicBezTo>
                  <a:pt x="550236" y="569336"/>
                  <a:pt x="552712" y="564573"/>
                  <a:pt x="552712" y="564573"/>
                </a:cubicBezTo>
                <a:cubicBezTo>
                  <a:pt x="552712" y="564573"/>
                  <a:pt x="581541" y="594101"/>
                  <a:pt x="584208" y="595244"/>
                </a:cubicBezTo>
                <a:cubicBezTo>
                  <a:pt x="586875" y="596387"/>
                  <a:pt x="587891" y="595053"/>
                  <a:pt x="589352" y="591434"/>
                </a:cubicBezTo>
                <a:cubicBezTo>
                  <a:pt x="590749" y="587814"/>
                  <a:pt x="593860" y="582671"/>
                  <a:pt x="597924" y="584385"/>
                </a:cubicBezTo>
                <a:cubicBezTo>
                  <a:pt x="601988" y="586099"/>
                  <a:pt x="598496" y="593148"/>
                  <a:pt x="600972" y="594101"/>
                </a:cubicBezTo>
                <a:cubicBezTo>
                  <a:pt x="603449" y="595053"/>
                  <a:pt x="607512" y="593910"/>
                  <a:pt x="615069" y="591434"/>
                </a:cubicBezTo>
                <a:cubicBezTo>
                  <a:pt x="622625" y="588957"/>
                  <a:pt x="618752" y="583433"/>
                  <a:pt x="618752" y="583433"/>
                </a:cubicBezTo>
                <a:cubicBezTo>
                  <a:pt x="618752" y="583433"/>
                  <a:pt x="617927" y="583242"/>
                  <a:pt x="626753" y="582480"/>
                </a:cubicBezTo>
                <a:cubicBezTo>
                  <a:pt x="635580" y="581718"/>
                  <a:pt x="663139" y="591815"/>
                  <a:pt x="671330" y="595053"/>
                </a:cubicBezTo>
                <a:cubicBezTo>
                  <a:pt x="679521" y="598292"/>
                  <a:pt x="704287" y="600959"/>
                  <a:pt x="711271" y="603245"/>
                </a:cubicBezTo>
                <a:cubicBezTo>
                  <a:pt x="718193" y="605531"/>
                  <a:pt x="720860" y="599244"/>
                  <a:pt x="730512" y="604388"/>
                </a:cubicBezTo>
                <a:cubicBezTo>
                  <a:pt x="740100" y="609531"/>
                  <a:pt x="747276" y="616389"/>
                  <a:pt x="740100" y="620009"/>
                </a:cubicBezTo>
                <a:cubicBezTo>
                  <a:pt x="732925" y="623628"/>
                  <a:pt x="714955" y="626295"/>
                  <a:pt x="724162" y="628581"/>
                </a:cubicBezTo>
                <a:cubicBezTo>
                  <a:pt x="733306" y="630867"/>
                  <a:pt x="747276" y="633724"/>
                  <a:pt x="760548" y="633344"/>
                </a:cubicBezTo>
                <a:cubicBezTo>
                  <a:pt x="773819" y="632963"/>
                  <a:pt x="797759" y="628010"/>
                  <a:pt x="805125" y="628010"/>
                </a:cubicBezTo>
                <a:cubicBezTo>
                  <a:pt x="812490" y="628010"/>
                  <a:pt x="816999" y="632582"/>
                  <a:pt x="823921" y="644202"/>
                </a:cubicBezTo>
                <a:cubicBezTo>
                  <a:pt x="830906" y="655823"/>
                  <a:pt x="836367" y="660395"/>
                  <a:pt x="839034" y="661347"/>
                </a:cubicBezTo>
                <a:cubicBezTo>
                  <a:pt x="841700" y="662299"/>
                  <a:pt x="836367" y="655823"/>
                  <a:pt x="837827" y="650108"/>
                </a:cubicBezTo>
                <a:cubicBezTo>
                  <a:pt x="839287" y="644392"/>
                  <a:pt x="836367" y="633153"/>
                  <a:pt x="834779" y="629343"/>
                </a:cubicBezTo>
                <a:cubicBezTo>
                  <a:pt x="833192" y="625533"/>
                  <a:pt x="834779" y="623628"/>
                  <a:pt x="831540" y="618104"/>
                </a:cubicBezTo>
                <a:cubicBezTo>
                  <a:pt x="828302" y="612579"/>
                  <a:pt x="822968" y="613532"/>
                  <a:pt x="832811" y="608769"/>
                </a:cubicBezTo>
                <a:cubicBezTo>
                  <a:pt x="842653" y="604007"/>
                  <a:pt x="849384" y="596958"/>
                  <a:pt x="861259" y="598482"/>
                </a:cubicBezTo>
                <a:cubicBezTo>
                  <a:pt x="873133" y="600006"/>
                  <a:pt x="876371" y="615056"/>
                  <a:pt x="886595" y="616199"/>
                </a:cubicBezTo>
                <a:cubicBezTo>
                  <a:pt x="896818" y="617342"/>
                  <a:pt x="898660" y="621342"/>
                  <a:pt x="916250" y="622676"/>
                </a:cubicBezTo>
                <a:cubicBezTo>
                  <a:pt x="933839" y="624009"/>
                  <a:pt x="926473" y="622866"/>
                  <a:pt x="946095" y="624199"/>
                </a:cubicBezTo>
                <a:cubicBezTo>
                  <a:pt x="965716" y="625533"/>
                  <a:pt x="958540" y="622041"/>
                  <a:pt x="962668" y="612008"/>
                </a:cubicBezTo>
                <a:cubicBezTo>
                  <a:pt x="966796" y="601911"/>
                  <a:pt x="971240" y="600006"/>
                  <a:pt x="975940" y="600387"/>
                </a:cubicBezTo>
                <a:cubicBezTo>
                  <a:pt x="980639" y="600768"/>
                  <a:pt x="997212" y="603054"/>
                  <a:pt x="997212" y="605149"/>
                </a:cubicBezTo>
                <a:cubicBezTo>
                  <a:pt x="997212" y="607245"/>
                  <a:pt x="990290" y="618104"/>
                  <a:pt x="993720" y="623438"/>
                </a:cubicBezTo>
                <a:cubicBezTo>
                  <a:pt x="997212" y="628771"/>
                  <a:pt x="1011373" y="637535"/>
                  <a:pt x="1011373" y="637535"/>
                </a:cubicBezTo>
                <a:cubicBezTo>
                  <a:pt x="1011373" y="637535"/>
                  <a:pt x="1008325" y="625343"/>
                  <a:pt x="1008325" y="624009"/>
                </a:cubicBezTo>
                <a:cubicBezTo>
                  <a:pt x="1008325" y="622676"/>
                  <a:pt x="1007309" y="613151"/>
                  <a:pt x="1009340" y="611436"/>
                </a:cubicBezTo>
                <a:cubicBezTo>
                  <a:pt x="1011373" y="609721"/>
                  <a:pt x="1023056" y="612389"/>
                  <a:pt x="1030423" y="598101"/>
                </a:cubicBezTo>
                <a:cubicBezTo>
                  <a:pt x="1037725" y="583814"/>
                  <a:pt x="1025470" y="584576"/>
                  <a:pt x="1025470" y="584576"/>
                </a:cubicBezTo>
                <a:cubicBezTo>
                  <a:pt x="1025470" y="584576"/>
                  <a:pt x="1020961" y="584766"/>
                  <a:pt x="1023247" y="578861"/>
                </a:cubicBezTo>
                <a:cubicBezTo>
                  <a:pt x="1025470" y="572955"/>
                  <a:pt x="1038614" y="569336"/>
                  <a:pt x="1038614" y="569336"/>
                </a:cubicBezTo>
                <a:cubicBezTo>
                  <a:pt x="1038614" y="569336"/>
                  <a:pt x="1039440" y="572003"/>
                  <a:pt x="1037789" y="567240"/>
                </a:cubicBezTo>
                <a:cubicBezTo>
                  <a:pt x="1036201" y="562478"/>
                  <a:pt x="1027565" y="563430"/>
                  <a:pt x="1018358" y="562859"/>
                </a:cubicBezTo>
                <a:cubicBezTo>
                  <a:pt x="1009150" y="562287"/>
                  <a:pt x="1002864" y="560954"/>
                  <a:pt x="1001149" y="553143"/>
                </a:cubicBezTo>
                <a:cubicBezTo>
                  <a:pt x="999498" y="545333"/>
                  <a:pt x="998927" y="528949"/>
                  <a:pt x="998927" y="517710"/>
                </a:cubicBezTo>
                <a:cubicBezTo>
                  <a:pt x="998927" y="506471"/>
                  <a:pt x="1007943" y="510471"/>
                  <a:pt x="1009531" y="504185"/>
                </a:cubicBezTo>
                <a:cubicBezTo>
                  <a:pt x="1011182" y="497898"/>
                  <a:pt x="1009087" y="467228"/>
                  <a:pt x="1006864" y="460941"/>
                </a:cubicBezTo>
                <a:cubicBezTo>
                  <a:pt x="1004578" y="454655"/>
                  <a:pt x="1010103" y="441129"/>
                  <a:pt x="1011373" y="432176"/>
                </a:cubicBezTo>
                <a:cubicBezTo>
                  <a:pt x="1012579" y="423222"/>
                  <a:pt x="1021787" y="427223"/>
                  <a:pt x="1021787" y="427223"/>
                </a:cubicBezTo>
                <a:cubicBezTo>
                  <a:pt x="1020136" y="424174"/>
                  <a:pt x="1024390" y="415602"/>
                  <a:pt x="1036709" y="411983"/>
                </a:cubicBezTo>
                <a:cubicBezTo>
                  <a:pt x="1049028" y="408363"/>
                  <a:pt x="1072333" y="412173"/>
                  <a:pt x="1072333" y="412173"/>
                </a:cubicBezTo>
                <a:cubicBezTo>
                  <a:pt x="1072333" y="412173"/>
                  <a:pt x="1070301" y="412364"/>
                  <a:pt x="1064586" y="419793"/>
                </a:cubicBezTo>
                <a:cubicBezTo>
                  <a:pt x="1058871" y="427223"/>
                  <a:pt x="1062554" y="440367"/>
                  <a:pt x="1053918" y="449702"/>
                </a:cubicBezTo>
                <a:cubicBezTo>
                  <a:pt x="1045345" y="459036"/>
                  <a:pt x="1023437" y="455988"/>
                  <a:pt x="1023437" y="455988"/>
                </a:cubicBezTo>
                <a:cubicBezTo>
                  <a:pt x="1023437" y="455988"/>
                  <a:pt x="1030168" y="471418"/>
                  <a:pt x="1027311" y="476371"/>
                </a:cubicBezTo>
                <a:cubicBezTo>
                  <a:pt x="1024390" y="481324"/>
                  <a:pt x="1022612" y="491485"/>
                  <a:pt x="1022612" y="491485"/>
                </a:cubicBezTo>
                <a:cubicBezTo>
                  <a:pt x="1022612" y="491485"/>
                  <a:pt x="1041853" y="496818"/>
                  <a:pt x="1042868" y="509011"/>
                </a:cubicBezTo>
                <a:cubicBezTo>
                  <a:pt x="1043884" y="521203"/>
                  <a:pt x="1053473" y="523298"/>
                  <a:pt x="1055759" y="534538"/>
                </a:cubicBezTo>
                <a:cubicBezTo>
                  <a:pt x="1057982" y="545777"/>
                  <a:pt x="1046361" y="555112"/>
                  <a:pt x="1048774" y="556826"/>
                </a:cubicBezTo>
                <a:cubicBezTo>
                  <a:pt x="1051251" y="558541"/>
                  <a:pt x="1052076" y="559303"/>
                  <a:pt x="1058998" y="559684"/>
                </a:cubicBezTo>
                <a:cubicBezTo>
                  <a:pt x="1065919" y="560065"/>
                  <a:pt x="1075317" y="561398"/>
                  <a:pt x="1075317" y="561398"/>
                </a:cubicBezTo>
                <a:cubicBezTo>
                  <a:pt x="1075317" y="561398"/>
                  <a:pt x="1071443" y="567113"/>
                  <a:pt x="1074936" y="573209"/>
                </a:cubicBezTo>
                <a:cubicBezTo>
                  <a:pt x="1078429" y="579305"/>
                  <a:pt x="1075762" y="583115"/>
                  <a:pt x="1076143" y="589592"/>
                </a:cubicBezTo>
                <a:cubicBezTo>
                  <a:pt x="1076587" y="596069"/>
                  <a:pt x="1080461" y="601594"/>
                  <a:pt x="1082048" y="600451"/>
                </a:cubicBezTo>
                <a:cubicBezTo>
                  <a:pt x="1083699" y="599308"/>
                  <a:pt x="1091256" y="582734"/>
                  <a:pt x="1092907" y="575305"/>
                </a:cubicBezTo>
                <a:cubicBezTo>
                  <a:pt x="1094558" y="567875"/>
                  <a:pt x="1095764" y="563874"/>
                  <a:pt x="1099003" y="563874"/>
                </a:cubicBezTo>
                <a:cubicBezTo>
                  <a:pt x="1102305" y="563874"/>
                  <a:pt x="1113354" y="573971"/>
                  <a:pt x="1114560" y="577591"/>
                </a:cubicBezTo>
                <a:cubicBezTo>
                  <a:pt x="1115767" y="581210"/>
                  <a:pt x="1116592" y="586163"/>
                  <a:pt x="1110496" y="596069"/>
                </a:cubicBezTo>
                <a:cubicBezTo>
                  <a:pt x="1104337" y="605975"/>
                  <a:pt x="1104971" y="610547"/>
                  <a:pt x="1110306" y="614357"/>
                </a:cubicBezTo>
                <a:cubicBezTo>
                  <a:pt x="1115576" y="618167"/>
                  <a:pt x="1115830" y="617024"/>
                  <a:pt x="1125418" y="621596"/>
                </a:cubicBezTo>
                <a:cubicBezTo>
                  <a:pt x="1135007" y="626168"/>
                  <a:pt x="1133229" y="625787"/>
                  <a:pt x="1139135" y="624073"/>
                </a:cubicBezTo>
                <a:cubicBezTo>
                  <a:pt x="1145040" y="622358"/>
                  <a:pt x="1136658" y="607309"/>
                  <a:pt x="1137293" y="606928"/>
                </a:cubicBezTo>
                <a:cubicBezTo>
                  <a:pt x="1137928" y="606546"/>
                  <a:pt x="1151454" y="605023"/>
                  <a:pt x="1148342" y="597403"/>
                </a:cubicBezTo>
                <a:cubicBezTo>
                  <a:pt x="1145294" y="589783"/>
                  <a:pt x="1142183" y="585973"/>
                  <a:pt x="1148533" y="582163"/>
                </a:cubicBezTo>
                <a:cubicBezTo>
                  <a:pt x="1154883" y="578353"/>
                  <a:pt x="1159391" y="575305"/>
                  <a:pt x="1159391" y="575305"/>
                </a:cubicBezTo>
                <a:cubicBezTo>
                  <a:pt x="1156724" y="570542"/>
                  <a:pt x="1155899" y="570161"/>
                  <a:pt x="1151390" y="557398"/>
                </a:cubicBezTo>
                <a:cubicBezTo>
                  <a:pt x="1146882" y="544634"/>
                  <a:pt x="1155264" y="548063"/>
                  <a:pt x="1172853" y="549396"/>
                </a:cubicBezTo>
                <a:cubicBezTo>
                  <a:pt x="1190443" y="550730"/>
                  <a:pt x="1191268" y="556826"/>
                  <a:pt x="1200666" y="561589"/>
                </a:cubicBezTo>
                <a:cubicBezTo>
                  <a:pt x="1210064" y="566351"/>
                  <a:pt x="1204159" y="568066"/>
                  <a:pt x="1207207" y="575686"/>
                </a:cubicBezTo>
                <a:cubicBezTo>
                  <a:pt x="1210318" y="583306"/>
                  <a:pt x="1199460" y="584449"/>
                  <a:pt x="1199460" y="584449"/>
                </a:cubicBezTo>
                <a:cubicBezTo>
                  <a:pt x="1199460" y="584449"/>
                  <a:pt x="1192284" y="585782"/>
                  <a:pt x="1193935" y="591688"/>
                </a:cubicBezTo>
                <a:cubicBezTo>
                  <a:pt x="1195586" y="597593"/>
                  <a:pt x="1198825" y="604642"/>
                  <a:pt x="1203968" y="613786"/>
                </a:cubicBezTo>
                <a:cubicBezTo>
                  <a:pt x="1209048" y="622930"/>
                  <a:pt x="1202571" y="629216"/>
                  <a:pt x="1194570" y="636646"/>
                </a:cubicBezTo>
                <a:cubicBezTo>
                  <a:pt x="1186569" y="644075"/>
                  <a:pt x="1177171" y="646171"/>
                  <a:pt x="1167773" y="646361"/>
                </a:cubicBezTo>
                <a:cubicBezTo>
                  <a:pt x="1158375" y="646552"/>
                  <a:pt x="1154311" y="650361"/>
                  <a:pt x="1153676" y="647695"/>
                </a:cubicBezTo>
                <a:cubicBezTo>
                  <a:pt x="1153041" y="645028"/>
                  <a:pt x="1148533" y="642551"/>
                  <a:pt x="1143453" y="643694"/>
                </a:cubicBezTo>
                <a:cubicBezTo>
                  <a:pt x="1138309" y="644837"/>
                  <a:pt x="1126625" y="649409"/>
                  <a:pt x="1130753" y="650933"/>
                </a:cubicBezTo>
                <a:cubicBezTo>
                  <a:pt x="1134817" y="652457"/>
                  <a:pt x="1145675" y="652076"/>
                  <a:pt x="1141167" y="660458"/>
                </a:cubicBezTo>
                <a:cubicBezTo>
                  <a:pt x="1136658" y="668840"/>
                  <a:pt x="1132785" y="668840"/>
                  <a:pt x="1123768" y="667888"/>
                </a:cubicBezTo>
                <a:cubicBezTo>
                  <a:pt x="1114751" y="666935"/>
                  <a:pt x="1106368" y="666935"/>
                  <a:pt x="1100654" y="666554"/>
                </a:cubicBezTo>
                <a:cubicBezTo>
                  <a:pt x="1094939" y="666173"/>
                  <a:pt x="1066681" y="664459"/>
                  <a:pt x="1066681" y="664459"/>
                </a:cubicBezTo>
                <a:cubicBezTo>
                  <a:pt x="1066681" y="664459"/>
                  <a:pt x="1085731" y="676079"/>
                  <a:pt x="1100844" y="680842"/>
                </a:cubicBezTo>
                <a:cubicBezTo>
                  <a:pt x="1115957" y="685604"/>
                  <a:pt x="1131959" y="682747"/>
                  <a:pt x="1131959" y="682747"/>
                </a:cubicBezTo>
                <a:cubicBezTo>
                  <a:pt x="1131959" y="682747"/>
                  <a:pt x="1125800" y="694177"/>
                  <a:pt x="1118434" y="706369"/>
                </a:cubicBezTo>
                <a:cubicBezTo>
                  <a:pt x="1111068" y="718560"/>
                  <a:pt x="1104146" y="713227"/>
                  <a:pt x="1097987" y="713989"/>
                </a:cubicBezTo>
                <a:cubicBezTo>
                  <a:pt x="1091827" y="714751"/>
                  <a:pt x="1088144" y="719704"/>
                  <a:pt x="1076714" y="721228"/>
                </a:cubicBezTo>
                <a:cubicBezTo>
                  <a:pt x="1065221" y="722752"/>
                  <a:pt x="1041281" y="717989"/>
                  <a:pt x="1044964" y="719704"/>
                </a:cubicBezTo>
                <a:cubicBezTo>
                  <a:pt x="1048647" y="721418"/>
                  <a:pt x="1050298" y="724466"/>
                  <a:pt x="1056839" y="725419"/>
                </a:cubicBezTo>
                <a:cubicBezTo>
                  <a:pt x="1063379" y="726371"/>
                  <a:pt x="1067507" y="727514"/>
                  <a:pt x="1073221" y="732277"/>
                </a:cubicBezTo>
                <a:cubicBezTo>
                  <a:pt x="1078937" y="737039"/>
                  <a:pt x="1069539" y="738182"/>
                  <a:pt x="1061982" y="739516"/>
                </a:cubicBezTo>
                <a:cubicBezTo>
                  <a:pt x="1054362" y="740849"/>
                  <a:pt x="1052330" y="742183"/>
                  <a:pt x="1048901" y="746945"/>
                </a:cubicBezTo>
                <a:cubicBezTo>
                  <a:pt x="1045409" y="751708"/>
                  <a:pt x="1032518" y="770186"/>
                  <a:pt x="1028454" y="775901"/>
                </a:cubicBezTo>
                <a:cubicBezTo>
                  <a:pt x="1024327" y="781616"/>
                  <a:pt x="1020643" y="791141"/>
                  <a:pt x="1019056" y="802380"/>
                </a:cubicBezTo>
                <a:cubicBezTo>
                  <a:pt x="1017405" y="813620"/>
                  <a:pt x="1007817" y="827146"/>
                  <a:pt x="1012071" y="830003"/>
                </a:cubicBezTo>
                <a:cubicBezTo>
                  <a:pt x="1016389" y="832860"/>
                  <a:pt x="1032518" y="833242"/>
                  <a:pt x="1039312" y="837433"/>
                </a:cubicBezTo>
                <a:cubicBezTo>
                  <a:pt x="1046043" y="841623"/>
                  <a:pt x="1053664" y="862198"/>
                  <a:pt x="1058743" y="870008"/>
                </a:cubicBezTo>
                <a:cubicBezTo>
                  <a:pt x="1063887" y="877819"/>
                  <a:pt x="1067951" y="883724"/>
                  <a:pt x="1073666" y="877628"/>
                </a:cubicBezTo>
                <a:cubicBezTo>
                  <a:pt x="1079381" y="871532"/>
                  <a:pt x="1090684" y="873056"/>
                  <a:pt x="1101289" y="876866"/>
                </a:cubicBezTo>
                <a:cubicBezTo>
                  <a:pt x="1111957" y="880676"/>
                  <a:pt x="1133610" y="895726"/>
                  <a:pt x="1140341" y="902393"/>
                </a:cubicBezTo>
                <a:cubicBezTo>
                  <a:pt x="1147072" y="909060"/>
                  <a:pt x="1158946" y="907917"/>
                  <a:pt x="1172218" y="909823"/>
                </a:cubicBezTo>
                <a:cubicBezTo>
                  <a:pt x="1185490" y="911728"/>
                  <a:pt x="1187014" y="916744"/>
                  <a:pt x="1187014" y="916744"/>
                </a:cubicBezTo>
                <a:cubicBezTo>
                  <a:pt x="1187014" y="916744"/>
                  <a:pt x="1200857" y="917442"/>
                  <a:pt x="1195142" y="923348"/>
                </a:cubicBezTo>
                <a:cubicBezTo>
                  <a:pt x="1189427" y="929254"/>
                  <a:pt x="1187776" y="923539"/>
                  <a:pt x="1193490" y="933445"/>
                </a:cubicBezTo>
                <a:cubicBezTo>
                  <a:pt x="1199206" y="943351"/>
                  <a:pt x="1199015" y="956685"/>
                  <a:pt x="1197428" y="963353"/>
                </a:cubicBezTo>
                <a:cubicBezTo>
                  <a:pt x="1195777" y="970021"/>
                  <a:pt x="1215779" y="966655"/>
                  <a:pt x="1224161" y="971608"/>
                </a:cubicBezTo>
                <a:cubicBezTo>
                  <a:pt x="1232543" y="976561"/>
                  <a:pt x="1232987" y="996691"/>
                  <a:pt x="1237306" y="994214"/>
                </a:cubicBezTo>
                <a:cubicBezTo>
                  <a:pt x="1241624" y="991738"/>
                  <a:pt x="1248736" y="987356"/>
                  <a:pt x="1249561" y="982022"/>
                </a:cubicBezTo>
                <a:cubicBezTo>
                  <a:pt x="1250387" y="976688"/>
                  <a:pt x="1249371" y="969640"/>
                  <a:pt x="1248545" y="960496"/>
                </a:cubicBezTo>
                <a:cubicBezTo>
                  <a:pt x="1247720" y="951352"/>
                  <a:pt x="1245434" y="934588"/>
                  <a:pt x="1240989" y="927920"/>
                </a:cubicBezTo>
                <a:cubicBezTo>
                  <a:pt x="1236480" y="921253"/>
                  <a:pt x="1249117" y="918585"/>
                  <a:pt x="1247021" y="915728"/>
                </a:cubicBezTo>
                <a:cubicBezTo>
                  <a:pt x="1244989" y="912871"/>
                  <a:pt x="1245434" y="907155"/>
                  <a:pt x="1254070" y="904870"/>
                </a:cubicBezTo>
                <a:cubicBezTo>
                  <a:pt x="1262706" y="902584"/>
                  <a:pt x="1263277" y="904679"/>
                  <a:pt x="1267976" y="901060"/>
                </a:cubicBezTo>
                <a:cubicBezTo>
                  <a:pt x="1272675" y="897440"/>
                  <a:pt x="1273501" y="880485"/>
                  <a:pt x="1274326" y="874390"/>
                </a:cubicBezTo>
                <a:cubicBezTo>
                  <a:pt x="1275152" y="868294"/>
                  <a:pt x="1272929" y="855149"/>
                  <a:pt x="1270897" y="850196"/>
                </a:cubicBezTo>
                <a:cubicBezTo>
                  <a:pt x="1268865" y="845243"/>
                  <a:pt x="1260420" y="829432"/>
                  <a:pt x="1257435" y="826003"/>
                </a:cubicBezTo>
                <a:cubicBezTo>
                  <a:pt x="1254324" y="822573"/>
                  <a:pt x="1250450" y="821621"/>
                  <a:pt x="1258896" y="810953"/>
                </a:cubicBezTo>
                <a:cubicBezTo>
                  <a:pt x="1267278" y="800285"/>
                  <a:pt x="1262325" y="802571"/>
                  <a:pt x="1261118" y="799333"/>
                </a:cubicBezTo>
                <a:cubicBezTo>
                  <a:pt x="1259912" y="796094"/>
                  <a:pt x="1258070" y="788093"/>
                  <a:pt x="1256419" y="780854"/>
                </a:cubicBezTo>
                <a:cubicBezTo>
                  <a:pt x="1254768" y="773615"/>
                  <a:pt x="1259912" y="765614"/>
                  <a:pt x="1256800" y="755327"/>
                </a:cubicBezTo>
                <a:cubicBezTo>
                  <a:pt x="1253752" y="745040"/>
                  <a:pt x="1250450" y="747326"/>
                  <a:pt x="1251085" y="745040"/>
                </a:cubicBezTo>
                <a:cubicBezTo>
                  <a:pt x="1251720" y="742754"/>
                  <a:pt x="1271087" y="743326"/>
                  <a:pt x="1285439" y="744849"/>
                </a:cubicBezTo>
                <a:cubicBezTo>
                  <a:pt x="1299726" y="746373"/>
                  <a:pt x="1305441" y="743326"/>
                  <a:pt x="1309568" y="743326"/>
                </a:cubicBezTo>
                <a:cubicBezTo>
                  <a:pt x="1313696" y="743326"/>
                  <a:pt x="1321062" y="747326"/>
                  <a:pt x="1329000" y="752470"/>
                </a:cubicBezTo>
                <a:cubicBezTo>
                  <a:pt x="1337001" y="757613"/>
                  <a:pt x="1340049" y="756279"/>
                  <a:pt x="1344112" y="762566"/>
                </a:cubicBezTo>
                <a:cubicBezTo>
                  <a:pt x="1348177" y="768853"/>
                  <a:pt x="1350462" y="772282"/>
                  <a:pt x="1358781" y="771901"/>
                </a:cubicBezTo>
                <a:cubicBezTo>
                  <a:pt x="1367163" y="771456"/>
                  <a:pt x="1376180" y="775520"/>
                  <a:pt x="1376180" y="775520"/>
                </a:cubicBezTo>
                <a:cubicBezTo>
                  <a:pt x="1376180" y="775520"/>
                  <a:pt x="1370211" y="778949"/>
                  <a:pt x="1371290" y="790189"/>
                </a:cubicBezTo>
                <a:cubicBezTo>
                  <a:pt x="1372307" y="801428"/>
                  <a:pt x="1370084" y="809620"/>
                  <a:pt x="1370275" y="814192"/>
                </a:cubicBezTo>
                <a:cubicBezTo>
                  <a:pt x="1370465" y="818764"/>
                  <a:pt x="1372751" y="818954"/>
                  <a:pt x="1376625" y="819526"/>
                </a:cubicBezTo>
                <a:cubicBezTo>
                  <a:pt x="1380498" y="820097"/>
                  <a:pt x="1390976" y="829432"/>
                  <a:pt x="1401771" y="833242"/>
                </a:cubicBezTo>
                <a:cubicBezTo>
                  <a:pt x="1412629" y="837052"/>
                  <a:pt x="1415487" y="835909"/>
                  <a:pt x="1418915" y="827146"/>
                </a:cubicBezTo>
                <a:cubicBezTo>
                  <a:pt x="1422408" y="818383"/>
                  <a:pt x="1423234" y="819145"/>
                  <a:pt x="1427552" y="818573"/>
                </a:cubicBezTo>
                <a:cubicBezTo>
                  <a:pt x="1431806" y="818002"/>
                  <a:pt x="1433267" y="819526"/>
                  <a:pt x="1435108" y="817621"/>
                </a:cubicBezTo>
                <a:cubicBezTo>
                  <a:pt x="1436950" y="815716"/>
                  <a:pt x="1431806" y="811905"/>
                  <a:pt x="1433076" y="805810"/>
                </a:cubicBezTo>
                <a:cubicBezTo>
                  <a:pt x="1434283" y="799714"/>
                  <a:pt x="1440252" y="791713"/>
                  <a:pt x="1445141" y="787141"/>
                </a:cubicBezTo>
                <a:cubicBezTo>
                  <a:pt x="1450031" y="782569"/>
                  <a:pt x="1453523" y="791713"/>
                  <a:pt x="1457841" y="800095"/>
                </a:cubicBezTo>
                <a:cubicBezTo>
                  <a:pt x="1462159" y="808477"/>
                  <a:pt x="1477082" y="835718"/>
                  <a:pt x="1481336" y="844672"/>
                </a:cubicBezTo>
                <a:cubicBezTo>
                  <a:pt x="1485590" y="853625"/>
                  <a:pt x="1491179" y="854197"/>
                  <a:pt x="1486035" y="862579"/>
                </a:cubicBezTo>
                <a:cubicBezTo>
                  <a:pt x="1480955" y="870960"/>
                  <a:pt x="1478479" y="874580"/>
                  <a:pt x="1486480" y="878390"/>
                </a:cubicBezTo>
                <a:cubicBezTo>
                  <a:pt x="1494417" y="882200"/>
                  <a:pt x="1501593" y="888867"/>
                  <a:pt x="1501021" y="895154"/>
                </a:cubicBezTo>
                <a:cubicBezTo>
                  <a:pt x="1500386" y="901441"/>
                  <a:pt x="1498735" y="901631"/>
                  <a:pt x="1501402" y="903346"/>
                </a:cubicBezTo>
                <a:cubicBezTo>
                  <a:pt x="1504069" y="905060"/>
                  <a:pt x="1513658" y="899917"/>
                  <a:pt x="1520643" y="902965"/>
                </a:cubicBezTo>
                <a:cubicBezTo>
                  <a:pt x="1527564" y="906013"/>
                  <a:pt x="1535946" y="908870"/>
                  <a:pt x="1540899" y="913823"/>
                </a:cubicBezTo>
                <a:cubicBezTo>
                  <a:pt x="1545789" y="918776"/>
                  <a:pt x="1545408" y="920491"/>
                  <a:pt x="1538423" y="922967"/>
                </a:cubicBezTo>
                <a:cubicBezTo>
                  <a:pt x="1531437" y="925444"/>
                  <a:pt x="1524516" y="927920"/>
                  <a:pt x="1521024" y="930016"/>
                </a:cubicBezTo>
                <a:cubicBezTo>
                  <a:pt x="1517531" y="932111"/>
                  <a:pt x="1512007" y="936111"/>
                  <a:pt x="1512197" y="939350"/>
                </a:cubicBezTo>
                <a:cubicBezTo>
                  <a:pt x="1512387" y="942589"/>
                  <a:pt x="1510737" y="947923"/>
                  <a:pt x="1516325" y="943732"/>
                </a:cubicBezTo>
                <a:cubicBezTo>
                  <a:pt x="1521849" y="939541"/>
                  <a:pt x="1530866" y="935349"/>
                  <a:pt x="1537407" y="933445"/>
                </a:cubicBezTo>
                <a:cubicBezTo>
                  <a:pt x="1543947" y="931540"/>
                  <a:pt x="1539058" y="933254"/>
                  <a:pt x="1544963" y="932492"/>
                </a:cubicBezTo>
                <a:cubicBezTo>
                  <a:pt x="1550932" y="931730"/>
                  <a:pt x="1556584" y="935349"/>
                  <a:pt x="1564839" y="937635"/>
                </a:cubicBezTo>
                <a:cubicBezTo>
                  <a:pt x="1572967" y="939922"/>
                  <a:pt x="1570744" y="945065"/>
                  <a:pt x="1568712" y="949828"/>
                </a:cubicBezTo>
                <a:cubicBezTo>
                  <a:pt x="1566680" y="954590"/>
                  <a:pt x="1564839" y="959162"/>
                  <a:pt x="1568077" y="964496"/>
                </a:cubicBezTo>
                <a:cubicBezTo>
                  <a:pt x="1571379" y="969830"/>
                  <a:pt x="1566680" y="974592"/>
                  <a:pt x="1559505" y="981070"/>
                </a:cubicBezTo>
                <a:cubicBezTo>
                  <a:pt x="1552329" y="987547"/>
                  <a:pt x="1547059" y="988499"/>
                  <a:pt x="1535375" y="990023"/>
                </a:cubicBezTo>
                <a:cubicBezTo>
                  <a:pt x="1523690" y="991547"/>
                  <a:pt x="1518166" y="998596"/>
                  <a:pt x="1510038" y="1006216"/>
                </a:cubicBezTo>
                <a:cubicBezTo>
                  <a:pt x="1501846" y="1013835"/>
                  <a:pt x="1497783" y="1011930"/>
                  <a:pt x="1485908" y="1012502"/>
                </a:cubicBezTo>
                <a:cubicBezTo>
                  <a:pt x="1474034" y="1013073"/>
                  <a:pt x="1478733" y="1006597"/>
                  <a:pt x="1475113" y="1007930"/>
                </a:cubicBezTo>
                <a:cubicBezTo>
                  <a:pt x="1471430" y="1009264"/>
                  <a:pt x="1466731" y="1013264"/>
                  <a:pt x="1459175" y="1014026"/>
                </a:cubicBezTo>
                <a:cubicBezTo>
                  <a:pt x="1451555" y="1014788"/>
                  <a:pt x="1426028" y="1015169"/>
                  <a:pt x="1416185" y="1018027"/>
                </a:cubicBezTo>
                <a:cubicBezTo>
                  <a:pt x="1406406" y="1020884"/>
                  <a:pt x="1409454" y="1027552"/>
                  <a:pt x="1406978" y="1033076"/>
                </a:cubicBezTo>
                <a:cubicBezTo>
                  <a:pt x="1404501" y="1038601"/>
                  <a:pt x="1400628" y="1036315"/>
                  <a:pt x="1393262" y="1038791"/>
                </a:cubicBezTo>
                <a:cubicBezTo>
                  <a:pt x="1385896" y="1041267"/>
                  <a:pt x="1377069" y="1052126"/>
                  <a:pt x="1368496" y="1066985"/>
                </a:cubicBezTo>
                <a:cubicBezTo>
                  <a:pt x="1359861" y="1081844"/>
                  <a:pt x="1348240" y="1090988"/>
                  <a:pt x="1348240" y="1090988"/>
                </a:cubicBezTo>
                <a:cubicBezTo>
                  <a:pt x="1350717" y="1090417"/>
                  <a:pt x="1362782" y="1082987"/>
                  <a:pt x="1368687" y="1075748"/>
                </a:cubicBezTo>
                <a:cubicBezTo>
                  <a:pt x="1374593" y="1068509"/>
                  <a:pt x="1399358" y="1051364"/>
                  <a:pt x="1406914" y="1046030"/>
                </a:cubicBezTo>
                <a:cubicBezTo>
                  <a:pt x="1414471" y="1040696"/>
                  <a:pt x="1430854" y="1032885"/>
                  <a:pt x="1434727" y="1034029"/>
                </a:cubicBezTo>
                <a:cubicBezTo>
                  <a:pt x="1438664" y="1035172"/>
                  <a:pt x="1448253" y="1042601"/>
                  <a:pt x="1448253" y="1046411"/>
                </a:cubicBezTo>
                <a:cubicBezTo>
                  <a:pt x="1448253" y="1050221"/>
                  <a:pt x="1445395" y="1053269"/>
                  <a:pt x="1438410" y="1059746"/>
                </a:cubicBezTo>
                <a:cubicBezTo>
                  <a:pt x="1431489" y="1066223"/>
                  <a:pt x="1422218" y="1059746"/>
                  <a:pt x="1422853" y="1062413"/>
                </a:cubicBezTo>
                <a:cubicBezTo>
                  <a:pt x="1423424" y="1065080"/>
                  <a:pt x="1428377" y="1071176"/>
                  <a:pt x="1433711" y="1072510"/>
                </a:cubicBezTo>
                <a:cubicBezTo>
                  <a:pt x="1439045" y="1073843"/>
                  <a:pt x="1438791" y="1080320"/>
                  <a:pt x="1438791" y="1083559"/>
                </a:cubicBezTo>
                <a:cubicBezTo>
                  <a:pt x="1438791" y="1086797"/>
                  <a:pt x="1435743" y="1090988"/>
                  <a:pt x="1447999" y="1101275"/>
                </a:cubicBezTo>
                <a:cubicBezTo>
                  <a:pt x="1460254" y="1111562"/>
                  <a:pt x="1468890" y="1112324"/>
                  <a:pt x="1477907" y="1111753"/>
                </a:cubicBezTo>
                <a:cubicBezTo>
                  <a:pt x="1486924" y="1111181"/>
                  <a:pt x="1482162" y="1114801"/>
                  <a:pt x="1485845" y="1114420"/>
                </a:cubicBezTo>
                <a:cubicBezTo>
                  <a:pt x="1489528" y="1114039"/>
                  <a:pt x="1490353" y="1106990"/>
                  <a:pt x="1491560" y="1101275"/>
                </a:cubicBezTo>
                <a:cubicBezTo>
                  <a:pt x="1492830" y="1095560"/>
                  <a:pt x="1494862" y="1090226"/>
                  <a:pt x="1498100" y="1087750"/>
                </a:cubicBezTo>
                <a:cubicBezTo>
                  <a:pt x="1501402" y="1085273"/>
                  <a:pt x="1503815" y="1080701"/>
                  <a:pt x="1504895" y="1089464"/>
                </a:cubicBezTo>
                <a:cubicBezTo>
                  <a:pt x="1505911" y="1098227"/>
                  <a:pt x="1501212" y="1110229"/>
                  <a:pt x="1496512" y="1112896"/>
                </a:cubicBezTo>
                <a:cubicBezTo>
                  <a:pt x="1491814" y="1115563"/>
                  <a:pt x="1492893" y="1118992"/>
                  <a:pt x="1492893" y="1121659"/>
                </a:cubicBezTo>
                <a:cubicBezTo>
                  <a:pt x="1492893" y="1124326"/>
                  <a:pt x="1487559" y="1124516"/>
                  <a:pt x="1474859" y="1131565"/>
                </a:cubicBezTo>
                <a:cubicBezTo>
                  <a:pt x="1462159" y="1138613"/>
                  <a:pt x="1458095" y="1140328"/>
                  <a:pt x="1455873" y="1139375"/>
                </a:cubicBezTo>
                <a:cubicBezTo>
                  <a:pt x="1453650" y="1138423"/>
                  <a:pt x="1448887" y="1140518"/>
                  <a:pt x="1442792" y="1146042"/>
                </a:cubicBezTo>
                <a:cubicBezTo>
                  <a:pt x="1436632" y="1151567"/>
                  <a:pt x="1430092" y="1158997"/>
                  <a:pt x="1425646" y="1158806"/>
                </a:cubicBezTo>
                <a:cubicBezTo>
                  <a:pt x="1421138" y="1158616"/>
                  <a:pt x="1417265" y="1156710"/>
                  <a:pt x="1423361" y="1150424"/>
                </a:cubicBezTo>
                <a:cubicBezTo>
                  <a:pt x="1429457" y="1144138"/>
                  <a:pt x="1431552" y="1135375"/>
                  <a:pt x="1437712" y="1132327"/>
                </a:cubicBezTo>
                <a:cubicBezTo>
                  <a:pt x="1443808" y="1129279"/>
                  <a:pt x="1446729" y="1129660"/>
                  <a:pt x="1451809" y="1129660"/>
                </a:cubicBezTo>
                <a:cubicBezTo>
                  <a:pt x="1456889" y="1129660"/>
                  <a:pt x="1454476" y="1126611"/>
                  <a:pt x="1458540" y="1123564"/>
                </a:cubicBezTo>
                <a:cubicBezTo>
                  <a:pt x="1462604" y="1120516"/>
                  <a:pt x="1455428" y="1121468"/>
                  <a:pt x="1448507" y="1120325"/>
                </a:cubicBezTo>
                <a:cubicBezTo>
                  <a:pt x="1441521" y="1119182"/>
                  <a:pt x="1446856" y="1113086"/>
                  <a:pt x="1446856" y="1113086"/>
                </a:cubicBezTo>
                <a:lnTo>
                  <a:pt x="1439680" y="1116896"/>
                </a:lnTo>
                <a:cubicBezTo>
                  <a:pt x="1439680" y="1116896"/>
                  <a:pt x="1428885" y="1122611"/>
                  <a:pt x="1425964" y="1122992"/>
                </a:cubicBezTo>
                <a:cubicBezTo>
                  <a:pt x="1423107" y="1123373"/>
                  <a:pt x="1423742" y="1125278"/>
                  <a:pt x="1422916" y="1126421"/>
                </a:cubicBezTo>
                <a:cubicBezTo>
                  <a:pt x="1422090" y="1127564"/>
                  <a:pt x="1411867" y="1128326"/>
                  <a:pt x="1411867" y="1128326"/>
                </a:cubicBezTo>
                <a:cubicBezTo>
                  <a:pt x="1411867" y="1128326"/>
                  <a:pt x="1406533" y="1139185"/>
                  <a:pt x="1398532" y="1140709"/>
                </a:cubicBezTo>
                <a:cubicBezTo>
                  <a:pt x="1390531" y="1142233"/>
                  <a:pt x="1396119" y="1141661"/>
                  <a:pt x="1390340" y="1144138"/>
                </a:cubicBezTo>
                <a:cubicBezTo>
                  <a:pt x="1384626" y="1146614"/>
                  <a:pt x="1385642" y="1141280"/>
                  <a:pt x="1384435" y="1142804"/>
                </a:cubicBezTo>
                <a:cubicBezTo>
                  <a:pt x="1383229" y="1144328"/>
                  <a:pt x="1382149" y="1145661"/>
                  <a:pt x="1375862" y="1150424"/>
                </a:cubicBezTo>
                <a:cubicBezTo>
                  <a:pt x="1369512" y="1155186"/>
                  <a:pt x="1365830" y="1156710"/>
                  <a:pt x="1361321" y="1174046"/>
                </a:cubicBezTo>
                <a:cubicBezTo>
                  <a:pt x="1356812" y="1191382"/>
                  <a:pt x="1362146" y="1197668"/>
                  <a:pt x="1361956" y="1200335"/>
                </a:cubicBezTo>
                <a:cubicBezTo>
                  <a:pt x="1361765" y="1203002"/>
                  <a:pt x="1353955" y="1198621"/>
                  <a:pt x="1351733" y="1200716"/>
                </a:cubicBezTo>
                <a:cubicBezTo>
                  <a:pt x="1349446" y="1202811"/>
                  <a:pt x="1344303" y="1209289"/>
                  <a:pt x="1337572" y="1211194"/>
                </a:cubicBezTo>
                <a:cubicBezTo>
                  <a:pt x="1330841" y="1213098"/>
                  <a:pt x="1317570" y="1216528"/>
                  <a:pt x="1314458" y="1219766"/>
                </a:cubicBezTo>
                <a:cubicBezTo>
                  <a:pt x="1311410" y="1223004"/>
                  <a:pt x="1311220" y="1227577"/>
                  <a:pt x="1309759" y="1234244"/>
                </a:cubicBezTo>
                <a:cubicBezTo>
                  <a:pt x="1308299" y="1240911"/>
                  <a:pt x="1300361" y="1256533"/>
                  <a:pt x="1300361" y="1256533"/>
                </a:cubicBezTo>
                <a:cubicBezTo>
                  <a:pt x="1300361" y="1256533"/>
                  <a:pt x="1302203" y="1250246"/>
                  <a:pt x="1296678" y="1245674"/>
                </a:cubicBezTo>
                <a:cubicBezTo>
                  <a:pt x="1291154" y="1241102"/>
                  <a:pt x="1291979" y="1236911"/>
                  <a:pt x="1291979" y="1236911"/>
                </a:cubicBezTo>
                <a:cubicBezTo>
                  <a:pt x="1291979" y="1236911"/>
                  <a:pt x="1290709" y="1243198"/>
                  <a:pt x="1292805" y="1249675"/>
                </a:cubicBezTo>
                <a:cubicBezTo>
                  <a:pt x="1294837" y="1256152"/>
                  <a:pt x="1298901" y="1262629"/>
                  <a:pt x="1297123" y="1269677"/>
                </a:cubicBezTo>
                <a:cubicBezTo>
                  <a:pt x="1295218" y="1276726"/>
                  <a:pt x="1291789" y="1285489"/>
                  <a:pt x="1287534" y="1287965"/>
                </a:cubicBezTo>
                <a:cubicBezTo>
                  <a:pt x="1283216" y="1290442"/>
                  <a:pt x="1288550" y="1283203"/>
                  <a:pt x="1288550" y="1277488"/>
                </a:cubicBezTo>
                <a:cubicBezTo>
                  <a:pt x="1288550" y="1271773"/>
                  <a:pt x="1285693" y="1271392"/>
                  <a:pt x="1283851" y="1268534"/>
                </a:cubicBezTo>
                <a:cubicBezTo>
                  <a:pt x="1282010" y="1265677"/>
                  <a:pt x="1282010" y="1258438"/>
                  <a:pt x="1285248" y="1248722"/>
                </a:cubicBezTo>
                <a:cubicBezTo>
                  <a:pt x="1288550" y="1239007"/>
                  <a:pt x="1282200" y="1244912"/>
                  <a:pt x="1278517" y="1251389"/>
                </a:cubicBezTo>
                <a:cubicBezTo>
                  <a:pt x="1274834" y="1257866"/>
                  <a:pt x="1272231" y="1269867"/>
                  <a:pt x="1277882" y="1277678"/>
                </a:cubicBezTo>
                <a:cubicBezTo>
                  <a:pt x="1283597" y="1285489"/>
                  <a:pt x="1274199" y="1284727"/>
                  <a:pt x="1278136" y="1295966"/>
                </a:cubicBezTo>
                <a:cubicBezTo>
                  <a:pt x="1282010" y="1307206"/>
                  <a:pt x="1273437" y="1312730"/>
                  <a:pt x="1275025" y="1314445"/>
                </a:cubicBezTo>
                <a:cubicBezTo>
                  <a:pt x="1276676" y="1316159"/>
                  <a:pt x="1281184" y="1313683"/>
                  <a:pt x="1283216" y="1319207"/>
                </a:cubicBezTo>
                <a:cubicBezTo>
                  <a:pt x="1285248" y="1324732"/>
                  <a:pt x="1279152" y="1322255"/>
                  <a:pt x="1277057" y="1323779"/>
                </a:cubicBezTo>
                <a:cubicBezTo>
                  <a:pt x="1274961" y="1325303"/>
                  <a:pt x="1276040" y="1327398"/>
                  <a:pt x="1277247" y="1330447"/>
                </a:cubicBezTo>
                <a:cubicBezTo>
                  <a:pt x="1278454" y="1333431"/>
                  <a:pt x="1280930" y="1331590"/>
                  <a:pt x="1279914" y="1332542"/>
                </a:cubicBezTo>
                <a:cubicBezTo>
                  <a:pt x="1278898" y="1333495"/>
                  <a:pt x="1276040" y="1337304"/>
                  <a:pt x="1270707" y="1339019"/>
                </a:cubicBezTo>
                <a:cubicBezTo>
                  <a:pt x="1265373" y="1340734"/>
                  <a:pt x="1264992" y="1338067"/>
                  <a:pt x="1261690" y="1341877"/>
                </a:cubicBezTo>
                <a:cubicBezTo>
                  <a:pt x="1258451" y="1345686"/>
                  <a:pt x="1255975" y="1349116"/>
                  <a:pt x="1252482" y="1353497"/>
                </a:cubicBezTo>
                <a:cubicBezTo>
                  <a:pt x="1248990" y="1357879"/>
                  <a:pt x="1246577" y="1356354"/>
                  <a:pt x="1242893" y="1359403"/>
                </a:cubicBezTo>
                <a:cubicBezTo>
                  <a:pt x="1239211" y="1362451"/>
                  <a:pt x="1237814" y="1364927"/>
                  <a:pt x="1233242" y="1368737"/>
                </a:cubicBezTo>
                <a:cubicBezTo>
                  <a:pt x="1228796" y="1372547"/>
                  <a:pt x="1218510" y="1378453"/>
                  <a:pt x="1212985" y="1385882"/>
                </a:cubicBezTo>
                <a:cubicBezTo>
                  <a:pt x="1207461" y="1393311"/>
                  <a:pt x="1208858" y="1395217"/>
                  <a:pt x="1206254" y="1407218"/>
                </a:cubicBezTo>
                <a:cubicBezTo>
                  <a:pt x="1203587" y="1419220"/>
                  <a:pt x="1212985" y="1440175"/>
                  <a:pt x="1218954" y="1459986"/>
                </a:cubicBezTo>
                <a:cubicBezTo>
                  <a:pt x="1224923" y="1479798"/>
                  <a:pt x="1227336" y="1474274"/>
                  <a:pt x="1226511" y="1480560"/>
                </a:cubicBezTo>
                <a:cubicBezTo>
                  <a:pt x="1225685" y="1486847"/>
                  <a:pt x="1223018" y="1494467"/>
                  <a:pt x="1218700" y="1498848"/>
                </a:cubicBezTo>
                <a:cubicBezTo>
                  <a:pt x="1214446" y="1503230"/>
                  <a:pt x="1211969" y="1495801"/>
                  <a:pt x="1206064" y="1491419"/>
                </a:cubicBezTo>
                <a:cubicBezTo>
                  <a:pt x="1200158" y="1487038"/>
                  <a:pt x="1204793" y="1483990"/>
                  <a:pt x="1199079" y="1474846"/>
                </a:cubicBezTo>
                <a:cubicBezTo>
                  <a:pt x="1193364" y="1465702"/>
                  <a:pt x="1193745" y="1462463"/>
                  <a:pt x="1193173" y="1455796"/>
                </a:cubicBezTo>
                <a:cubicBezTo>
                  <a:pt x="1192538" y="1449128"/>
                  <a:pt x="1191522" y="1439603"/>
                  <a:pt x="1188474" y="1432364"/>
                </a:cubicBezTo>
                <a:cubicBezTo>
                  <a:pt x="1185426" y="1425125"/>
                  <a:pt x="1178822" y="1415981"/>
                  <a:pt x="1169043" y="1419601"/>
                </a:cubicBezTo>
                <a:cubicBezTo>
                  <a:pt x="1159201" y="1423220"/>
                  <a:pt x="1161677" y="1421506"/>
                  <a:pt x="1156407" y="1419982"/>
                </a:cubicBezTo>
                <a:cubicBezTo>
                  <a:pt x="1151073" y="1418458"/>
                  <a:pt x="1136976" y="1412742"/>
                  <a:pt x="1129800" y="1416553"/>
                </a:cubicBezTo>
                <a:cubicBezTo>
                  <a:pt x="1122625" y="1420363"/>
                  <a:pt x="1099955" y="1415410"/>
                  <a:pt x="1095193" y="1416553"/>
                </a:cubicBezTo>
                <a:cubicBezTo>
                  <a:pt x="1090493" y="1417696"/>
                  <a:pt x="1087001" y="1418077"/>
                  <a:pt x="1087001" y="1421315"/>
                </a:cubicBezTo>
                <a:cubicBezTo>
                  <a:pt x="1087001" y="1424554"/>
                  <a:pt x="1084969" y="1425125"/>
                  <a:pt x="1093351" y="1427411"/>
                </a:cubicBezTo>
                <a:cubicBezTo>
                  <a:pt x="1101733" y="1429697"/>
                  <a:pt x="1100527" y="1432173"/>
                  <a:pt x="1099892" y="1435793"/>
                </a:cubicBezTo>
                <a:cubicBezTo>
                  <a:pt x="1099257" y="1439413"/>
                  <a:pt x="1093097" y="1433888"/>
                  <a:pt x="1089859" y="1432554"/>
                </a:cubicBezTo>
                <a:cubicBezTo>
                  <a:pt x="1086557" y="1431221"/>
                  <a:pt x="1083509" y="1435222"/>
                  <a:pt x="1077793" y="1435222"/>
                </a:cubicBezTo>
                <a:cubicBezTo>
                  <a:pt x="1072079" y="1435222"/>
                  <a:pt x="1071062" y="1429697"/>
                  <a:pt x="1065919" y="1428935"/>
                </a:cubicBezTo>
                <a:cubicBezTo>
                  <a:pt x="1060839" y="1428173"/>
                  <a:pt x="1058743" y="1428935"/>
                  <a:pt x="1053854" y="1427030"/>
                </a:cubicBezTo>
                <a:cubicBezTo>
                  <a:pt x="1048965" y="1425125"/>
                  <a:pt x="1042424" y="1421886"/>
                  <a:pt x="1036646" y="1422267"/>
                </a:cubicBezTo>
                <a:cubicBezTo>
                  <a:pt x="1030931" y="1422648"/>
                  <a:pt x="1008833" y="1437317"/>
                  <a:pt x="998418" y="1445128"/>
                </a:cubicBezTo>
                <a:cubicBezTo>
                  <a:pt x="988005" y="1452938"/>
                  <a:pt x="980003" y="1460558"/>
                  <a:pt x="977590" y="1466845"/>
                </a:cubicBezTo>
                <a:cubicBezTo>
                  <a:pt x="975114" y="1473131"/>
                  <a:pt x="974924" y="1473703"/>
                  <a:pt x="983306" y="1483037"/>
                </a:cubicBezTo>
                <a:cubicBezTo>
                  <a:pt x="991687" y="1492372"/>
                  <a:pt x="987814" y="1490848"/>
                  <a:pt x="986163" y="1496182"/>
                </a:cubicBezTo>
                <a:cubicBezTo>
                  <a:pt x="984512" y="1501516"/>
                  <a:pt x="979623" y="1507992"/>
                  <a:pt x="973717" y="1521709"/>
                </a:cubicBezTo>
                <a:cubicBezTo>
                  <a:pt x="967748" y="1535425"/>
                  <a:pt x="971240" y="1542092"/>
                  <a:pt x="978416" y="1555236"/>
                </a:cubicBezTo>
                <a:cubicBezTo>
                  <a:pt x="985592" y="1568381"/>
                  <a:pt x="991942" y="1577906"/>
                  <a:pt x="997656" y="1583431"/>
                </a:cubicBezTo>
                <a:cubicBezTo>
                  <a:pt x="1003371" y="1588955"/>
                  <a:pt x="1007436" y="1594860"/>
                  <a:pt x="1012389" y="1596956"/>
                </a:cubicBezTo>
                <a:cubicBezTo>
                  <a:pt x="1017278" y="1599052"/>
                  <a:pt x="1018294" y="1599814"/>
                  <a:pt x="1020580" y="1602100"/>
                </a:cubicBezTo>
                <a:cubicBezTo>
                  <a:pt x="1022866" y="1604385"/>
                  <a:pt x="1022231" y="1605338"/>
                  <a:pt x="1029978" y="1603242"/>
                </a:cubicBezTo>
                <a:cubicBezTo>
                  <a:pt x="1037725" y="1601147"/>
                  <a:pt x="1043440" y="1598099"/>
                  <a:pt x="1048965" y="1598099"/>
                </a:cubicBezTo>
                <a:cubicBezTo>
                  <a:pt x="1054489" y="1598099"/>
                  <a:pt x="1059633" y="1598290"/>
                  <a:pt x="1062681" y="1601147"/>
                </a:cubicBezTo>
                <a:cubicBezTo>
                  <a:pt x="1065729" y="1604004"/>
                  <a:pt x="1066173" y="1602290"/>
                  <a:pt x="1066173" y="1600766"/>
                </a:cubicBezTo>
                <a:cubicBezTo>
                  <a:pt x="1066173" y="1599242"/>
                  <a:pt x="1068650" y="1593527"/>
                  <a:pt x="1069412" y="1592003"/>
                </a:cubicBezTo>
                <a:cubicBezTo>
                  <a:pt x="1070237" y="1590479"/>
                  <a:pt x="1077603" y="1580002"/>
                  <a:pt x="1078810" y="1574286"/>
                </a:cubicBezTo>
                <a:cubicBezTo>
                  <a:pt x="1080016" y="1568572"/>
                  <a:pt x="1080016" y="1557142"/>
                  <a:pt x="1087192" y="1556379"/>
                </a:cubicBezTo>
                <a:cubicBezTo>
                  <a:pt x="1094304" y="1555617"/>
                  <a:pt x="1109671" y="1551998"/>
                  <a:pt x="1123577" y="1552951"/>
                </a:cubicBezTo>
                <a:cubicBezTo>
                  <a:pt x="1137484" y="1553903"/>
                  <a:pt x="1131324" y="1560761"/>
                  <a:pt x="1127641" y="1568000"/>
                </a:cubicBezTo>
                <a:cubicBezTo>
                  <a:pt x="1123958" y="1575239"/>
                  <a:pt x="1122498" y="1576001"/>
                  <a:pt x="1122498" y="1581526"/>
                </a:cubicBezTo>
                <a:cubicBezTo>
                  <a:pt x="1122498" y="1587050"/>
                  <a:pt x="1124149" y="1587050"/>
                  <a:pt x="1119640" y="1590289"/>
                </a:cubicBezTo>
                <a:cubicBezTo>
                  <a:pt x="1115132" y="1593527"/>
                  <a:pt x="1117989" y="1588384"/>
                  <a:pt x="1116148" y="1591622"/>
                </a:cubicBezTo>
                <a:cubicBezTo>
                  <a:pt x="1114306" y="1594860"/>
                  <a:pt x="1107765" y="1599433"/>
                  <a:pt x="1108591" y="1598671"/>
                </a:cubicBezTo>
                <a:cubicBezTo>
                  <a:pt x="1109417" y="1597909"/>
                  <a:pt x="1111449" y="1604195"/>
                  <a:pt x="1111449" y="1607243"/>
                </a:cubicBezTo>
                <a:cubicBezTo>
                  <a:pt x="1111449" y="1610291"/>
                  <a:pt x="1110814" y="1611815"/>
                  <a:pt x="1110814" y="1619245"/>
                </a:cubicBezTo>
                <a:cubicBezTo>
                  <a:pt x="1110814" y="1626674"/>
                  <a:pt x="1096272" y="1634294"/>
                  <a:pt x="1096272" y="1634294"/>
                </a:cubicBezTo>
                <a:cubicBezTo>
                  <a:pt x="1096272" y="1634294"/>
                  <a:pt x="1101606" y="1637342"/>
                  <a:pt x="1109353" y="1637342"/>
                </a:cubicBezTo>
                <a:cubicBezTo>
                  <a:pt x="1117164" y="1637342"/>
                  <a:pt x="1126498" y="1637342"/>
                  <a:pt x="1134690" y="1641152"/>
                </a:cubicBezTo>
                <a:cubicBezTo>
                  <a:pt x="1142881" y="1644962"/>
                  <a:pt x="1158439" y="1638104"/>
                  <a:pt x="1169868" y="1643819"/>
                </a:cubicBezTo>
                <a:cubicBezTo>
                  <a:pt x="1181299" y="1649534"/>
                  <a:pt x="1177235" y="1652963"/>
                  <a:pt x="1178060" y="1658297"/>
                </a:cubicBezTo>
                <a:cubicBezTo>
                  <a:pt x="1178886" y="1663631"/>
                  <a:pt x="1180092" y="1681919"/>
                  <a:pt x="1179330" y="1686110"/>
                </a:cubicBezTo>
                <a:cubicBezTo>
                  <a:pt x="1178505" y="1690301"/>
                  <a:pt x="1173171" y="1702112"/>
                  <a:pt x="1170313" y="1710494"/>
                </a:cubicBezTo>
                <a:cubicBezTo>
                  <a:pt x="1167456" y="1718876"/>
                  <a:pt x="1178505" y="1724972"/>
                  <a:pt x="1188728" y="1731830"/>
                </a:cubicBezTo>
                <a:cubicBezTo>
                  <a:pt x="1198952" y="1738688"/>
                  <a:pt x="1207968" y="1741736"/>
                  <a:pt x="1213303" y="1743260"/>
                </a:cubicBezTo>
                <a:cubicBezTo>
                  <a:pt x="1218573" y="1744784"/>
                  <a:pt x="1228415" y="1735259"/>
                  <a:pt x="1246450" y="1736402"/>
                </a:cubicBezTo>
                <a:cubicBezTo>
                  <a:pt x="1264420" y="1737545"/>
                  <a:pt x="1270580" y="1752785"/>
                  <a:pt x="1270580" y="1752785"/>
                </a:cubicBezTo>
                <a:cubicBezTo>
                  <a:pt x="1270580" y="1752785"/>
                  <a:pt x="1272612" y="1743260"/>
                  <a:pt x="1280803" y="1730306"/>
                </a:cubicBezTo>
                <a:cubicBezTo>
                  <a:pt x="1288995" y="1717352"/>
                  <a:pt x="1289376" y="1713542"/>
                  <a:pt x="1300425" y="1709351"/>
                </a:cubicBezTo>
                <a:cubicBezTo>
                  <a:pt x="1311474" y="1705160"/>
                  <a:pt x="1315157" y="1704398"/>
                  <a:pt x="1333190" y="1698683"/>
                </a:cubicBezTo>
                <a:cubicBezTo>
                  <a:pt x="1351161" y="1692968"/>
                  <a:pt x="1347923" y="1697159"/>
                  <a:pt x="1357321" y="1697921"/>
                </a:cubicBezTo>
                <a:cubicBezTo>
                  <a:pt x="1366782" y="1698683"/>
                  <a:pt x="1388436" y="1700588"/>
                  <a:pt x="1410153" y="1707065"/>
                </a:cubicBezTo>
                <a:cubicBezTo>
                  <a:pt x="1431806" y="1713542"/>
                  <a:pt x="1465017" y="1715447"/>
                  <a:pt x="1477653" y="1720781"/>
                </a:cubicBezTo>
                <a:cubicBezTo>
                  <a:pt x="1490353" y="1726115"/>
                  <a:pt x="1496068" y="1740974"/>
                  <a:pt x="1509149" y="1753166"/>
                </a:cubicBezTo>
                <a:cubicBezTo>
                  <a:pt x="1522230" y="1765358"/>
                  <a:pt x="1538613" y="1776407"/>
                  <a:pt x="1545535" y="1782122"/>
                </a:cubicBezTo>
                <a:cubicBezTo>
                  <a:pt x="1552520" y="1787837"/>
                  <a:pt x="1591318" y="1793171"/>
                  <a:pt x="1599954" y="1796600"/>
                </a:cubicBezTo>
                <a:cubicBezTo>
                  <a:pt x="1608527" y="1800029"/>
                  <a:pt x="1620401" y="1814126"/>
                  <a:pt x="1621227" y="1822508"/>
                </a:cubicBezTo>
                <a:cubicBezTo>
                  <a:pt x="1622052" y="1830890"/>
                  <a:pt x="1630625" y="1835081"/>
                  <a:pt x="1642499" y="1840034"/>
                </a:cubicBezTo>
                <a:cubicBezTo>
                  <a:pt x="1654374" y="1844987"/>
                  <a:pt x="1658057" y="1850702"/>
                  <a:pt x="1665804" y="1865942"/>
                </a:cubicBezTo>
                <a:cubicBezTo>
                  <a:pt x="1673614" y="1881182"/>
                  <a:pt x="1671137" y="1885373"/>
                  <a:pt x="1681742" y="1889183"/>
                </a:cubicBezTo>
                <a:cubicBezTo>
                  <a:pt x="1692410" y="1892993"/>
                  <a:pt x="1766007" y="1912805"/>
                  <a:pt x="1784421" y="1920044"/>
                </a:cubicBezTo>
                <a:cubicBezTo>
                  <a:pt x="1802837" y="1927283"/>
                  <a:pt x="1826141" y="1946714"/>
                  <a:pt x="1832301" y="1949000"/>
                </a:cubicBezTo>
                <a:cubicBezTo>
                  <a:pt x="1838460" y="1951286"/>
                  <a:pt x="1849509" y="1947095"/>
                  <a:pt x="1854399" y="1949762"/>
                </a:cubicBezTo>
                <a:cubicBezTo>
                  <a:pt x="1859288" y="1952429"/>
                  <a:pt x="1851541" y="1966907"/>
                  <a:pt x="1857701" y="1977194"/>
                </a:cubicBezTo>
                <a:cubicBezTo>
                  <a:pt x="1863860" y="1987481"/>
                  <a:pt x="1864241" y="1988243"/>
                  <a:pt x="1860558" y="1995863"/>
                </a:cubicBezTo>
                <a:cubicBezTo>
                  <a:pt x="1856875" y="2003483"/>
                  <a:pt x="1842143" y="2021771"/>
                  <a:pt x="1836428" y="2030915"/>
                </a:cubicBezTo>
                <a:cubicBezTo>
                  <a:pt x="1830650" y="2040059"/>
                  <a:pt x="1818394" y="2045774"/>
                  <a:pt x="1811473" y="2049584"/>
                </a:cubicBezTo>
                <a:cubicBezTo>
                  <a:pt x="1804487" y="2053394"/>
                  <a:pt x="1798392" y="2049584"/>
                  <a:pt x="1804487" y="2057204"/>
                </a:cubicBezTo>
                <a:cubicBezTo>
                  <a:pt x="1810647" y="2064824"/>
                  <a:pt x="1804932" y="2071301"/>
                  <a:pt x="1799598" y="2078159"/>
                </a:cubicBezTo>
                <a:cubicBezTo>
                  <a:pt x="1794264" y="2085017"/>
                  <a:pt x="1799979" y="2084255"/>
                  <a:pt x="1798328" y="2106353"/>
                </a:cubicBezTo>
                <a:cubicBezTo>
                  <a:pt x="1796677" y="2128451"/>
                  <a:pt x="1798328" y="2152391"/>
                  <a:pt x="1795852" y="2161979"/>
                </a:cubicBezTo>
                <a:cubicBezTo>
                  <a:pt x="1793375" y="2171504"/>
                  <a:pt x="1779087" y="2153597"/>
                  <a:pt x="1762705" y="2174171"/>
                </a:cubicBezTo>
                <a:cubicBezTo>
                  <a:pt x="1746385" y="2194745"/>
                  <a:pt x="1741877" y="2210366"/>
                  <a:pt x="1732034" y="2212652"/>
                </a:cubicBezTo>
                <a:cubicBezTo>
                  <a:pt x="1722192" y="2214938"/>
                  <a:pt x="1699332" y="2226368"/>
                  <a:pt x="1691521" y="2233607"/>
                </a:cubicBezTo>
                <a:cubicBezTo>
                  <a:pt x="1683711" y="2240846"/>
                  <a:pt x="1682123" y="2243513"/>
                  <a:pt x="1677170" y="2254181"/>
                </a:cubicBezTo>
                <a:cubicBezTo>
                  <a:pt x="1672281" y="2264785"/>
                  <a:pt x="1667391" y="2286566"/>
                  <a:pt x="1662057" y="2299901"/>
                </a:cubicBezTo>
                <a:cubicBezTo>
                  <a:pt x="1656723" y="2313236"/>
                  <a:pt x="1648151" y="2320856"/>
                  <a:pt x="1628529" y="2338700"/>
                </a:cubicBezTo>
                <a:cubicBezTo>
                  <a:pt x="1608844" y="2356607"/>
                  <a:pt x="1600271" y="2374895"/>
                  <a:pt x="1587571" y="2388992"/>
                </a:cubicBezTo>
                <a:cubicBezTo>
                  <a:pt x="1574935" y="2403089"/>
                  <a:pt x="1578174" y="2400041"/>
                  <a:pt x="1575507" y="2402708"/>
                </a:cubicBezTo>
                <a:cubicBezTo>
                  <a:pt x="1568712" y="2409502"/>
                  <a:pt x="1540836" y="2391722"/>
                  <a:pt x="1548011" y="2401565"/>
                </a:cubicBezTo>
                <a:cubicBezTo>
                  <a:pt x="1553345" y="2408804"/>
                  <a:pt x="1545027" y="2401565"/>
                  <a:pt x="1549535" y="2408423"/>
                </a:cubicBezTo>
                <a:cubicBezTo>
                  <a:pt x="1554043" y="2415281"/>
                  <a:pt x="1557346" y="2417948"/>
                  <a:pt x="1547503" y="2430140"/>
                </a:cubicBezTo>
                <a:cubicBezTo>
                  <a:pt x="1537724" y="2442332"/>
                  <a:pt x="1526358" y="2439919"/>
                  <a:pt x="1518611" y="2441824"/>
                </a:cubicBezTo>
                <a:cubicBezTo>
                  <a:pt x="1510864" y="2443729"/>
                  <a:pt x="1499243" y="2433823"/>
                  <a:pt x="1498418" y="2438776"/>
                </a:cubicBezTo>
                <a:cubicBezTo>
                  <a:pt x="1497592" y="2443729"/>
                  <a:pt x="1493084" y="2456048"/>
                  <a:pt x="1486987" y="2459096"/>
                </a:cubicBezTo>
                <a:cubicBezTo>
                  <a:pt x="1480892" y="2462144"/>
                  <a:pt x="1464509" y="2466716"/>
                  <a:pt x="1464890" y="2468621"/>
                </a:cubicBezTo>
                <a:cubicBezTo>
                  <a:pt x="1472637" y="2504752"/>
                  <a:pt x="1488512" y="2508499"/>
                  <a:pt x="1471684" y="2506848"/>
                </a:cubicBezTo>
                <a:cubicBezTo>
                  <a:pt x="1425520" y="2502339"/>
                  <a:pt x="1458476" y="2491417"/>
                  <a:pt x="1426409" y="2558537"/>
                </a:cubicBezTo>
                <a:cubicBezTo>
                  <a:pt x="1421519" y="2568824"/>
                  <a:pt x="1416630" y="2563490"/>
                  <a:pt x="1417392" y="2575682"/>
                </a:cubicBezTo>
                <a:cubicBezTo>
                  <a:pt x="1418217" y="2587874"/>
                  <a:pt x="1417392" y="2597018"/>
                  <a:pt x="1423932" y="2604638"/>
                </a:cubicBezTo>
                <a:cubicBezTo>
                  <a:pt x="1430473" y="2612258"/>
                  <a:pt x="1425964" y="2611877"/>
                  <a:pt x="1414915" y="2622164"/>
                </a:cubicBezTo>
                <a:cubicBezTo>
                  <a:pt x="1403866" y="2632451"/>
                  <a:pt x="1403040" y="2630927"/>
                  <a:pt x="1392817" y="2646548"/>
                </a:cubicBezTo>
                <a:cubicBezTo>
                  <a:pt x="1382593" y="2662169"/>
                  <a:pt x="1372751" y="2661407"/>
                  <a:pt x="1376434" y="2673218"/>
                </a:cubicBezTo>
                <a:cubicBezTo>
                  <a:pt x="1380117" y="2685029"/>
                  <a:pt x="1380943" y="2702555"/>
                  <a:pt x="1387102" y="2720081"/>
                </a:cubicBezTo>
                <a:cubicBezTo>
                  <a:pt x="1393198" y="2737607"/>
                  <a:pt x="1405898" y="2734559"/>
                  <a:pt x="1425964" y="2746751"/>
                </a:cubicBezTo>
                <a:cubicBezTo>
                  <a:pt x="1445967" y="2758943"/>
                  <a:pt x="1448443" y="2752466"/>
                  <a:pt x="1458286" y="2755514"/>
                </a:cubicBezTo>
                <a:cubicBezTo>
                  <a:pt x="1468065" y="2758562"/>
                  <a:pt x="1451301" y="2759324"/>
                  <a:pt x="1433711" y="2762372"/>
                </a:cubicBezTo>
                <a:cubicBezTo>
                  <a:pt x="1416121" y="2765420"/>
                  <a:pt x="1404692" y="2768849"/>
                  <a:pt x="1392373" y="2766182"/>
                </a:cubicBezTo>
                <a:cubicBezTo>
                  <a:pt x="1380117" y="2763515"/>
                  <a:pt x="1351098" y="2746751"/>
                  <a:pt x="1341255" y="2739512"/>
                </a:cubicBezTo>
                <a:cubicBezTo>
                  <a:pt x="1331412" y="2732273"/>
                  <a:pt x="1315474" y="2719319"/>
                  <a:pt x="1309759" y="2706746"/>
                </a:cubicBezTo>
                <a:cubicBezTo>
                  <a:pt x="1304044" y="2694173"/>
                  <a:pt x="1299917" y="2681600"/>
                  <a:pt x="1292614" y="2664455"/>
                </a:cubicBezTo>
                <a:cubicBezTo>
                  <a:pt x="1285248" y="2647310"/>
                  <a:pt x="1290518" y="2636642"/>
                  <a:pt x="1293821" y="2598923"/>
                </a:cubicBezTo>
                <a:cubicBezTo>
                  <a:pt x="1297123" y="2561204"/>
                  <a:pt x="1299536" y="2531867"/>
                  <a:pt x="1304870" y="2511737"/>
                </a:cubicBezTo>
                <a:cubicBezTo>
                  <a:pt x="1310140" y="2491544"/>
                  <a:pt x="1326523" y="2401628"/>
                  <a:pt x="1331032" y="2378387"/>
                </a:cubicBezTo>
                <a:cubicBezTo>
                  <a:pt x="1335540" y="2355146"/>
                  <a:pt x="1356432" y="2260658"/>
                  <a:pt x="1358019" y="2245863"/>
                </a:cubicBezTo>
                <a:cubicBezTo>
                  <a:pt x="1359607" y="2231004"/>
                  <a:pt x="1360877" y="2219574"/>
                  <a:pt x="1364115" y="2204715"/>
                </a:cubicBezTo>
                <a:cubicBezTo>
                  <a:pt x="1367354" y="2189856"/>
                  <a:pt x="1365385" y="2159757"/>
                  <a:pt x="1365385" y="2158233"/>
                </a:cubicBezTo>
                <a:cubicBezTo>
                  <a:pt x="1365385" y="2156709"/>
                  <a:pt x="1364115" y="2155566"/>
                  <a:pt x="1359607" y="2141469"/>
                </a:cubicBezTo>
                <a:cubicBezTo>
                  <a:pt x="1355098" y="2127372"/>
                  <a:pt x="1347732" y="2121657"/>
                  <a:pt x="1337509" y="2115560"/>
                </a:cubicBezTo>
                <a:cubicBezTo>
                  <a:pt x="1327285" y="2109465"/>
                  <a:pt x="1316617" y="2101845"/>
                  <a:pt x="1308489" y="2096129"/>
                </a:cubicBezTo>
                <a:cubicBezTo>
                  <a:pt x="1300298" y="2090415"/>
                  <a:pt x="1290455" y="2082414"/>
                  <a:pt x="1282327" y="2072127"/>
                </a:cubicBezTo>
                <a:cubicBezTo>
                  <a:pt x="1274136" y="2061840"/>
                  <a:pt x="1266325" y="2040885"/>
                  <a:pt x="1262261" y="2032122"/>
                </a:cubicBezTo>
                <a:cubicBezTo>
                  <a:pt x="1258197" y="2023359"/>
                  <a:pt x="1243021" y="1993641"/>
                  <a:pt x="1229114" y="1973067"/>
                </a:cubicBezTo>
                <a:cubicBezTo>
                  <a:pt x="1215208" y="1952492"/>
                  <a:pt x="1214382" y="1952111"/>
                  <a:pt x="1207397" y="1930395"/>
                </a:cubicBezTo>
                <a:cubicBezTo>
                  <a:pt x="1200476" y="1908678"/>
                  <a:pt x="1213557" y="1908297"/>
                  <a:pt x="1215970" y="1896104"/>
                </a:cubicBezTo>
                <a:cubicBezTo>
                  <a:pt x="1218383" y="1883913"/>
                  <a:pt x="1226574" y="1871721"/>
                  <a:pt x="1235591" y="1854576"/>
                </a:cubicBezTo>
                <a:cubicBezTo>
                  <a:pt x="1244608" y="1837431"/>
                  <a:pt x="1256419" y="1832478"/>
                  <a:pt x="1263404" y="1817238"/>
                </a:cubicBezTo>
                <a:cubicBezTo>
                  <a:pt x="1270326" y="1801998"/>
                  <a:pt x="1265055" y="1801998"/>
                  <a:pt x="1262579" y="1787139"/>
                </a:cubicBezTo>
                <a:cubicBezTo>
                  <a:pt x="1260102" y="1772279"/>
                  <a:pt x="1263404" y="1774566"/>
                  <a:pt x="1258896" y="1766565"/>
                </a:cubicBezTo>
                <a:cubicBezTo>
                  <a:pt x="1254387" y="1758564"/>
                  <a:pt x="1251974" y="1748721"/>
                  <a:pt x="1247846" y="1745991"/>
                </a:cubicBezTo>
                <a:cubicBezTo>
                  <a:pt x="1243783" y="1743323"/>
                  <a:pt x="1237623" y="1741419"/>
                  <a:pt x="1233940" y="1745610"/>
                </a:cubicBezTo>
                <a:cubicBezTo>
                  <a:pt x="1230257" y="1749801"/>
                  <a:pt x="1223717" y="1761992"/>
                  <a:pt x="1219653" y="1762754"/>
                </a:cubicBezTo>
                <a:cubicBezTo>
                  <a:pt x="1215589" y="1763517"/>
                  <a:pt x="1213937" y="1758881"/>
                  <a:pt x="1211461" y="1756278"/>
                </a:cubicBezTo>
                <a:cubicBezTo>
                  <a:pt x="1208985" y="1753610"/>
                  <a:pt x="1197174" y="1753610"/>
                  <a:pt x="1194697" y="1750944"/>
                </a:cubicBezTo>
                <a:cubicBezTo>
                  <a:pt x="1192221" y="1748277"/>
                  <a:pt x="1186125" y="1747896"/>
                  <a:pt x="1182061" y="1745991"/>
                </a:cubicBezTo>
                <a:cubicBezTo>
                  <a:pt x="1177933" y="1744085"/>
                  <a:pt x="1161995" y="1735704"/>
                  <a:pt x="1157486" y="1731894"/>
                </a:cubicBezTo>
                <a:cubicBezTo>
                  <a:pt x="1152978" y="1728084"/>
                  <a:pt x="1147262" y="1718940"/>
                  <a:pt x="1147262" y="1709034"/>
                </a:cubicBezTo>
                <a:cubicBezTo>
                  <a:pt x="1147262" y="1699128"/>
                  <a:pt x="1138690" y="1695317"/>
                  <a:pt x="1119450" y="1681602"/>
                </a:cubicBezTo>
                <a:cubicBezTo>
                  <a:pt x="1100209" y="1667885"/>
                  <a:pt x="1092018" y="1665981"/>
                  <a:pt x="1068713" y="1660266"/>
                </a:cubicBezTo>
                <a:cubicBezTo>
                  <a:pt x="1045409" y="1654551"/>
                  <a:pt x="1036011" y="1638167"/>
                  <a:pt x="1028200" y="1633596"/>
                </a:cubicBezTo>
                <a:cubicBezTo>
                  <a:pt x="1020390" y="1629023"/>
                  <a:pt x="1021215" y="1624071"/>
                  <a:pt x="1004070" y="1625976"/>
                </a:cubicBezTo>
                <a:cubicBezTo>
                  <a:pt x="986925" y="1627881"/>
                  <a:pt x="966034" y="1618356"/>
                  <a:pt x="952953" y="1613022"/>
                </a:cubicBezTo>
                <a:cubicBezTo>
                  <a:pt x="939871" y="1607688"/>
                  <a:pt x="916567" y="1603878"/>
                  <a:pt x="906725" y="1597401"/>
                </a:cubicBezTo>
                <a:cubicBezTo>
                  <a:pt x="896946" y="1590923"/>
                  <a:pt x="879800" y="1588638"/>
                  <a:pt x="872371" y="1573017"/>
                </a:cubicBezTo>
                <a:cubicBezTo>
                  <a:pt x="865005" y="1557396"/>
                  <a:pt x="866212" y="1563492"/>
                  <a:pt x="869133" y="1549776"/>
                </a:cubicBezTo>
                <a:cubicBezTo>
                  <a:pt x="871990" y="1536060"/>
                  <a:pt x="852368" y="1524629"/>
                  <a:pt x="840494" y="1511676"/>
                </a:cubicBezTo>
                <a:cubicBezTo>
                  <a:pt x="828620" y="1498722"/>
                  <a:pt x="819666" y="1496817"/>
                  <a:pt x="813506" y="1480815"/>
                </a:cubicBezTo>
                <a:cubicBezTo>
                  <a:pt x="807347" y="1464813"/>
                  <a:pt x="798393" y="1465575"/>
                  <a:pt x="786519" y="1454145"/>
                </a:cubicBezTo>
                <a:cubicBezTo>
                  <a:pt x="774645" y="1442715"/>
                  <a:pt x="774264" y="1428236"/>
                  <a:pt x="769311" y="1415283"/>
                </a:cubicBezTo>
                <a:cubicBezTo>
                  <a:pt x="764421" y="1402329"/>
                  <a:pt x="731718" y="1383660"/>
                  <a:pt x="731718" y="1383660"/>
                </a:cubicBezTo>
                <a:cubicBezTo>
                  <a:pt x="731718" y="1383660"/>
                  <a:pt x="740291" y="1405377"/>
                  <a:pt x="743974" y="1414140"/>
                </a:cubicBezTo>
                <a:cubicBezTo>
                  <a:pt x="747657" y="1422903"/>
                  <a:pt x="756230" y="1443858"/>
                  <a:pt x="766072" y="1459479"/>
                </a:cubicBezTo>
                <a:cubicBezTo>
                  <a:pt x="775851" y="1475100"/>
                  <a:pt x="784487" y="1478910"/>
                  <a:pt x="793504" y="1494531"/>
                </a:cubicBezTo>
                <a:cubicBezTo>
                  <a:pt x="802521" y="1510152"/>
                  <a:pt x="793949" y="1519677"/>
                  <a:pt x="790646" y="1513581"/>
                </a:cubicBezTo>
                <a:cubicBezTo>
                  <a:pt x="787345" y="1507485"/>
                  <a:pt x="774264" y="1504817"/>
                  <a:pt x="774264" y="1497579"/>
                </a:cubicBezTo>
                <a:cubicBezTo>
                  <a:pt x="774264" y="1490340"/>
                  <a:pt x="771025" y="1485767"/>
                  <a:pt x="768168" y="1480053"/>
                </a:cubicBezTo>
                <a:cubicBezTo>
                  <a:pt x="765310" y="1474338"/>
                  <a:pt x="752610" y="1467860"/>
                  <a:pt x="740355" y="1457954"/>
                </a:cubicBezTo>
                <a:cubicBezTo>
                  <a:pt x="728099" y="1448048"/>
                  <a:pt x="719527" y="1443477"/>
                  <a:pt x="727274" y="1443477"/>
                </a:cubicBezTo>
                <a:cubicBezTo>
                  <a:pt x="735021" y="1443477"/>
                  <a:pt x="746070" y="1450716"/>
                  <a:pt x="744037" y="1446144"/>
                </a:cubicBezTo>
                <a:cubicBezTo>
                  <a:pt x="742006" y="1441572"/>
                  <a:pt x="728099" y="1427475"/>
                  <a:pt x="721559" y="1417569"/>
                </a:cubicBezTo>
                <a:cubicBezTo>
                  <a:pt x="715018" y="1407663"/>
                  <a:pt x="712923" y="1396614"/>
                  <a:pt x="706446" y="1379850"/>
                </a:cubicBezTo>
                <a:cubicBezTo>
                  <a:pt x="699905" y="1363085"/>
                  <a:pt x="675775" y="1347084"/>
                  <a:pt x="663900" y="1345941"/>
                </a:cubicBezTo>
                <a:cubicBezTo>
                  <a:pt x="652026" y="1344798"/>
                  <a:pt x="648787" y="1339083"/>
                  <a:pt x="644660" y="1326891"/>
                </a:cubicBezTo>
                <a:cubicBezTo>
                  <a:pt x="640596" y="1314698"/>
                  <a:pt x="639771" y="1301745"/>
                  <a:pt x="634437" y="1292220"/>
                </a:cubicBezTo>
                <a:cubicBezTo>
                  <a:pt x="629103" y="1282695"/>
                  <a:pt x="606179" y="1250691"/>
                  <a:pt x="605798" y="1238498"/>
                </a:cubicBezTo>
                <a:cubicBezTo>
                  <a:pt x="605353" y="1226307"/>
                  <a:pt x="598813" y="1190873"/>
                  <a:pt x="607005" y="1171061"/>
                </a:cubicBezTo>
                <a:cubicBezTo>
                  <a:pt x="615196" y="1151250"/>
                  <a:pt x="613164" y="1107054"/>
                  <a:pt x="611894" y="1098291"/>
                </a:cubicBezTo>
                <a:cubicBezTo>
                  <a:pt x="610687" y="1089528"/>
                  <a:pt x="595956" y="1072764"/>
                  <a:pt x="595956" y="1066286"/>
                </a:cubicBezTo>
                <a:cubicBezTo>
                  <a:pt x="595956" y="1059810"/>
                  <a:pt x="604592" y="1063620"/>
                  <a:pt x="611132" y="1065525"/>
                </a:cubicBezTo>
                <a:cubicBezTo>
                  <a:pt x="617673" y="1067429"/>
                  <a:pt x="631579" y="1073145"/>
                  <a:pt x="631579" y="1073145"/>
                </a:cubicBezTo>
                <a:cubicBezTo>
                  <a:pt x="631579" y="1073145"/>
                  <a:pt x="620975" y="1053333"/>
                  <a:pt x="614434" y="1046474"/>
                </a:cubicBezTo>
                <a:cubicBezTo>
                  <a:pt x="607893" y="1039617"/>
                  <a:pt x="588653" y="1030854"/>
                  <a:pt x="580081" y="1028948"/>
                </a:cubicBezTo>
                <a:cubicBezTo>
                  <a:pt x="571445" y="1027044"/>
                  <a:pt x="560459" y="1023996"/>
                  <a:pt x="555950" y="1016757"/>
                </a:cubicBezTo>
                <a:cubicBezTo>
                  <a:pt x="551442" y="1009517"/>
                  <a:pt x="546553" y="999992"/>
                  <a:pt x="543250" y="993897"/>
                </a:cubicBezTo>
                <a:cubicBezTo>
                  <a:pt x="540012" y="987801"/>
                  <a:pt x="526042" y="980561"/>
                  <a:pt x="522803" y="974085"/>
                </a:cubicBezTo>
                <a:cubicBezTo>
                  <a:pt x="519502" y="967608"/>
                  <a:pt x="520327" y="955035"/>
                  <a:pt x="515818" y="948558"/>
                </a:cubicBezTo>
                <a:cubicBezTo>
                  <a:pt x="511310" y="942080"/>
                  <a:pt x="504769" y="938271"/>
                  <a:pt x="497403" y="940938"/>
                </a:cubicBezTo>
                <a:cubicBezTo>
                  <a:pt x="490037" y="943604"/>
                  <a:pt x="487625" y="937128"/>
                  <a:pt x="481909" y="927603"/>
                </a:cubicBezTo>
                <a:cubicBezTo>
                  <a:pt x="476194" y="918078"/>
                  <a:pt x="463494" y="913505"/>
                  <a:pt x="459812" y="912363"/>
                </a:cubicBezTo>
                <a:cubicBezTo>
                  <a:pt x="456128" y="911220"/>
                  <a:pt x="443492" y="894455"/>
                  <a:pt x="442667" y="890265"/>
                </a:cubicBezTo>
                <a:cubicBezTo>
                  <a:pt x="441841" y="886073"/>
                  <a:pt x="421775" y="863976"/>
                  <a:pt x="415235" y="859404"/>
                </a:cubicBezTo>
                <a:cubicBezTo>
                  <a:pt x="408631" y="854832"/>
                  <a:pt x="345258" y="834258"/>
                  <a:pt x="343670" y="834258"/>
                </a:cubicBezTo>
                <a:cubicBezTo>
                  <a:pt x="342019" y="834258"/>
                  <a:pt x="323604" y="836924"/>
                  <a:pt x="318714" y="835401"/>
                </a:cubicBezTo>
                <a:cubicBezTo>
                  <a:pt x="313825" y="833877"/>
                  <a:pt x="297061" y="819398"/>
                  <a:pt x="288489" y="816351"/>
                </a:cubicBezTo>
                <a:cubicBezTo>
                  <a:pt x="279853" y="813303"/>
                  <a:pt x="273693" y="819779"/>
                  <a:pt x="269629" y="829304"/>
                </a:cubicBezTo>
                <a:cubicBezTo>
                  <a:pt x="265502" y="838829"/>
                  <a:pt x="245499" y="855213"/>
                  <a:pt x="234450" y="862452"/>
                </a:cubicBezTo>
                <a:cubicBezTo>
                  <a:pt x="223401" y="869691"/>
                  <a:pt x="214384" y="870453"/>
                  <a:pt x="215210" y="866642"/>
                </a:cubicBezTo>
                <a:cubicBezTo>
                  <a:pt x="216035" y="862833"/>
                  <a:pt x="215591" y="856736"/>
                  <a:pt x="219337" y="847592"/>
                </a:cubicBezTo>
                <a:cubicBezTo>
                  <a:pt x="223020" y="838448"/>
                  <a:pt x="225052" y="835782"/>
                  <a:pt x="236482" y="830067"/>
                </a:cubicBezTo>
                <a:cubicBezTo>
                  <a:pt x="247975" y="824352"/>
                  <a:pt x="247531" y="823971"/>
                  <a:pt x="243022" y="824352"/>
                </a:cubicBezTo>
                <a:cubicBezTo>
                  <a:pt x="238514" y="824733"/>
                  <a:pt x="235212" y="823590"/>
                  <a:pt x="244229" y="818255"/>
                </a:cubicBezTo>
                <a:cubicBezTo>
                  <a:pt x="253246" y="812922"/>
                  <a:pt x="256929" y="812160"/>
                  <a:pt x="256485" y="807588"/>
                </a:cubicBezTo>
                <a:cubicBezTo>
                  <a:pt x="256040" y="803016"/>
                  <a:pt x="236863" y="813684"/>
                  <a:pt x="224544" y="823590"/>
                </a:cubicBezTo>
                <a:cubicBezTo>
                  <a:pt x="212289" y="833496"/>
                  <a:pt x="204922" y="840354"/>
                  <a:pt x="194318" y="857879"/>
                </a:cubicBezTo>
                <a:cubicBezTo>
                  <a:pt x="183650" y="875405"/>
                  <a:pt x="195525" y="868929"/>
                  <a:pt x="186508" y="880359"/>
                </a:cubicBezTo>
                <a:cubicBezTo>
                  <a:pt x="177491" y="891789"/>
                  <a:pt x="146820" y="915029"/>
                  <a:pt x="137866" y="923792"/>
                </a:cubicBezTo>
                <a:cubicBezTo>
                  <a:pt x="128850" y="932555"/>
                  <a:pt x="91639" y="951986"/>
                  <a:pt x="76462" y="956559"/>
                </a:cubicBezTo>
                <a:cubicBezTo>
                  <a:pt x="61349" y="961130"/>
                  <a:pt x="55189" y="963035"/>
                  <a:pt x="47824" y="969132"/>
                </a:cubicBezTo>
                <a:cubicBezTo>
                  <a:pt x="40458" y="975228"/>
                  <a:pt x="22106" y="977133"/>
                  <a:pt x="28202" y="972942"/>
                </a:cubicBezTo>
                <a:cubicBezTo>
                  <a:pt x="34361" y="968751"/>
                  <a:pt x="45791" y="959226"/>
                  <a:pt x="53602" y="954654"/>
                </a:cubicBezTo>
                <a:cubicBezTo>
                  <a:pt x="61349" y="950082"/>
                  <a:pt x="82241" y="941699"/>
                  <a:pt x="88336" y="939414"/>
                </a:cubicBezTo>
                <a:cubicBezTo>
                  <a:pt x="94496" y="937128"/>
                  <a:pt x="111641" y="926460"/>
                  <a:pt x="120277" y="916935"/>
                </a:cubicBezTo>
                <a:cubicBezTo>
                  <a:pt x="128850" y="907410"/>
                  <a:pt x="134564" y="896360"/>
                  <a:pt x="140280" y="887217"/>
                </a:cubicBezTo>
                <a:cubicBezTo>
                  <a:pt x="145994" y="878073"/>
                  <a:pt x="147264" y="873882"/>
                  <a:pt x="135390" y="877692"/>
                </a:cubicBezTo>
                <a:cubicBezTo>
                  <a:pt x="123516" y="881502"/>
                  <a:pt x="111260" y="879978"/>
                  <a:pt x="105100" y="877692"/>
                </a:cubicBezTo>
                <a:cubicBezTo>
                  <a:pt x="98941" y="875405"/>
                  <a:pt x="83002" y="884930"/>
                  <a:pt x="77288" y="880740"/>
                </a:cubicBezTo>
                <a:cubicBezTo>
                  <a:pt x="71572" y="876548"/>
                  <a:pt x="77669" y="867785"/>
                  <a:pt x="73986" y="863595"/>
                </a:cubicBezTo>
                <a:cubicBezTo>
                  <a:pt x="70366" y="859404"/>
                  <a:pt x="57666" y="862071"/>
                  <a:pt x="49475" y="860547"/>
                </a:cubicBezTo>
                <a:cubicBezTo>
                  <a:pt x="41283" y="859023"/>
                  <a:pt x="29853" y="852546"/>
                  <a:pt x="29853" y="841116"/>
                </a:cubicBezTo>
                <a:cubicBezTo>
                  <a:pt x="29853" y="829685"/>
                  <a:pt x="21661" y="819779"/>
                  <a:pt x="26170" y="811017"/>
                </a:cubicBezTo>
                <a:cubicBezTo>
                  <a:pt x="30678" y="802254"/>
                  <a:pt x="37219" y="799967"/>
                  <a:pt x="44585" y="795015"/>
                </a:cubicBezTo>
                <a:cubicBezTo>
                  <a:pt x="51951" y="790061"/>
                  <a:pt x="72398" y="783585"/>
                  <a:pt x="76462" y="783585"/>
                </a:cubicBezTo>
                <a:cubicBezTo>
                  <a:pt x="80589" y="783585"/>
                  <a:pt x="86305" y="779394"/>
                  <a:pt x="89988" y="775584"/>
                </a:cubicBezTo>
                <a:cubicBezTo>
                  <a:pt x="93671" y="771773"/>
                  <a:pt x="81415" y="758058"/>
                  <a:pt x="81415" y="758058"/>
                </a:cubicBezTo>
                <a:cubicBezTo>
                  <a:pt x="81415" y="758058"/>
                  <a:pt x="83447" y="756534"/>
                  <a:pt x="88336" y="753485"/>
                </a:cubicBezTo>
                <a:cubicBezTo>
                  <a:pt x="93226" y="750438"/>
                  <a:pt x="89607" y="743960"/>
                  <a:pt x="80971" y="745104"/>
                </a:cubicBezTo>
                <a:cubicBezTo>
                  <a:pt x="72398" y="746247"/>
                  <a:pt x="53983" y="755010"/>
                  <a:pt x="42553" y="758058"/>
                </a:cubicBezTo>
                <a:cubicBezTo>
                  <a:pt x="31123" y="761105"/>
                  <a:pt x="15566" y="759201"/>
                  <a:pt x="16010" y="754248"/>
                </a:cubicBezTo>
                <a:cubicBezTo>
                  <a:pt x="16391" y="749295"/>
                  <a:pt x="18868" y="746247"/>
                  <a:pt x="14803" y="742436"/>
                </a:cubicBezTo>
                <a:cubicBezTo>
                  <a:pt x="10739" y="738627"/>
                  <a:pt x="7438" y="734435"/>
                  <a:pt x="11502" y="732530"/>
                </a:cubicBezTo>
                <a:cubicBezTo>
                  <a:pt x="15629" y="730626"/>
                  <a:pt x="40966" y="716529"/>
                  <a:pt x="40966" y="716529"/>
                </a:cubicBezTo>
                <a:cubicBezTo>
                  <a:pt x="40966" y="716529"/>
                  <a:pt x="49983" y="726435"/>
                  <a:pt x="59761" y="727578"/>
                </a:cubicBezTo>
                <a:cubicBezTo>
                  <a:pt x="69604" y="728721"/>
                  <a:pt x="90432" y="710433"/>
                  <a:pt x="90432" y="710433"/>
                </a:cubicBezTo>
                <a:cubicBezTo>
                  <a:pt x="77351" y="702432"/>
                  <a:pt x="80208" y="700146"/>
                  <a:pt x="80208" y="700146"/>
                </a:cubicBezTo>
                <a:cubicBezTo>
                  <a:pt x="80208" y="700146"/>
                  <a:pt x="58936" y="699765"/>
                  <a:pt x="54047" y="696717"/>
                </a:cubicBezTo>
                <a:cubicBezTo>
                  <a:pt x="49157" y="693669"/>
                  <a:pt x="47506" y="687573"/>
                  <a:pt x="46300" y="682239"/>
                </a:cubicBezTo>
                <a:cubicBezTo>
                  <a:pt x="45093" y="676904"/>
                  <a:pt x="24202" y="672714"/>
                  <a:pt x="29916" y="663951"/>
                </a:cubicBezTo>
                <a:cubicBezTo>
                  <a:pt x="35632" y="655188"/>
                  <a:pt x="46300" y="652140"/>
                  <a:pt x="53221" y="643377"/>
                </a:cubicBezTo>
                <a:cubicBezTo>
                  <a:pt x="60206" y="634614"/>
                  <a:pt x="66302" y="618231"/>
                  <a:pt x="86368" y="609087"/>
                </a:cubicBezTo>
                <a:cubicBezTo>
                  <a:pt x="106434" y="599943"/>
                  <a:pt x="130564" y="591561"/>
                  <a:pt x="141169" y="583941"/>
                </a:cubicBezTo>
                <a:cubicBezTo>
                  <a:pt x="151773" y="576321"/>
                  <a:pt x="156726" y="583560"/>
                  <a:pt x="160790" y="584703"/>
                </a:cubicBezTo>
                <a:cubicBezTo>
                  <a:pt x="164854" y="585846"/>
                  <a:pt x="190254" y="583560"/>
                  <a:pt x="200033" y="583560"/>
                </a:cubicBezTo>
                <a:cubicBezTo>
                  <a:pt x="209875" y="583560"/>
                  <a:pt x="211463" y="594609"/>
                  <a:pt x="214765" y="597276"/>
                </a:cubicBezTo>
                <a:cubicBezTo>
                  <a:pt x="218003" y="599943"/>
                  <a:pt x="304364" y="602610"/>
                  <a:pt x="304364" y="602610"/>
                </a:cubicBezTo>
                <a:cubicBezTo>
                  <a:pt x="304364" y="602610"/>
                  <a:pt x="377579" y="603753"/>
                  <a:pt x="392311" y="607944"/>
                </a:cubicBezTo>
                <a:cubicBezTo>
                  <a:pt x="407043" y="612135"/>
                  <a:pt x="433586" y="623184"/>
                  <a:pt x="433586" y="623184"/>
                </a:cubicBezTo>
                <a:cubicBezTo>
                  <a:pt x="449778" y="620961"/>
                  <a:pt x="448381" y="601340"/>
                  <a:pt x="458415" y="601340"/>
                </a:cubicBezTo>
                <a:moveTo>
                  <a:pt x="1442030" y="159443"/>
                </a:moveTo>
                <a:cubicBezTo>
                  <a:pt x="1442030" y="159443"/>
                  <a:pt x="1434664" y="189923"/>
                  <a:pt x="1405263" y="198305"/>
                </a:cubicBezTo>
                <a:cubicBezTo>
                  <a:pt x="1375799" y="206687"/>
                  <a:pt x="1321761" y="230309"/>
                  <a:pt x="1319348" y="231833"/>
                </a:cubicBezTo>
                <a:cubicBezTo>
                  <a:pt x="1316871" y="233357"/>
                  <a:pt x="1322650" y="250121"/>
                  <a:pt x="1329952" y="258503"/>
                </a:cubicBezTo>
                <a:cubicBezTo>
                  <a:pt x="1337318" y="266885"/>
                  <a:pt x="1344240" y="272600"/>
                  <a:pt x="1350780" y="280982"/>
                </a:cubicBezTo>
                <a:cubicBezTo>
                  <a:pt x="1357321" y="289364"/>
                  <a:pt x="1368751" y="288602"/>
                  <a:pt x="1377768" y="297365"/>
                </a:cubicBezTo>
                <a:cubicBezTo>
                  <a:pt x="1386785" y="306128"/>
                  <a:pt x="1393262" y="303080"/>
                  <a:pt x="1417836" y="303461"/>
                </a:cubicBezTo>
                <a:cubicBezTo>
                  <a:pt x="1442411" y="303842"/>
                  <a:pt x="1435870" y="305747"/>
                  <a:pt x="1463239" y="307271"/>
                </a:cubicBezTo>
                <a:cubicBezTo>
                  <a:pt x="1490671" y="308795"/>
                  <a:pt x="1519309" y="311081"/>
                  <a:pt x="1528707" y="319463"/>
                </a:cubicBezTo>
                <a:cubicBezTo>
                  <a:pt x="1538105" y="327845"/>
                  <a:pt x="1551631" y="360611"/>
                  <a:pt x="1560203" y="380423"/>
                </a:cubicBezTo>
                <a:cubicBezTo>
                  <a:pt x="1568776" y="400235"/>
                  <a:pt x="1583952" y="433001"/>
                  <a:pt x="1583952" y="436049"/>
                </a:cubicBezTo>
                <a:cubicBezTo>
                  <a:pt x="1583952" y="439097"/>
                  <a:pt x="1574554" y="463100"/>
                  <a:pt x="1574554" y="466910"/>
                </a:cubicBezTo>
                <a:cubicBezTo>
                  <a:pt x="1574554" y="470720"/>
                  <a:pt x="1579443" y="477197"/>
                  <a:pt x="1583952" y="482531"/>
                </a:cubicBezTo>
                <a:cubicBezTo>
                  <a:pt x="1588461" y="487865"/>
                  <a:pt x="1585984" y="492056"/>
                  <a:pt x="1585159" y="497009"/>
                </a:cubicBezTo>
                <a:cubicBezTo>
                  <a:pt x="1584333" y="501962"/>
                  <a:pt x="1590048" y="514535"/>
                  <a:pt x="1590874" y="516059"/>
                </a:cubicBezTo>
                <a:cubicBezTo>
                  <a:pt x="1591699" y="517583"/>
                  <a:pt x="1603955" y="503867"/>
                  <a:pt x="1611765" y="501581"/>
                </a:cubicBezTo>
                <a:cubicBezTo>
                  <a:pt x="1619576" y="499295"/>
                  <a:pt x="1638816" y="515297"/>
                  <a:pt x="1638816" y="526346"/>
                </a:cubicBezTo>
                <a:cubicBezTo>
                  <a:pt x="1638816" y="551365"/>
                  <a:pt x="1645611" y="542856"/>
                  <a:pt x="1604843" y="572447"/>
                </a:cubicBezTo>
                <a:cubicBezTo>
                  <a:pt x="1599446" y="576321"/>
                  <a:pt x="1594176" y="606356"/>
                  <a:pt x="1598303" y="620834"/>
                </a:cubicBezTo>
                <a:cubicBezTo>
                  <a:pt x="1602367" y="635312"/>
                  <a:pt x="1612210" y="652457"/>
                  <a:pt x="1619957" y="673031"/>
                </a:cubicBezTo>
                <a:cubicBezTo>
                  <a:pt x="1627704" y="693605"/>
                  <a:pt x="1650627" y="722561"/>
                  <a:pt x="1657993" y="735896"/>
                </a:cubicBezTo>
                <a:cubicBezTo>
                  <a:pt x="1665359" y="749231"/>
                  <a:pt x="1667391" y="767519"/>
                  <a:pt x="1683774" y="771710"/>
                </a:cubicBezTo>
                <a:cubicBezTo>
                  <a:pt x="1700157" y="775901"/>
                  <a:pt x="1715715" y="781616"/>
                  <a:pt x="1727526" y="784283"/>
                </a:cubicBezTo>
                <a:cubicBezTo>
                  <a:pt x="1739400" y="786950"/>
                  <a:pt x="1747147" y="790760"/>
                  <a:pt x="1752862" y="779711"/>
                </a:cubicBezTo>
                <a:cubicBezTo>
                  <a:pt x="1758640" y="768662"/>
                  <a:pt x="1770071" y="726752"/>
                  <a:pt x="1779468" y="696272"/>
                </a:cubicBezTo>
                <a:cubicBezTo>
                  <a:pt x="1788867" y="665792"/>
                  <a:pt x="1778643" y="656648"/>
                  <a:pt x="1800741" y="649790"/>
                </a:cubicBezTo>
                <a:cubicBezTo>
                  <a:pt x="1822839" y="642932"/>
                  <a:pt x="1858018" y="629216"/>
                  <a:pt x="1867416" y="625025"/>
                </a:cubicBezTo>
                <a:cubicBezTo>
                  <a:pt x="1876878" y="620834"/>
                  <a:pt x="1875227" y="590735"/>
                  <a:pt x="1896055" y="580829"/>
                </a:cubicBezTo>
                <a:cubicBezTo>
                  <a:pt x="1916946" y="570923"/>
                  <a:pt x="1919804" y="571685"/>
                  <a:pt x="1940251" y="565208"/>
                </a:cubicBezTo>
                <a:cubicBezTo>
                  <a:pt x="1960698" y="558731"/>
                  <a:pt x="1989336" y="545777"/>
                  <a:pt x="2009783" y="531299"/>
                </a:cubicBezTo>
                <a:cubicBezTo>
                  <a:pt x="2030230" y="516821"/>
                  <a:pt x="2035945" y="524441"/>
                  <a:pt x="2043311" y="511106"/>
                </a:cubicBezTo>
                <a:cubicBezTo>
                  <a:pt x="2050677" y="497771"/>
                  <a:pt x="2035945" y="478340"/>
                  <a:pt x="2034294" y="458528"/>
                </a:cubicBezTo>
                <a:cubicBezTo>
                  <a:pt x="2032643" y="438716"/>
                  <a:pt x="2040835" y="437573"/>
                  <a:pt x="2044899" y="419666"/>
                </a:cubicBezTo>
                <a:cubicBezTo>
                  <a:pt x="2049026" y="401759"/>
                  <a:pt x="2051058" y="389948"/>
                  <a:pt x="2066996" y="377756"/>
                </a:cubicBezTo>
                <a:cubicBezTo>
                  <a:pt x="2082999" y="365564"/>
                  <a:pt x="2091507" y="358706"/>
                  <a:pt x="2088714" y="347276"/>
                </a:cubicBezTo>
                <a:cubicBezTo>
                  <a:pt x="2085856" y="335846"/>
                  <a:pt x="2077664" y="318701"/>
                  <a:pt x="2077664" y="306128"/>
                </a:cubicBezTo>
                <a:cubicBezTo>
                  <a:pt x="2077664" y="293555"/>
                  <a:pt x="2080522" y="300794"/>
                  <a:pt x="2073982" y="283268"/>
                </a:cubicBezTo>
                <a:cubicBezTo>
                  <a:pt x="2067441" y="265742"/>
                  <a:pt x="2067441" y="263456"/>
                  <a:pt x="2073537" y="247073"/>
                </a:cubicBezTo>
                <a:cubicBezTo>
                  <a:pt x="2079696" y="230690"/>
                  <a:pt x="2096080" y="234881"/>
                  <a:pt x="2094810" y="227642"/>
                </a:cubicBezTo>
                <a:cubicBezTo>
                  <a:pt x="2093539" y="220403"/>
                  <a:pt x="2068648" y="209354"/>
                  <a:pt x="2068203" y="189161"/>
                </a:cubicBezTo>
                <a:cubicBezTo>
                  <a:pt x="2067758" y="168968"/>
                  <a:pt x="2072712" y="162872"/>
                  <a:pt x="2076776" y="157919"/>
                </a:cubicBezTo>
                <a:cubicBezTo>
                  <a:pt x="2080839" y="152966"/>
                  <a:pt x="2122623" y="119819"/>
                  <a:pt x="2125417" y="116771"/>
                </a:cubicBezTo>
                <a:cubicBezTo>
                  <a:pt x="2128274" y="113723"/>
                  <a:pt x="2124591" y="105341"/>
                  <a:pt x="2145038" y="95435"/>
                </a:cubicBezTo>
                <a:cubicBezTo>
                  <a:pt x="2165485" y="85529"/>
                  <a:pt x="2172470" y="79052"/>
                  <a:pt x="2180217" y="76004"/>
                </a:cubicBezTo>
                <a:cubicBezTo>
                  <a:pt x="2188028" y="72956"/>
                  <a:pt x="2200283" y="73337"/>
                  <a:pt x="2176534" y="66479"/>
                </a:cubicBezTo>
                <a:cubicBezTo>
                  <a:pt x="2152785" y="59621"/>
                  <a:pt x="2147514" y="56573"/>
                  <a:pt x="2131957" y="58478"/>
                </a:cubicBezTo>
                <a:cubicBezTo>
                  <a:pt x="2116400" y="60383"/>
                  <a:pt x="2111129" y="69146"/>
                  <a:pt x="2083252" y="71813"/>
                </a:cubicBezTo>
                <a:cubicBezTo>
                  <a:pt x="2055439" y="74417"/>
                  <a:pt x="2023943" y="87434"/>
                  <a:pt x="2023943" y="87434"/>
                </a:cubicBezTo>
                <a:cubicBezTo>
                  <a:pt x="2023943" y="87434"/>
                  <a:pt x="2033342" y="79052"/>
                  <a:pt x="2025150" y="71051"/>
                </a:cubicBezTo>
                <a:cubicBezTo>
                  <a:pt x="2016959" y="63050"/>
                  <a:pt x="2046423" y="36761"/>
                  <a:pt x="2051376" y="33713"/>
                </a:cubicBezTo>
                <a:cubicBezTo>
                  <a:pt x="2056265" y="30665"/>
                  <a:pt x="2012895" y="19997"/>
                  <a:pt x="1990352" y="15806"/>
                </a:cubicBezTo>
                <a:cubicBezTo>
                  <a:pt x="1967873" y="11615"/>
                  <a:pt x="1923677" y="-1720"/>
                  <a:pt x="1898340" y="185"/>
                </a:cubicBezTo>
                <a:cubicBezTo>
                  <a:pt x="1872940" y="2090"/>
                  <a:pt x="1835793" y="1709"/>
                  <a:pt x="1823030" y="5900"/>
                </a:cubicBezTo>
                <a:cubicBezTo>
                  <a:pt x="1810393" y="10091"/>
                  <a:pt x="1811981" y="26474"/>
                  <a:pt x="1797693" y="27236"/>
                </a:cubicBezTo>
                <a:cubicBezTo>
                  <a:pt x="1783406" y="27998"/>
                  <a:pt x="1756799" y="18854"/>
                  <a:pt x="1736352" y="21902"/>
                </a:cubicBezTo>
                <a:cubicBezTo>
                  <a:pt x="1715905" y="24950"/>
                  <a:pt x="1683139" y="39047"/>
                  <a:pt x="1679456" y="39809"/>
                </a:cubicBezTo>
                <a:cubicBezTo>
                  <a:pt x="1675773" y="40571"/>
                  <a:pt x="1692156" y="50477"/>
                  <a:pt x="1702761" y="52763"/>
                </a:cubicBezTo>
                <a:cubicBezTo>
                  <a:pt x="1713365" y="55049"/>
                  <a:pt x="1727271" y="77147"/>
                  <a:pt x="1727271" y="77147"/>
                </a:cubicBezTo>
                <a:cubicBezTo>
                  <a:pt x="1727271" y="77147"/>
                  <a:pt x="1698633" y="67622"/>
                  <a:pt x="1669614" y="59621"/>
                </a:cubicBezTo>
                <a:cubicBezTo>
                  <a:pt x="1640531" y="51620"/>
                  <a:pt x="1606621" y="59621"/>
                  <a:pt x="1594747" y="63050"/>
                </a:cubicBezTo>
                <a:cubicBezTo>
                  <a:pt x="1582873" y="66479"/>
                  <a:pt x="1567315" y="72956"/>
                  <a:pt x="1543630" y="74099"/>
                </a:cubicBezTo>
                <a:cubicBezTo>
                  <a:pt x="1519881" y="75242"/>
                  <a:pt x="1492893" y="94673"/>
                  <a:pt x="1479368" y="103817"/>
                </a:cubicBezTo>
                <a:cubicBezTo>
                  <a:pt x="1465842" y="112961"/>
                  <a:pt x="1423742" y="137345"/>
                  <a:pt x="1413074" y="143060"/>
                </a:cubicBezTo>
                <a:cubicBezTo>
                  <a:pt x="1402406" y="148775"/>
                  <a:pt x="1406533" y="151442"/>
                  <a:pt x="1417963" y="154490"/>
                </a:cubicBezTo>
                <a:cubicBezTo>
                  <a:pt x="1429774" y="157538"/>
                  <a:pt x="1442030" y="159443"/>
                  <a:pt x="1442030" y="159443"/>
                </a:cubicBezTo>
                <a:moveTo>
                  <a:pt x="835795" y="474340"/>
                </a:moveTo>
                <a:cubicBezTo>
                  <a:pt x="839034" y="488310"/>
                  <a:pt x="839034" y="508376"/>
                  <a:pt x="831414" y="499740"/>
                </a:cubicBezTo>
                <a:cubicBezTo>
                  <a:pt x="823793" y="491104"/>
                  <a:pt x="817507" y="473578"/>
                  <a:pt x="805252" y="480690"/>
                </a:cubicBezTo>
                <a:cubicBezTo>
                  <a:pt x="792996" y="487802"/>
                  <a:pt x="779598" y="485770"/>
                  <a:pt x="781820" y="484246"/>
                </a:cubicBezTo>
                <a:cubicBezTo>
                  <a:pt x="783979" y="482721"/>
                  <a:pt x="781566" y="475102"/>
                  <a:pt x="775216" y="472815"/>
                </a:cubicBezTo>
                <a:cubicBezTo>
                  <a:pt x="768993" y="470530"/>
                  <a:pt x="765183" y="474086"/>
                  <a:pt x="758643" y="477896"/>
                </a:cubicBezTo>
                <a:cubicBezTo>
                  <a:pt x="752102" y="481706"/>
                  <a:pt x="731337" y="486786"/>
                  <a:pt x="739846" y="480182"/>
                </a:cubicBezTo>
                <a:cubicBezTo>
                  <a:pt x="748292" y="473578"/>
                  <a:pt x="745562" y="470021"/>
                  <a:pt x="742577" y="462402"/>
                </a:cubicBezTo>
                <a:cubicBezTo>
                  <a:pt x="739593" y="454782"/>
                  <a:pt x="718066" y="467736"/>
                  <a:pt x="706573" y="475864"/>
                </a:cubicBezTo>
                <a:cubicBezTo>
                  <a:pt x="695143" y="483992"/>
                  <a:pt x="688348" y="496438"/>
                  <a:pt x="681490" y="504820"/>
                </a:cubicBezTo>
                <a:cubicBezTo>
                  <a:pt x="674696" y="513202"/>
                  <a:pt x="679585" y="518536"/>
                  <a:pt x="689936" y="521584"/>
                </a:cubicBezTo>
                <a:cubicBezTo>
                  <a:pt x="700286" y="524632"/>
                  <a:pt x="716923" y="526664"/>
                  <a:pt x="703017" y="531744"/>
                </a:cubicBezTo>
                <a:cubicBezTo>
                  <a:pt x="689110" y="536824"/>
                  <a:pt x="678442" y="540380"/>
                  <a:pt x="685554" y="544698"/>
                </a:cubicBezTo>
                <a:cubicBezTo>
                  <a:pt x="692666" y="549016"/>
                  <a:pt x="704921" y="549778"/>
                  <a:pt x="717177" y="548254"/>
                </a:cubicBezTo>
                <a:cubicBezTo>
                  <a:pt x="729433" y="546730"/>
                  <a:pt x="739846" y="543428"/>
                  <a:pt x="759468" y="548762"/>
                </a:cubicBezTo>
                <a:cubicBezTo>
                  <a:pt x="779090" y="554096"/>
                  <a:pt x="790837" y="553842"/>
                  <a:pt x="790837" y="553842"/>
                </a:cubicBezTo>
                <a:cubicBezTo>
                  <a:pt x="790837" y="553842"/>
                  <a:pt x="783471" y="558414"/>
                  <a:pt x="770390" y="560699"/>
                </a:cubicBezTo>
                <a:cubicBezTo>
                  <a:pt x="757309" y="562986"/>
                  <a:pt x="733306" y="560699"/>
                  <a:pt x="720987" y="562986"/>
                </a:cubicBezTo>
                <a:cubicBezTo>
                  <a:pt x="708731" y="565271"/>
                  <a:pt x="689364" y="568574"/>
                  <a:pt x="694253" y="573146"/>
                </a:cubicBezTo>
                <a:cubicBezTo>
                  <a:pt x="699143" y="577718"/>
                  <a:pt x="702953" y="584830"/>
                  <a:pt x="719908" y="590164"/>
                </a:cubicBezTo>
                <a:cubicBezTo>
                  <a:pt x="736799" y="595498"/>
                  <a:pt x="739846" y="590418"/>
                  <a:pt x="749880" y="592958"/>
                </a:cubicBezTo>
                <a:cubicBezTo>
                  <a:pt x="759976" y="595498"/>
                  <a:pt x="754515" y="606928"/>
                  <a:pt x="757246" y="608706"/>
                </a:cubicBezTo>
                <a:cubicBezTo>
                  <a:pt x="759976" y="610484"/>
                  <a:pt x="779090" y="607182"/>
                  <a:pt x="798140" y="603626"/>
                </a:cubicBezTo>
                <a:cubicBezTo>
                  <a:pt x="817253" y="600070"/>
                  <a:pt x="810141" y="597021"/>
                  <a:pt x="825127" y="593212"/>
                </a:cubicBezTo>
                <a:cubicBezTo>
                  <a:pt x="840113" y="589402"/>
                  <a:pt x="840621" y="577971"/>
                  <a:pt x="849384" y="575432"/>
                </a:cubicBezTo>
                <a:cubicBezTo>
                  <a:pt x="858084" y="572892"/>
                  <a:pt x="851861" y="581274"/>
                  <a:pt x="862211" y="583814"/>
                </a:cubicBezTo>
                <a:cubicBezTo>
                  <a:pt x="872562" y="586354"/>
                  <a:pt x="866846" y="587116"/>
                  <a:pt x="878023" y="588894"/>
                </a:cubicBezTo>
                <a:cubicBezTo>
                  <a:pt x="889199" y="590671"/>
                  <a:pt x="887040" y="594990"/>
                  <a:pt x="897962" y="594228"/>
                </a:cubicBezTo>
                <a:cubicBezTo>
                  <a:pt x="908884" y="593466"/>
                  <a:pt x="921647" y="586099"/>
                  <a:pt x="920059" y="584830"/>
                </a:cubicBezTo>
                <a:cubicBezTo>
                  <a:pt x="918409" y="583560"/>
                  <a:pt x="916758" y="580258"/>
                  <a:pt x="917900" y="575178"/>
                </a:cubicBezTo>
                <a:cubicBezTo>
                  <a:pt x="918980" y="570098"/>
                  <a:pt x="906915" y="576194"/>
                  <a:pt x="902597" y="578734"/>
                </a:cubicBezTo>
                <a:cubicBezTo>
                  <a:pt x="898215" y="581274"/>
                  <a:pt x="898533" y="571876"/>
                  <a:pt x="907740" y="567304"/>
                </a:cubicBezTo>
                <a:cubicBezTo>
                  <a:pt x="917012" y="562732"/>
                  <a:pt x="925267" y="567304"/>
                  <a:pt x="930664" y="567304"/>
                </a:cubicBezTo>
                <a:cubicBezTo>
                  <a:pt x="936125" y="567304"/>
                  <a:pt x="931236" y="551556"/>
                  <a:pt x="921393" y="549016"/>
                </a:cubicBezTo>
                <a:cubicBezTo>
                  <a:pt x="911550" y="546476"/>
                  <a:pt x="907233" y="540380"/>
                  <a:pt x="892500" y="532252"/>
                </a:cubicBezTo>
                <a:cubicBezTo>
                  <a:pt x="877768" y="524124"/>
                  <a:pt x="885389" y="520568"/>
                  <a:pt x="881071" y="509899"/>
                </a:cubicBezTo>
                <a:cubicBezTo>
                  <a:pt x="876689" y="499232"/>
                  <a:pt x="867418" y="467736"/>
                  <a:pt x="859227" y="462148"/>
                </a:cubicBezTo>
                <a:cubicBezTo>
                  <a:pt x="851035" y="456560"/>
                  <a:pt x="842336" y="458084"/>
                  <a:pt x="834144" y="452496"/>
                </a:cubicBezTo>
                <a:cubicBezTo>
                  <a:pt x="834144" y="452496"/>
                  <a:pt x="832493" y="460370"/>
                  <a:pt x="835795" y="474340"/>
                </a:cubicBezTo>
                <a:moveTo>
                  <a:pt x="609418" y="452749"/>
                </a:moveTo>
                <a:cubicBezTo>
                  <a:pt x="612974" y="462910"/>
                  <a:pt x="613481" y="456560"/>
                  <a:pt x="606433" y="467736"/>
                </a:cubicBezTo>
                <a:cubicBezTo>
                  <a:pt x="599321" y="478912"/>
                  <a:pt x="603449" y="482976"/>
                  <a:pt x="598496" y="491358"/>
                </a:cubicBezTo>
                <a:cubicBezTo>
                  <a:pt x="593606" y="499740"/>
                  <a:pt x="580525" y="510915"/>
                  <a:pt x="584589" y="516504"/>
                </a:cubicBezTo>
                <a:cubicBezTo>
                  <a:pt x="588653" y="522092"/>
                  <a:pt x="601734" y="525394"/>
                  <a:pt x="607195" y="529712"/>
                </a:cubicBezTo>
                <a:cubicBezTo>
                  <a:pt x="612656" y="534030"/>
                  <a:pt x="618117" y="542920"/>
                  <a:pt x="627896" y="539618"/>
                </a:cubicBezTo>
                <a:cubicBezTo>
                  <a:pt x="637739" y="536316"/>
                  <a:pt x="640977" y="534030"/>
                  <a:pt x="647835" y="530474"/>
                </a:cubicBezTo>
                <a:cubicBezTo>
                  <a:pt x="654693" y="526918"/>
                  <a:pt x="660408" y="522854"/>
                  <a:pt x="660090" y="513964"/>
                </a:cubicBezTo>
                <a:cubicBezTo>
                  <a:pt x="659837" y="505074"/>
                  <a:pt x="659583" y="500756"/>
                  <a:pt x="662313" y="501518"/>
                </a:cubicBezTo>
                <a:cubicBezTo>
                  <a:pt x="665043" y="502280"/>
                  <a:pt x="669362" y="506343"/>
                  <a:pt x="671521" y="500502"/>
                </a:cubicBezTo>
                <a:cubicBezTo>
                  <a:pt x="673743" y="494660"/>
                  <a:pt x="677553" y="487040"/>
                  <a:pt x="682189" y="482468"/>
                </a:cubicBezTo>
                <a:cubicBezTo>
                  <a:pt x="686824" y="477896"/>
                  <a:pt x="700159" y="473324"/>
                  <a:pt x="706446" y="467990"/>
                </a:cubicBezTo>
                <a:cubicBezTo>
                  <a:pt x="712732" y="462656"/>
                  <a:pt x="723400" y="456814"/>
                  <a:pt x="726321" y="452242"/>
                </a:cubicBezTo>
                <a:cubicBezTo>
                  <a:pt x="729369" y="447670"/>
                  <a:pt x="720860" y="444114"/>
                  <a:pt x="715717" y="442082"/>
                </a:cubicBezTo>
                <a:cubicBezTo>
                  <a:pt x="710509" y="440049"/>
                  <a:pt x="704540" y="431921"/>
                  <a:pt x="692539" y="431921"/>
                </a:cubicBezTo>
                <a:cubicBezTo>
                  <a:pt x="680537" y="431921"/>
                  <a:pt x="673997" y="441065"/>
                  <a:pt x="674505" y="437002"/>
                </a:cubicBezTo>
                <a:cubicBezTo>
                  <a:pt x="675077" y="432938"/>
                  <a:pt x="666314" y="430906"/>
                  <a:pt x="661424" y="429128"/>
                </a:cubicBezTo>
                <a:cubicBezTo>
                  <a:pt x="656471" y="427349"/>
                  <a:pt x="651836" y="424556"/>
                  <a:pt x="636342" y="426334"/>
                </a:cubicBezTo>
                <a:cubicBezTo>
                  <a:pt x="620784" y="428112"/>
                  <a:pt x="614307" y="429128"/>
                  <a:pt x="601988" y="432684"/>
                </a:cubicBezTo>
                <a:cubicBezTo>
                  <a:pt x="591384" y="435732"/>
                  <a:pt x="605862" y="442590"/>
                  <a:pt x="609418" y="452749"/>
                </a:cubicBezTo>
                <a:moveTo>
                  <a:pt x="964509" y="574416"/>
                </a:moveTo>
                <a:cubicBezTo>
                  <a:pt x="962859" y="576702"/>
                  <a:pt x="955810" y="578988"/>
                  <a:pt x="951428" y="584068"/>
                </a:cubicBezTo>
                <a:cubicBezTo>
                  <a:pt x="947111" y="589148"/>
                  <a:pt x="960700" y="586354"/>
                  <a:pt x="965018" y="587878"/>
                </a:cubicBezTo>
                <a:cubicBezTo>
                  <a:pt x="969399" y="589402"/>
                  <a:pt x="972637" y="593720"/>
                  <a:pt x="976193" y="594990"/>
                </a:cubicBezTo>
                <a:cubicBezTo>
                  <a:pt x="979750" y="596260"/>
                  <a:pt x="998863" y="597021"/>
                  <a:pt x="1006737" y="593212"/>
                </a:cubicBezTo>
                <a:cubicBezTo>
                  <a:pt x="1014611" y="589402"/>
                  <a:pt x="1015437" y="588132"/>
                  <a:pt x="1014611" y="586354"/>
                </a:cubicBezTo>
                <a:cubicBezTo>
                  <a:pt x="1013786" y="584576"/>
                  <a:pt x="998292" y="569336"/>
                  <a:pt x="986798" y="563240"/>
                </a:cubicBezTo>
                <a:cubicBezTo>
                  <a:pt x="975368" y="557144"/>
                  <a:pt x="975050" y="556890"/>
                  <a:pt x="972637" y="558414"/>
                </a:cubicBezTo>
                <a:cubicBezTo>
                  <a:pt x="970225" y="559874"/>
                  <a:pt x="966161" y="572130"/>
                  <a:pt x="964509" y="574416"/>
                </a:cubicBezTo>
                <a:moveTo>
                  <a:pt x="912948" y="455543"/>
                </a:moveTo>
                <a:cubicBezTo>
                  <a:pt x="905581" y="459227"/>
                  <a:pt x="900184" y="463671"/>
                  <a:pt x="912693" y="470021"/>
                </a:cubicBezTo>
                <a:cubicBezTo>
                  <a:pt x="925203" y="476371"/>
                  <a:pt x="929331" y="481706"/>
                  <a:pt x="937776" y="487040"/>
                </a:cubicBezTo>
                <a:cubicBezTo>
                  <a:pt x="946221" y="492374"/>
                  <a:pt x="949778" y="507614"/>
                  <a:pt x="967494" y="500756"/>
                </a:cubicBezTo>
                <a:cubicBezTo>
                  <a:pt x="985211" y="493898"/>
                  <a:pt x="992323" y="485770"/>
                  <a:pt x="994799" y="478658"/>
                </a:cubicBezTo>
                <a:cubicBezTo>
                  <a:pt x="997212" y="471546"/>
                  <a:pt x="992323" y="470021"/>
                  <a:pt x="987941" y="463418"/>
                </a:cubicBezTo>
                <a:cubicBezTo>
                  <a:pt x="983559" y="456814"/>
                  <a:pt x="982480" y="454020"/>
                  <a:pt x="973463" y="455036"/>
                </a:cubicBezTo>
                <a:cubicBezTo>
                  <a:pt x="964446" y="456052"/>
                  <a:pt x="961462" y="456052"/>
                  <a:pt x="961462" y="456052"/>
                </a:cubicBezTo>
                <a:cubicBezTo>
                  <a:pt x="961462" y="456052"/>
                  <a:pt x="967494" y="448432"/>
                  <a:pt x="977273" y="443606"/>
                </a:cubicBezTo>
                <a:cubicBezTo>
                  <a:pt x="987115" y="438780"/>
                  <a:pt x="978861" y="435478"/>
                  <a:pt x="983496" y="430906"/>
                </a:cubicBezTo>
                <a:cubicBezTo>
                  <a:pt x="988131" y="426334"/>
                  <a:pt x="971812" y="424048"/>
                  <a:pt x="964700" y="425826"/>
                </a:cubicBezTo>
                <a:cubicBezTo>
                  <a:pt x="957588" y="427604"/>
                  <a:pt x="957334" y="425318"/>
                  <a:pt x="945587" y="424810"/>
                </a:cubicBezTo>
                <a:cubicBezTo>
                  <a:pt x="933839" y="424302"/>
                  <a:pt x="915297" y="434970"/>
                  <a:pt x="916123" y="438780"/>
                </a:cubicBezTo>
                <a:cubicBezTo>
                  <a:pt x="916948" y="442590"/>
                  <a:pt x="925648" y="441065"/>
                  <a:pt x="933839" y="445638"/>
                </a:cubicBezTo>
                <a:cubicBezTo>
                  <a:pt x="942031" y="450210"/>
                  <a:pt x="944443" y="449702"/>
                  <a:pt x="936315" y="462656"/>
                </a:cubicBezTo>
                <a:cubicBezTo>
                  <a:pt x="928124" y="475610"/>
                  <a:pt x="923806" y="459608"/>
                  <a:pt x="921075" y="457576"/>
                </a:cubicBezTo>
                <a:cubicBezTo>
                  <a:pt x="918409" y="455543"/>
                  <a:pt x="920568" y="451734"/>
                  <a:pt x="912948" y="455543"/>
                </a:cubicBezTo>
                <a:moveTo>
                  <a:pt x="860624" y="432176"/>
                </a:moveTo>
                <a:cubicBezTo>
                  <a:pt x="848368" y="433318"/>
                  <a:pt x="844240" y="441828"/>
                  <a:pt x="848876" y="443098"/>
                </a:cubicBezTo>
                <a:cubicBezTo>
                  <a:pt x="853512" y="444368"/>
                  <a:pt x="856496" y="441828"/>
                  <a:pt x="863862" y="449702"/>
                </a:cubicBezTo>
                <a:cubicBezTo>
                  <a:pt x="871228" y="457576"/>
                  <a:pt x="877768" y="461893"/>
                  <a:pt x="880753" y="448940"/>
                </a:cubicBezTo>
                <a:cubicBezTo>
                  <a:pt x="883737" y="435986"/>
                  <a:pt x="879420" y="430398"/>
                  <a:pt x="860624" y="432176"/>
                </a:cubicBezTo>
                <a:moveTo>
                  <a:pt x="663646" y="333878"/>
                </a:moveTo>
                <a:cubicBezTo>
                  <a:pt x="649994" y="344799"/>
                  <a:pt x="647327" y="353436"/>
                  <a:pt x="636659" y="360293"/>
                </a:cubicBezTo>
                <a:cubicBezTo>
                  <a:pt x="625991" y="367152"/>
                  <a:pt x="628468" y="372993"/>
                  <a:pt x="632024" y="376740"/>
                </a:cubicBezTo>
                <a:cubicBezTo>
                  <a:pt x="635580" y="380550"/>
                  <a:pt x="646184" y="376486"/>
                  <a:pt x="651074" y="373946"/>
                </a:cubicBezTo>
                <a:cubicBezTo>
                  <a:pt x="655963" y="371406"/>
                  <a:pt x="660090" y="365056"/>
                  <a:pt x="663075" y="368866"/>
                </a:cubicBezTo>
                <a:cubicBezTo>
                  <a:pt x="666059" y="372676"/>
                  <a:pt x="678633" y="355912"/>
                  <a:pt x="683522" y="350324"/>
                </a:cubicBezTo>
                <a:cubicBezTo>
                  <a:pt x="688412" y="344736"/>
                  <a:pt x="696031" y="338894"/>
                  <a:pt x="697428" y="339148"/>
                </a:cubicBezTo>
                <a:cubicBezTo>
                  <a:pt x="698762" y="339402"/>
                  <a:pt x="692730" y="345752"/>
                  <a:pt x="694952" y="351086"/>
                </a:cubicBezTo>
                <a:cubicBezTo>
                  <a:pt x="697111" y="356420"/>
                  <a:pt x="706953" y="356674"/>
                  <a:pt x="715653" y="347530"/>
                </a:cubicBezTo>
                <a:cubicBezTo>
                  <a:pt x="724416" y="338386"/>
                  <a:pt x="716478" y="330004"/>
                  <a:pt x="723273" y="322892"/>
                </a:cubicBezTo>
                <a:cubicBezTo>
                  <a:pt x="730068" y="315780"/>
                  <a:pt x="735783" y="316796"/>
                  <a:pt x="722448" y="310446"/>
                </a:cubicBezTo>
                <a:cubicBezTo>
                  <a:pt x="709112" y="304096"/>
                  <a:pt x="700603" y="311208"/>
                  <a:pt x="697873" y="314510"/>
                </a:cubicBezTo>
                <a:cubicBezTo>
                  <a:pt x="695333" y="317876"/>
                  <a:pt x="690380" y="312542"/>
                  <a:pt x="663646" y="333878"/>
                </a:cubicBezTo>
                <a:moveTo>
                  <a:pt x="746831" y="351149"/>
                </a:moveTo>
                <a:cubicBezTo>
                  <a:pt x="739084" y="351531"/>
                  <a:pt x="735656" y="352674"/>
                  <a:pt x="722828" y="358262"/>
                </a:cubicBezTo>
                <a:cubicBezTo>
                  <a:pt x="710002" y="363849"/>
                  <a:pt x="704540" y="378328"/>
                  <a:pt x="701556" y="386202"/>
                </a:cubicBezTo>
                <a:cubicBezTo>
                  <a:pt x="698508" y="394076"/>
                  <a:pt x="702890" y="394076"/>
                  <a:pt x="714637" y="398648"/>
                </a:cubicBezTo>
                <a:cubicBezTo>
                  <a:pt x="726321" y="403220"/>
                  <a:pt x="742768" y="397378"/>
                  <a:pt x="746514" y="386456"/>
                </a:cubicBezTo>
                <a:cubicBezTo>
                  <a:pt x="750324" y="375534"/>
                  <a:pt x="755023" y="388996"/>
                  <a:pt x="752800" y="394584"/>
                </a:cubicBezTo>
                <a:cubicBezTo>
                  <a:pt x="750642" y="400171"/>
                  <a:pt x="760992" y="395092"/>
                  <a:pt x="765881" y="392552"/>
                </a:cubicBezTo>
                <a:cubicBezTo>
                  <a:pt x="770771" y="390012"/>
                  <a:pt x="785503" y="388996"/>
                  <a:pt x="786583" y="388996"/>
                </a:cubicBezTo>
                <a:cubicBezTo>
                  <a:pt x="787662" y="388996"/>
                  <a:pt x="774581" y="398902"/>
                  <a:pt x="761754" y="403220"/>
                </a:cubicBezTo>
                <a:cubicBezTo>
                  <a:pt x="748927" y="407538"/>
                  <a:pt x="738577" y="409824"/>
                  <a:pt x="735021" y="410332"/>
                </a:cubicBezTo>
                <a:cubicBezTo>
                  <a:pt x="731465" y="410840"/>
                  <a:pt x="738323" y="416174"/>
                  <a:pt x="753309" y="419221"/>
                </a:cubicBezTo>
                <a:cubicBezTo>
                  <a:pt x="768358" y="422270"/>
                  <a:pt x="777312" y="410078"/>
                  <a:pt x="798902" y="401949"/>
                </a:cubicBezTo>
                <a:cubicBezTo>
                  <a:pt x="820428" y="393821"/>
                  <a:pt x="819349" y="392298"/>
                  <a:pt x="826461" y="394330"/>
                </a:cubicBezTo>
                <a:cubicBezTo>
                  <a:pt x="833573" y="396362"/>
                  <a:pt x="841193" y="390774"/>
                  <a:pt x="849892" y="388742"/>
                </a:cubicBezTo>
                <a:cubicBezTo>
                  <a:pt x="858592" y="386710"/>
                  <a:pt x="862148" y="390012"/>
                  <a:pt x="866021" y="377058"/>
                </a:cubicBezTo>
                <a:cubicBezTo>
                  <a:pt x="869831" y="364104"/>
                  <a:pt x="876625" y="351658"/>
                  <a:pt x="864370" y="350896"/>
                </a:cubicBezTo>
                <a:cubicBezTo>
                  <a:pt x="852115" y="350134"/>
                  <a:pt x="851289" y="350134"/>
                  <a:pt x="849638" y="364104"/>
                </a:cubicBezTo>
                <a:cubicBezTo>
                  <a:pt x="847987" y="378074"/>
                  <a:pt x="846908" y="369438"/>
                  <a:pt x="846908" y="369438"/>
                </a:cubicBezTo>
                <a:cubicBezTo>
                  <a:pt x="846908" y="369438"/>
                  <a:pt x="838716" y="357246"/>
                  <a:pt x="833827" y="350896"/>
                </a:cubicBezTo>
                <a:cubicBezTo>
                  <a:pt x="828937" y="344546"/>
                  <a:pt x="825381" y="334640"/>
                  <a:pt x="819920" y="329306"/>
                </a:cubicBezTo>
                <a:cubicBezTo>
                  <a:pt x="814459" y="323971"/>
                  <a:pt x="811983" y="331592"/>
                  <a:pt x="803537" y="340990"/>
                </a:cubicBezTo>
                <a:cubicBezTo>
                  <a:pt x="795092" y="350388"/>
                  <a:pt x="801886" y="353943"/>
                  <a:pt x="810331" y="358008"/>
                </a:cubicBezTo>
                <a:cubicBezTo>
                  <a:pt x="818777" y="362071"/>
                  <a:pt x="824809" y="372486"/>
                  <a:pt x="820682" y="375280"/>
                </a:cubicBezTo>
                <a:cubicBezTo>
                  <a:pt x="816555" y="378074"/>
                  <a:pt x="811919" y="374771"/>
                  <a:pt x="796425" y="376549"/>
                </a:cubicBezTo>
                <a:cubicBezTo>
                  <a:pt x="780868" y="378328"/>
                  <a:pt x="781439" y="371724"/>
                  <a:pt x="777058" y="369692"/>
                </a:cubicBezTo>
                <a:cubicBezTo>
                  <a:pt x="772676" y="367660"/>
                  <a:pt x="784424" y="363342"/>
                  <a:pt x="767787" y="356484"/>
                </a:cubicBezTo>
                <a:cubicBezTo>
                  <a:pt x="751213" y="349626"/>
                  <a:pt x="752356" y="350896"/>
                  <a:pt x="746831" y="351149"/>
                </a:cubicBezTo>
                <a:moveTo>
                  <a:pt x="696412" y="364358"/>
                </a:moveTo>
                <a:cubicBezTo>
                  <a:pt x="698127" y="361437"/>
                  <a:pt x="675712" y="377565"/>
                  <a:pt x="672283" y="382773"/>
                </a:cubicBezTo>
                <a:cubicBezTo>
                  <a:pt x="668853" y="387980"/>
                  <a:pt x="675712" y="387090"/>
                  <a:pt x="682506" y="386837"/>
                </a:cubicBezTo>
                <a:cubicBezTo>
                  <a:pt x="689300" y="386583"/>
                  <a:pt x="690698" y="374137"/>
                  <a:pt x="696412" y="364358"/>
                </a:cubicBezTo>
                <a:moveTo>
                  <a:pt x="739529" y="330703"/>
                </a:moveTo>
                <a:cubicBezTo>
                  <a:pt x="733941" y="333243"/>
                  <a:pt x="733941" y="335148"/>
                  <a:pt x="743085" y="336164"/>
                </a:cubicBezTo>
                <a:cubicBezTo>
                  <a:pt x="752229" y="337180"/>
                  <a:pt x="757563" y="333115"/>
                  <a:pt x="755658" y="329306"/>
                </a:cubicBezTo>
                <a:cubicBezTo>
                  <a:pt x="753690" y="325496"/>
                  <a:pt x="744037" y="328671"/>
                  <a:pt x="739529" y="330703"/>
                </a:cubicBezTo>
                <a:moveTo>
                  <a:pt x="786011" y="282506"/>
                </a:moveTo>
                <a:cubicBezTo>
                  <a:pt x="780042" y="283459"/>
                  <a:pt x="762325" y="289745"/>
                  <a:pt x="761309" y="292730"/>
                </a:cubicBezTo>
                <a:cubicBezTo>
                  <a:pt x="760357" y="295778"/>
                  <a:pt x="761437" y="302382"/>
                  <a:pt x="764167" y="307589"/>
                </a:cubicBezTo>
                <a:cubicBezTo>
                  <a:pt x="766898" y="312796"/>
                  <a:pt x="767850" y="313558"/>
                  <a:pt x="783090" y="309493"/>
                </a:cubicBezTo>
                <a:cubicBezTo>
                  <a:pt x="798393" y="305430"/>
                  <a:pt x="808871" y="297556"/>
                  <a:pt x="803791" y="296159"/>
                </a:cubicBezTo>
                <a:cubicBezTo>
                  <a:pt x="798775" y="294762"/>
                  <a:pt x="795663" y="292476"/>
                  <a:pt x="791155" y="291840"/>
                </a:cubicBezTo>
                <a:cubicBezTo>
                  <a:pt x="786646" y="291206"/>
                  <a:pt x="795092" y="288793"/>
                  <a:pt x="805188" y="285618"/>
                </a:cubicBezTo>
                <a:cubicBezTo>
                  <a:pt x="815284" y="282506"/>
                  <a:pt x="818714" y="276982"/>
                  <a:pt x="786011" y="282506"/>
                </a:cubicBezTo>
                <a:moveTo>
                  <a:pt x="734322" y="290443"/>
                </a:moveTo>
                <a:cubicBezTo>
                  <a:pt x="730004" y="292412"/>
                  <a:pt x="728480" y="292476"/>
                  <a:pt x="737434" y="295905"/>
                </a:cubicBezTo>
                <a:cubicBezTo>
                  <a:pt x="746450" y="299334"/>
                  <a:pt x="756103" y="299080"/>
                  <a:pt x="754896" y="296286"/>
                </a:cubicBezTo>
                <a:cubicBezTo>
                  <a:pt x="753690" y="293492"/>
                  <a:pt x="746450" y="284856"/>
                  <a:pt x="734322" y="290443"/>
                </a:cubicBezTo>
                <a:moveTo>
                  <a:pt x="769501" y="265424"/>
                </a:moveTo>
                <a:cubicBezTo>
                  <a:pt x="760992" y="268790"/>
                  <a:pt x="759024" y="274949"/>
                  <a:pt x="757118" y="277363"/>
                </a:cubicBezTo>
                <a:cubicBezTo>
                  <a:pt x="755214" y="279776"/>
                  <a:pt x="766771" y="275585"/>
                  <a:pt x="772105" y="274315"/>
                </a:cubicBezTo>
                <a:cubicBezTo>
                  <a:pt x="777439" y="273045"/>
                  <a:pt x="778645" y="276220"/>
                  <a:pt x="783852" y="271648"/>
                </a:cubicBezTo>
                <a:cubicBezTo>
                  <a:pt x="789059" y="267076"/>
                  <a:pt x="799283" y="271774"/>
                  <a:pt x="808553" y="269743"/>
                </a:cubicBezTo>
                <a:cubicBezTo>
                  <a:pt x="817825" y="267711"/>
                  <a:pt x="819285" y="261615"/>
                  <a:pt x="817253" y="256281"/>
                </a:cubicBezTo>
                <a:cubicBezTo>
                  <a:pt x="815221" y="250946"/>
                  <a:pt x="793885" y="255773"/>
                  <a:pt x="769501" y="265424"/>
                </a:cubicBezTo>
                <a:moveTo>
                  <a:pt x="861957" y="288412"/>
                </a:moveTo>
                <a:cubicBezTo>
                  <a:pt x="859417" y="289618"/>
                  <a:pt x="860306" y="293618"/>
                  <a:pt x="862528" y="298318"/>
                </a:cubicBezTo>
                <a:cubicBezTo>
                  <a:pt x="864687" y="303017"/>
                  <a:pt x="865259" y="301874"/>
                  <a:pt x="869895" y="303652"/>
                </a:cubicBezTo>
                <a:cubicBezTo>
                  <a:pt x="874530" y="305430"/>
                  <a:pt x="879165" y="309113"/>
                  <a:pt x="880245" y="310256"/>
                </a:cubicBezTo>
                <a:cubicBezTo>
                  <a:pt x="881325" y="311399"/>
                  <a:pt x="882023" y="311780"/>
                  <a:pt x="883928" y="307208"/>
                </a:cubicBezTo>
                <a:cubicBezTo>
                  <a:pt x="885833" y="302636"/>
                  <a:pt x="882975" y="303398"/>
                  <a:pt x="877768" y="297302"/>
                </a:cubicBezTo>
                <a:cubicBezTo>
                  <a:pt x="872562" y="291206"/>
                  <a:pt x="868498" y="285237"/>
                  <a:pt x="861957" y="288412"/>
                </a:cubicBezTo>
                <a:moveTo>
                  <a:pt x="893453" y="328290"/>
                </a:moveTo>
                <a:cubicBezTo>
                  <a:pt x="886405" y="326385"/>
                  <a:pt x="882404" y="330449"/>
                  <a:pt x="879800" y="331718"/>
                </a:cubicBezTo>
                <a:cubicBezTo>
                  <a:pt x="877197" y="332989"/>
                  <a:pt x="881198" y="335910"/>
                  <a:pt x="882975" y="341371"/>
                </a:cubicBezTo>
                <a:cubicBezTo>
                  <a:pt x="884690" y="346832"/>
                  <a:pt x="883230" y="348673"/>
                  <a:pt x="893580" y="349371"/>
                </a:cubicBezTo>
                <a:cubicBezTo>
                  <a:pt x="903931" y="350134"/>
                  <a:pt x="907106" y="348229"/>
                  <a:pt x="907931" y="341624"/>
                </a:cubicBezTo>
                <a:cubicBezTo>
                  <a:pt x="908693" y="335021"/>
                  <a:pt x="899993" y="330068"/>
                  <a:pt x="893453" y="328290"/>
                </a:cubicBezTo>
                <a:moveTo>
                  <a:pt x="933712" y="340228"/>
                </a:moveTo>
                <a:cubicBezTo>
                  <a:pt x="927299" y="335529"/>
                  <a:pt x="924187" y="331718"/>
                  <a:pt x="917646" y="334386"/>
                </a:cubicBezTo>
                <a:cubicBezTo>
                  <a:pt x="911106" y="337053"/>
                  <a:pt x="916567" y="340355"/>
                  <a:pt x="916567" y="342133"/>
                </a:cubicBezTo>
                <a:cubicBezTo>
                  <a:pt x="916567" y="343911"/>
                  <a:pt x="924505" y="341879"/>
                  <a:pt x="924631" y="346196"/>
                </a:cubicBezTo>
                <a:cubicBezTo>
                  <a:pt x="924759" y="350515"/>
                  <a:pt x="927235" y="352293"/>
                  <a:pt x="917710" y="352801"/>
                </a:cubicBezTo>
                <a:cubicBezTo>
                  <a:pt x="908185" y="353309"/>
                  <a:pt x="905518" y="352928"/>
                  <a:pt x="901899" y="355721"/>
                </a:cubicBezTo>
                <a:cubicBezTo>
                  <a:pt x="898215" y="358515"/>
                  <a:pt x="909011" y="355340"/>
                  <a:pt x="912249" y="359659"/>
                </a:cubicBezTo>
                <a:cubicBezTo>
                  <a:pt x="915551" y="363977"/>
                  <a:pt x="921139" y="364485"/>
                  <a:pt x="930220" y="363088"/>
                </a:cubicBezTo>
                <a:cubicBezTo>
                  <a:pt x="939364" y="361690"/>
                  <a:pt x="951746" y="359659"/>
                  <a:pt x="951746" y="359659"/>
                </a:cubicBezTo>
                <a:cubicBezTo>
                  <a:pt x="951746" y="359659"/>
                  <a:pt x="945078" y="366009"/>
                  <a:pt x="942348" y="370454"/>
                </a:cubicBezTo>
                <a:cubicBezTo>
                  <a:pt x="939618" y="374899"/>
                  <a:pt x="938538" y="381249"/>
                  <a:pt x="943300" y="384424"/>
                </a:cubicBezTo>
                <a:cubicBezTo>
                  <a:pt x="948063" y="387599"/>
                  <a:pt x="948634" y="381121"/>
                  <a:pt x="961843" y="380868"/>
                </a:cubicBezTo>
                <a:cubicBezTo>
                  <a:pt x="975050" y="380614"/>
                  <a:pt x="978987" y="373756"/>
                  <a:pt x="978987" y="373756"/>
                </a:cubicBezTo>
                <a:cubicBezTo>
                  <a:pt x="978987" y="373756"/>
                  <a:pt x="976003" y="370835"/>
                  <a:pt x="976384" y="364231"/>
                </a:cubicBezTo>
                <a:cubicBezTo>
                  <a:pt x="976828" y="357627"/>
                  <a:pt x="976257" y="356103"/>
                  <a:pt x="976257" y="356103"/>
                </a:cubicBezTo>
                <a:cubicBezTo>
                  <a:pt x="976257" y="356103"/>
                  <a:pt x="981591" y="359913"/>
                  <a:pt x="982798" y="361437"/>
                </a:cubicBezTo>
                <a:cubicBezTo>
                  <a:pt x="982798" y="361437"/>
                  <a:pt x="981845" y="357499"/>
                  <a:pt x="979940" y="350388"/>
                </a:cubicBezTo>
                <a:cubicBezTo>
                  <a:pt x="978035" y="343276"/>
                  <a:pt x="979559" y="342768"/>
                  <a:pt x="977464" y="333115"/>
                </a:cubicBezTo>
                <a:cubicBezTo>
                  <a:pt x="975431" y="323464"/>
                  <a:pt x="975812" y="321432"/>
                  <a:pt x="965906" y="321686"/>
                </a:cubicBezTo>
                <a:cubicBezTo>
                  <a:pt x="955937" y="321940"/>
                  <a:pt x="949143" y="325368"/>
                  <a:pt x="940951" y="325368"/>
                </a:cubicBezTo>
                <a:cubicBezTo>
                  <a:pt x="932823" y="325368"/>
                  <a:pt x="929203" y="326893"/>
                  <a:pt x="935236" y="329940"/>
                </a:cubicBezTo>
                <a:cubicBezTo>
                  <a:pt x="941268" y="332989"/>
                  <a:pt x="942094" y="336671"/>
                  <a:pt x="944888" y="340101"/>
                </a:cubicBezTo>
                <a:cubicBezTo>
                  <a:pt x="947746" y="343530"/>
                  <a:pt x="947237" y="351785"/>
                  <a:pt x="947365" y="351404"/>
                </a:cubicBezTo>
                <a:cubicBezTo>
                  <a:pt x="947428" y="351023"/>
                  <a:pt x="933712" y="340228"/>
                  <a:pt x="933712" y="340228"/>
                </a:cubicBezTo>
                <a:moveTo>
                  <a:pt x="883928" y="376423"/>
                </a:moveTo>
                <a:cubicBezTo>
                  <a:pt x="883801" y="376486"/>
                  <a:pt x="883611" y="376549"/>
                  <a:pt x="883484" y="376613"/>
                </a:cubicBezTo>
                <a:cubicBezTo>
                  <a:pt x="879356" y="378645"/>
                  <a:pt x="877896" y="383281"/>
                  <a:pt x="877642" y="386456"/>
                </a:cubicBezTo>
                <a:cubicBezTo>
                  <a:pt x="877387" y="389758"/>
                  <a:pt x="883103" y="387853"/>
                  <a:pt x="892246" y="384678"/>
                </a:cubicBezTo>
                <a:cubicBezTo>
                  <a:pt x="901327" y="381503"/>
                  <a:pt x="896882" y="372295"/>
                  <a:pt x="883928" y="376423"/>
                </a:cubicBezTo>
                <a:moveTo>
                  <a:pt x="1012643" y="359151"/>
                </a:moveTo>
                <a:cubicBezTo>
                  <a:pt x="1005086" y="363278"/>
                  <a:pt x="998990" y="368803"/>
                  <a:pt x="994672" y="373756"/>
                </a:cubicBezTo>
                <a:cubicBezTo>
                  <a:pt x="990354" y="378709"/>
                  <a:pt x="994164" y="379343"/>
                  <a:pt x="1005467" y="385059"/>
                </a:cubicBezTo>
                <a:cubicBezTo>
                  <a:pt x="1016834" y="390774"/>
                  <a:pt x="1028899" y="391917"/>
                  <a:pt x="1034233" y="385948"/>
                </a:cubicBezTo>
                <a:cubicBezTo>
                  <a:pt x="1039503" y="379979"/>
                  <a:pt x="1031693" y="348737"/>
                  <a:pt x="1012643" y="359151"/>
                </a:cubicBezTo>
                <a:moveTo>
                  <a:pt x="1065284" y="314891"/>
                </a:moveTo>
                <a:cubicBezTo>
                  <a:pt x="1050743" y="316352"/>
                  <a:pt x="1055251" y="318511"/>
                  <a:pt x="1038487" y="312986"/>
                </a:cubicBezTo>
                <a:cubicBezTo>
                  <a:pt x="1021723" y="307462"/>
                  <a:pt x="1000641" y="306890"/>
                  <a:pt x="994926" y="306890"/>
                </a:cubicBezTo>
                <a:cubicBezTo>
                  <a:pt x="989211" y="306890"/>
                  <a:pt x="991878" y="309557"/>
                  <a:pt x="997784" y="319273"/>
                </a:cubicBezTo>
                <a:cubicBezTo>
                  <a:pt x="1003689" y="328988"/>
                  <a:pt x="1005340" y="332417"/>
                  <a:pt x="1017596" y="329369"/>
                </a:cubicBezTo>
                <a:cubicBezTo>
                  <a:pt x="1029851" y="326321"/>
                  <a:pt x="1039884" y="324226"/>
                  <a:pt x="1048901" y="337180"/>
                </a:cubicBezTo>
                <a:cubicBezTo>
                  <a:pt x="1057855" y="350134"/>
                  <a:pt x="1062617" y="354134"/>
                  <a:pt x="1055251" y="358896"/>
                </a:cubicBezTo>
                <a:cubicBezTo>
                  <a:pt x="1047885" y="363659"/>
                  <a:pt x="1051378" y="371279"/>
                  <a:pt x="1055696" y="381185"/>
                </a:cubicBezTo>
                <a:cubicBezTo>
                  <a:pt x="1060014" y="391091"/>
                  <a:pt x="1069793" y="390646"/>
                  <a:pt x="1083509" y="390646"/>
                </a:cubicBezTo>
                <a:cubicBezTo>
                  <a:pt x="1097225" y="390646"/>
                  <a:pt x="1183965" y="389313"/>
                  <a:pt x="1197428" y="386837"/>
                </a:cubicBezTo>
                <a:cubicBezTo>
                  <a:pt x="1210890" y="384360"/>
                  <a:pt x="1222955" y="372930"/>
                  <a:pt x="1230130" y="367787"/>
                </a:cubicBezTo>
                <a:cubicBezTo>
                  <a:pt x="1237306" y="362643"/>
                  <a:pt x="1241179" y="354642"/>
                  <a:pt x="1231337" y="348737"/>
                </a:cubicBezTo>
                <a:cubicBezTo>
                  <a:pt x="1221494" y="342831"/>
                  <a:pt x="1207587" y="337307"/>
                  <a:pt x="1196539" y="337307"/>
                </a:cubicBezTo>
                <a:cubicBezTo>
                  <a:pt x="1185490" y="337307"/>
                  <a:pt x="1176092" y="343021"/>
                  <a:pt x="1159328" y="344736"/>
                </a:cubicBezTo>
                <a:cubicBezTo>
                  <a:pt x="1142564" y="346451"/>
                  <a:pt x="1146246" y="354452"/>
                  <a:pt x="1131134" y="354833"/>
                </a:cubicBezTo>
                <a:cubicBezTo>
                  <a:pt x="1115957" y="355214"/>
                  <a:pt x="1123323" y="361881"/>
                  <a:pt x="1104718" y="354261"/>
                </a:cubicBezTo>
                <a:cubicBezTo>
                  <a:pt x="1086112" y="346641"/>
                  <a:pt x="1072396" y="337116"/>
                  <a:pt x="1081223" y="335783"/>
                </a:cubicBezTo>
                <a:cubicBezTo>
                  <a:pt x="1089986" y="334449"/>
                  <a:pt x="1097161" y="333306"/>
                  <a:pt x="1092271" y="329115"/>
                </a:cubicBezTo>
                <a:cubicBezTo>
                  <a:pt x="1087318" y="324924"/>
                  <a:pt x="1078746" y="313494"/>
                  <a:pt x="1065284" y="314891"/>
                </a:cubicBezTo>
                <a:moveTo>
                  <a:pt x="891802" y="244025"/>
                </a:moveTo>
                <a:cubicBezTo>
                  <a:pt x="900819" y="247073"/>
                  <a:pt x="903042" y="249359"/>
                  <a:pt x="893009" y="252026"/>
                </a:cubicBezTo>
                <a:cubicBezTo>
                  <a:pt x="882975" y="254693"/>
                  <a:pt x="875228" y="261742"/>
                  <a:pt x="885262" y="260408"/>
                </a:cubicBezTo>
                <a:cubicBezTo>
                  <a:pt x="895295" y="259074"/>
                  <a:pt x="903867" y="261361"/>
                  <a:pt x="916758" y="263456"/>
                </a:cubicBezTo>
                <a:cubicBezTo>
                  <a:pt x="929712" y="265552"/>
                  <a:pt x="928632" y="264218"/>
                  <a:pt x="934347" y="271457"/>
                </a:cubicBezTo>
                <a:cubicBezTo>
                  <a:pt x="940125" y="278696"/>
                  <a:pt x="946221" y="278696"/>
                  <a:pt x="955048" y="276601"/>
                </a:cubicBezTo>
                <a:cubicBezTo>
                  <a:pt x="963811" y="274505"/>
                  <a:pt x="965018" y="273934"/>
                  <a:pt x="959366" y="267647"/>
                </a:cubicBezTo>
                <a:cubicBezTo>
                  <a:pt x="953651" y="261361"/>
                  <a:pt x="947682" y="249740"/>
                  <a:pt x="939935" y="245168"/>
                </a:cubicBezTo>
                <a:cubicBezTo>
                  <a:pt x="932125" y="240596"/>
                  <a:pt x="925648" y="234119"/>
                  <a:pt x="917837" y="234881"/>
                </a:cubicBezTo>
                <a:cubicBezTo>
                  <a:pt x="910090" y="235643"/>
                  <a:pt x="908249" y="235834"/>
                  <a:pt x="901454" y="226690"/>
                </a:cubicBezTo>
                <a:cubicBezTo>
                  <a:pt x="894723" y="217546"/>
                  <a:pt x="889389" y="221927"/>
                  <a:pt x="879546" y="224404"/>
                </a:cubicBezTo>
                <a:cubicBezTo>
                  <a:pt x="869768" y="226880"/>
                  <a:pt x="866593" y="233929"/>
                  <a:pt x="862783" y="236977"/>
                </a:cubicBezTo>
                <a:cubicBezTo>
                  <a:pt x="855036" y="243263"/>
                  <a:pt x="882849" y="240914"/>
                  <a:pt x="891802" y="244025"/>
                </a:cubicBezTo>
                <a:moveTo>
                  <a:pt x="1009658" y="150680"/>
                </a:moveTo>
                <a:cubicBezTo>
                  <a:pt x="998990" y="164015"/>
                  <a:pt x="990418" y="175255"/>
                  <a:pt x="1002483" y="176588"/>
                </a:cubicBezTo>
                <a:cubicBezTo>
                  <a:pt x="1014548" y="177921"/>
                  <a:pt x="1019881" y="175636"/>
                  <a:pt x="1020707" y="179446"/>
                </a:cubicBezTo>
                <a:cubicBezTo>
                  <a:pt x="1021533" y="183192"/>
                  <a:pt x="1018675" y="185923"/>
                  <a:pt x="1000641" y="185923"/>
                </a:cubicBezTo>
                <a:cubicBezTo>
                  <a:pt x="982671" y="185923"/>
                  <a:pt x="988195" y="189923"/>
                  <a:pt x="998165" y="201734"/>
                </a:cubicBezTo>
                <a:cubicBezTo>
                  <a:pt x="1008198" y="213545"/>
                  <a:pt x="1009214" y="209545"/>
                  <a:pt x="1024581" y="209164"/>
                </a:cubicBezTo>
                <a:cubicBezTo>
                  <a:pt x="1039884" y="208783"/>
                  <a:pt x="1045028" y="203258"/>
                  <a:pt x="1057728" y="206560"/>
                </a:cubicBezTo>
                <a:cubicBezTo>
                  <a:pt x="1070428" y="209799"/>
                  <a:pt x="1074301" y="213037"/>
                  <a:pt x="1062808" y="216466"/>
                </a:cubicBezTo>
                <a:cubicBezTo>
                  <a:pt x="1051314" y="219895"/>
                  <a:pt x="1024327" y="226372"/>
                  <a:pt x="1030486" y="232087"/>
                </a:cubicBezTo>
                <a:cubicBezTo>
                  <a:pt x="1036582" y="237802"/>
                  <a:pt x="1055632" y="251518"/>
                  <a:pt x="1064268" y="252852"/>
                </a:cubicBezTo>
                <a:cubicBezTo>
                  <a:pt x="1072840" y="254185"/>
                  <a:pt x="1074682" y="247137"/>
                  <a:pt x="1093287" y="249232"/>
                </a:cubicBezTo>
                <a:cubicBezTo>
                  <a:pt x="1111893" y="251328"/>
                  <a:pt x="1107385" y="253233"/>
                  <a:pt x="1109417" y="248089"/>
                </a:cubicBezTo>
                <a:cubicBezTo>
                  <a:pt x="1111449" y="242946"/>
                  <a:pt x="1121672" y="229801"/>
                  <a:pt x="1123704" y="225039"/>
                </a:cubicBezTo>
                <a:cubicBezTo>
                  <a:pt x="1125736" y="220276"/>
                  <a:pt x="1130880" y="217228"/>
                  <a:pt x="1141103" y="214942"/>
                </a:cubicBezTo>
                <a:cubicBezTo>
                  <a:pt x="1151327" y="212656"/>
                  <a:pt x="1154629" y="209418"/>
                  <a:pt x="1144977" y="205989"/>
                </a:cubicBezTo>
                <a:cubicBezTo>
                  <a:pt x="1135388" y="202560"/>
                  <a:pt x="1124530" y="201036"/>
                  <a:pt x="1125546" y="198368"/>
                </a:cubicBezTo>
                <a:cubicBezTo>
                  <a:pt x="1126562" y="195702"/>
                  <a:pt x="1132467" y="187891"/>
                  <a:pt x="1128403" y="183890"/>
                </a:cubicBezTo>
                <a:cubicBezTo>
                  <a:pt x="1124339" y="179890"/>
                  <a:pt x="1117799" y="180081"/>
                  <a:pt x="1112465" y="177985"/>
                </a:cubicBezTo>
                <a:cubicBezTo>
                  <a:pt x="1107194" y="175890"/>
                  <a:pt x="1101225" y="166174"/>
                  <a:pt x="1094494" y="161983"/>
                </a:cubicBezTo>
                <a:cubicBezTo>
                  <a:pt x="1087763" y="157792"/>
                  <a:pt x="1081858" y="157411"/>
                  <a:pt x="1073603" y="151124"/>
                </a:cubicBezTo>
                <a:cubicBezTo>
                  <a:pt x="1065411" y="144838"/>
                  <a:pt x="1052330" y="129471"/>
                  <a:pt x="1036011" y="130360"/>
                </a:cubicBezTo>
                <a:cubicBezTo>
                  <a:pt x="1025025" y="130868"/>
                  <a:pt x="1020262" y="137345"/>
                  <a:pt x="1009658" y="150680"/>
                </a:cubicBezTo>
                <a:moveTo>
                  <a:pt x="988767" y="262059"/>
                </a:moveTo>
                <a:cubicBezTo>
                  <a:pt x="984703" y="264155"/>
                  <a:pt x="974479" y="264536"/>
                  <a:pt x="982036" y="270822"/>
                </a:cubicBezTo>
                <a:cubicBezTo>
                  <a:pt x="989592" y="277109"/>
                  <a:pt x="987560" y="277299"/>
                  <a:pt x="997149" y="273680"/>
                </a:cubicBezTo>
                <a:cubicBezTo>
                  <a:pt x="1006800" y="270060"/>
                  <a:pt x="1020707" y="261107"/>
                  <a:pt x="1021914" y="258440"/>
                </a:cubicBezTo>
                <a:cubicBezTo>
                  <a:pt x="1023120" y="255773"/>
                  <a:pt x="1012262" y="250629"/>
                  <a:pt x="1004896" y="248343"/>
                </a:cubicBezTo>
                <a:cubicBezTo>
                  <a:pt x="997530" y="246057"/>
                  <a:pt x="992450" y="240152"/>
                  <a:pt x="977083" y="235961"/>
                </a:cubicBezTo>
                <a:cubicBezTo>
                  <a:pt x="954794" y="229928"/>
                  <a:pt x="992831" y="259964"/>
                  <a:pt x="988767" y="262059"/>
                </a:cubicBezTo>
                <a:moveTo>
                  <a:pt x="1489210" y="63939"/>
                </a:moveTo>
                <a:cubicBezTo>
                  <a:pt x="1472319" y="59367"/>
                  <a:pt x="1411804" y="47683"/>
                  <a:pt x="1392118" y="52255"/>
                </a:cubicBezTo>
                <a:cubicBezTo>
                  <a:pt x="1372497" y="56827"/>
                  <a:pt x="1373577" y="42095"/>
                  <a:pt x="1346271" y="45651"/>
                </a:cubicBezTo>
                <a:cubicBezTo>
                  <a:pt x="1319030" y="49207"/>
                  <a:pt x="1276993" y="47175"/>
                  <a:pt x="1263912" y="49207"/>
                </a:cubicBezTo>
                <a:cubicBezTo>
                  <a:pt x="1250831" y="51239"/>
                  <a:pt x="1270453" y="56827"/>
                  <a:pt x="1277565" y="61399"/>
                </a:cubicBezTo>
                <a:cubicBezTo>
                  <a:pt x="1284677" y="65971"/>
                  <a:pt x="1243719" y="56319"/>
                  <a:pt x="1212668" y="64955"/>
                </a:cubicBezTo>
                <a:cubicBezTo>
                  <a:pt x="1181616" y="73591"/>
                  <a:pt x="1161360" y="78163"/>
                  <a:pt x="1194697" y="90863"/>
                </a:cubicBezTo>
                <a:cubicBezTo>
                  <a:pt x="1227971" y="103563"/>
                  <a:pt x="1232353" y="107119"/>
                  <a:pt x="1232353" y="107119"/>
                </a:cubicBezTo>
                <a:cubicBezTo>
                  <a:pt x="1232353" y="107119"/>
                  <a:pt x="1189808" y="99499"/>
                  <a:pt x="1171774" y="92387"/>
                </a:cubicBezTo>
                <a:cubicBezTo>
                  <a:pt x="1153740" y="85275"/>
                  <a:pt x="1163582" y="85783"/>
                  <a:pt x="1129800" y="95435"/>
                </a:cubicBezTo>
                <a:cubicBezTo>
                  <a:pt x="1096018" y="105087"/>
                  <a:pt x="1063252" y="110167"/>
                  <a:pt x="1064903" y="120327"/>
                </a:cubicBezTo>
                <a:cubicBezTo>
                  <a:pt x="1066554" y="130487"/>
                  <a:pt x="1092208" y="144203"/>
                  <a:pt x="1109036" y="147759"/>
                </a:cubicBezTo>
                <a:cubicBezTo>
                  <a:pt x="1125927" y="151315"/>
                  <a:pt x="1160852" y="142679"/>
                  <a:pt x="1163582" y="141663"/>
                </a:cubicBezTo>
                <a:cubicBezTo>
                  <a:pt x="1166312" y="140647"/>
                  <a:pt x="1149930" y="155379"/>
                  <a:pt x="1149930" y="155379"/>
                </a:cubicBezTo>
                <a:cubicBezTo>
                  <a:pt x="1149930" y="155379"/>
                  <a:pt x="1167392" y="151823"/>
                  <a:pt x="1187014" y="146743"/>
                </a:cubicBezTo>
                <a:cubicBezTo>
                  <a:pt x="1206635" y="141663"/>
                  <a:pt x="1221939" y="136075"/>
                  <a:pt x="1240481" y="129471"/>
                </a:cubicBezTo>
                <a:cubicBezTo>
                  <a:pt x="1259023" y="122867"/>
                  <a:pt x="1262261" y="120835"/>
                  <a:pt x="1262261" y="120835"/>
                </a:cubicBezTo>
                <a:cubicBezTo>
                  <a:pt x="1262261" y="120835"/>
                  <a:pt x="1230067" y="145727"/>
                  <a:pt x="1207715" y="154363"/>
                </a:cubicBezTo>
                <a:cubicBezTo>
                  <a:pt x="1185362" y="162999"/>
                  <a:pt x="1156407" y="168587"/>
                  <a:pt x="1142818" y="169095"/>
                </a:cubicBezTo>
                <a:cubicBezTo>
                  <a:pt x="1129165" y="169603"/>
                  <a:pt x="1131324" y="178239"/>
                  <a:pt x="1144977" y="185351"/>
                </a:cubicBezTo>
                <a:cubicBezTo>
                  <a:pt x="1158629" y="192463"/>
                  <a:pt x="1168980" y="207703"/>
                  <a:pt x="1176092" y="212783"/>
                </a:cubicBezTo>
                <a:cubicBezTo>
                  <a:pt x="1183140" y="217863"/>
                  <a:pt x="1184283" y="225991"/>
                  <a:pt x="1184283" y="225991"/>
                </a:cubicBezTo>
                <a:cubicBezTo>
                  <a:pt x="1184283" y="225991"/>
                  <a:pt x="1163011" y="209227"/>
                  <a:pt x="1139515" y="225991"/>
                </a:cubicBezTo>
                <a:cubicBezTo>
                  <a:pt x="1116021" y="242755"/>
                  <a:pt x="1119323" y="251391"/>
                  <a:pt x="1125355" y="253423"/>
                </a:cubicBezTo>
                <a:cubicBezTo>
                  <a:pt x="1131324" y="255455"/>
                  <a:pt x="1152089" y="257487"/>
                  <a:pt x="1155899" y="264599"/>
                </a:cubicBezTo>
                <a:cubicBezTo>
                  <a:pt x="1159709" y="271711"/>
                  <a:pt x="1187014" y="257995"/>
                  <a:pt x="1187014" y="257995"/>
                </a:cubicBezTo>
                <a:cubicBezTo>
                  <a:pt x="1187014" y="257995"/>
                  <a:pt x="1173425" y="275267"/>
                  <a:pt x="1160280" y="275267"/>
                </a:cubicBezTo>
                <a:cubicBezTo>
                  <a:pt x="1147199" y="275267"/>
                  <a:pt x="1147771" y="264091"/>
                  <a:pt x="1128657" y="266123"/>
                </a:cubicBezTo>
                <a:cubicBezTo>
                  <a:pt x="1109543" y="268155"/>
                  <a:pt x="1110687" y="272727"/>
                  <a:pt x="1118878" y="279331"/>
                </a:cubicBezTo>
                <a:cubicBezTo>
                  <a:pt x="1127006" y="285935"/>
                  <a:pt x="1133610" y="287967"/>
                  <a:pt x="1119386" y="294571"/>
                </a:cubicBezTo>
                <a:cubicBezTo>
                  <a:pt x="1105162" y="301175"/>
                  <a:pt x="1098621" y="303207"/>
                  <a:pt x="1098114" y="311335"/>
                </a:cubicBezTo>
                <a:cubicBezTo>
                  <a:pt x="1097542" y="319463"/>
                  <a:pt x="1116656" y="319463"/>
                  <a:pt x="1128657" y="319463"/>
                </a:cubicBezTo>
                <a:cubicBezTo>
                  <a:pt x="1140659" y="319463"/>
                  <a:pt x="1152089" y="318384"/>
                  <a:pt x="1173933" y="317939"/>
                </a:cubicBezTo>
                <a:cubicBezTo>
                  <a:pt x="1195713" y="317431"/>
                  <a:pt x="1193046" y="310319"/>
                  <a:pt x="1201174" y="310319"/>
                </a:cubicBezTo>
                <a:cubicBezTo>
                  <a:pt x="1209365" y="310319"/>
                  <a:pt x="1217557" y="312859"/>
                  <a:pt x="1214255" y="320987"/>
                </a:cubicBezTo>
                <a:cubicBezTo>
                  <a:pt x="1211017" y="329115"/>
                  <a:pt x="1217493" y="324035"/>
                  <a:pt x="1241560" y="315399"/>
                </a:cubicBezTo>
                <a:cubicBezTo>
                  <a:pt x="1265563" y="306763"/>
                  <a:pt x="1254641" y="293492"/>
                  <a:pt x="1253054" y="288983"/>
                </a:cubicBezTo>
                <a:cubicBezTo>
                  <a:pt x="1251403" y="284411"/>
                  <a:pt x="1242640" y="282887"/>
                  <a:pt x="1237242" y="280347"/>
                </a:cubicBezTo>
                <a:cubicBezTo>
                  <a:pt x="1231781" y="277807"/>
                  <a:pt x="1253625" y="255455"/>
                  <a:pt x="1250323" y="247835"/>
                </a:cubicBezTo>
                <a:cubicBezTo>
                  <a:pt x="1247085" y="240215"/>
                  <a:pt x="1277057" y="246311"/>
                  <a:pt x="1290646" y="228531"/>
                </a:cubicBezTo>
                <a:cubicBezTo>
                  <a:pt x="1304298" y="210751"/>
                  <a:pt x="1299409" y="197543"/>
                  <a:pt x="1289566" y="194495"/>
                </a:cubicBezTo>
                <a:cubicBezTo>
                  <a:pt x="1279787" y="191447"/>
                  <a:pt x="1307600" y="193479"/>
                  <a:pt x="1316300" y="188336"/>
                </a:cubicBezTo>
                <a:cubicBezTo>
                  <a:pt x="1325062" y="183256"/>
                  <a:pt x="1344112" y="177160"/>
                  <a:pt x="1351733" y="167508"/>
                </a:cubicBezTo>
                <a:cubicBezTo>
                  <a:pt x="1359353" y="157856"/>
                  <a:pt x="1362083" y="154299"/>
                  <a:pt x="1343541" y="156332"/>
                </a:cubicBezTo>
                <a:cubicBezTo>
                  <a:pt x="1324999" y="158364"/>
                  <a:pt x="1370211" y="148204"/>
                  <a:pt x="1392055" y="133980"/>
                </a:cubicBezTo>
                <a:cubicBezTo>
                  <a:pt x="1413836" y="119756"/>
                  <a:pt x="1438982" y="102992"/>
                  <a:pt x="1444379" y="98928"/>
                </a:cubicBezTo>
                <a:cubicBezTo>
                  <a:pt x="1449840" y="94864"/>
                  <a:pt x="1454793" y="96896"/>
                  <a:pt x="1429139" y="98420"/>
                </a:cubicBezTo>
                <a:cubicBezTo>
                  <a:pt x="1403485" y="99943"/>
                  <a:pt x="1372942" y="96387"/>
                  <a:pt x="1389896" y="94356"/>
                </a:cubicBezTo>
                <a:cubicBezTo>
                  <a:pt x="1406787" y="92324"/>
                  <a:pt x="1457015" y="86228"/>
                  <a:pt x="1470096" y="76576"/>
                </a:cubicBezTo>
                <a:cubicBezTo>
                  <a:pt x="1483241" y="66987"/>
                  <a:pt x="1489210" y="63939"/>
                  <a:pt x="1489210" y="63939"/>
                </a:cubicBezTo>
                <a:moveTo>
                  <a:pt x="1183775" y="416428"/>
                </a:moveTo>
                <a:cubicBezTo>
                  <a:pt x="1156470" y="413888"/>
                  <a:pt x="1116719" y="407284"/>
                  <a:pt x="1108464" y="430652"/>
                </a:cubicBezTo>
                <a:cubicBezTo>
                  <a:pt x="1100273" y="454020"/>
                  <a:pt x="1087763" y="505836"/>
                  <a:pt x="1086684" y="515488"/>
                </a:cubicBezTo>
                <a:cubicBezTo>
                  <a:pt x="1085604" y="525140"/>
                  <a:pt x="1119386" y="539364"/>
                  <a:pt x="1142881" y="540380"/>
                </a:cubicBezTo>
                <a:cubicBezTo>
                  <a:pt x="1166312" y="541396"/>
                  <a:pt x="1204540" y="542920"/>
                  <a:pt x="1196920" y="537332"/>
                </a:cubicBezTo>
                <a:cubicBezTo>
                  <a:pt x="1189236" y="531744"/>
                  <a:pt x="1195840" y="528696"/>
                  <a:pt x="1217621" y="529712"/>
                </a:cubicBezTo>
                <a:cubicBezTo>
                  <a:pt x="1239401" y="530728"/>
                  <a:pt x="1241624" y="525140"/>
                  <a:pt x="1241624" y="520568"/>
                </a:cubicBezTo>
                <a:cubicBezTo>
                  <a:pt x="1241624" y="515996"/>
                  <a:pt x="1245434" y="526156"/>
                  <a:pt x="1260737" y="534284"/>
                </a:cubicBezTo>
                <a:cubicBezTo>
                  <a:pt x="1275977" y="542412"/>
                  <a:pt x="1289121" y="565271"/>
                  <a:pt x="1302774" y="578480"/>
                </a:cubicBezTo>
                <a:cubicBezTo>
                  <a:pt x="1316363" y="591688"/>
                  <a:pt x="1346970" y="609468"/>
                  <a:pt x="1340937" y="619628"/>
                </a:cubicBezTo>
                <a:cubicBezTo>
                  <a:pt x="1334905" y="629788"/>
                  <a:pt x="1347478" y="665348"/>
                  <a:pt x="1300552" y="673476"/>
                </a:cubicBezTo>
                <a:cubicBezTo>
                  <a:pt x="1253689" y="681604"/>
                  <a:pt x="1250958" y="676016"/>
                  <a:pt x="1251466" y="686684"/>
                </a:cubicBezTo>
                <a:cubicBezTo>
                  <a:pt x="1251974" y="697352"/>
                  <a:pt x="1254133" y="701923"/>
                  <a:pt x="1272739" y="701923"/>
                </a:cubicBezTo>
                <a:cubicBezTo>
                  <a:pt x="1291281" y="701923"/>
                  <a:pt x="1316935" y="686684"/>
                  <a:pt x="1325634" y="697860"/>
                </a:cubicBezTo>
                <a:cubicBezTo>
                  <a:pt x="1334397" y="709035"/>
                  <a:pt x="1346335" y="713099"/>
                  <a:pt x="1354018" y="715640"/>
                </a:cubicBezTo>
                <a:cubicBezTo>
                  <a:pt x="1361639" y="718179"/>
                  <a:pt x="1344748" y="722752"/>
                  <a:pt x="1340366" y="724276"/>
                </a:cubicBezTo>
                <a:cubicBezTo>
                  <a:pt x="1335985" y="725799"/>
                  <a:pt x="1349637" y="727323"/>
                  <a:pt x="1376371" y="740023"/>
                </a:cubicBezTo>
                <a:cubicBezTo>
                  <a:pt x="1403104" y="752723"/>
                  <a:pt x="1435235" y="754248"/>
                  <a:pt x="1419424" y="745104"/>
                </a:cubicBezTo>
                <a:cubicBezTo>
                  <a:pt x="1403612" y="735960"/>
                  <a:pt x="1395992" y="719196"/>
                  <a:pt x="1388880" y="713608"/>
                </a:cubicBezTo>
                <a:cubicBezTo>
                  <a:pt x="1381768" y="708020"/>
                  <a:pt x="1388309" y="712592"/>
                  <a:pt x="1400882" y="715640"/>
                </a:cubicBezTo>
                <a:cubicBezTo>
                  <a:pt x="1413391" y="718688"/>
                  <a:pt x="1424885" y="728848"/>
                  <a:pt x="1430282" y="733420"/>
                </a:cubicBezTo>
                <a:cubicBezTo>
                  <a:pt x="1435743" y="737992"/>
                  <a:pt x="1438474" y="731896"/>
                  <a:pt x="1442284" y="714116"/>
                </a:cubicBezTo>
                <a:cubicBezTo>
                  <a:pt x="1446093" y="696335"/>
                  <a:pt x="1440633" y="696335"/>
                  <a:pt x="1419360" y="682111"/>
                </a:cubicBezTo>
                <a:cubicBezTo>
                  <a:pt x="1398087" y="667888"/>
                  <a:pt x="1391547" y="656711"/>
                  <a:pt x="1389388" y="646552"/>
                </a:cubicBezTo>
                <a:cubicBezTo>
                  <a:pt x="1387229" y="636392"/>
                  <a:pt x="1400310" y="634360"/>
                  <a:pt x="1405771" y="627248"/>
                </a:cubicBezTo>
                <a:cubicBezTo>
                  <a:pt x="1411232" y="620136"/>
                  <a:pt x="1426536" y="639948"/>
                  <a:pt x="1436886" y="651632"/>
                </a:cubicBezTo>
                <a:cubicBezTo>
                  <a:pt x="1447237" y="663316"/>
                  <a:pt x="1455936" y="683635"/>
                  <a:pt x="1464128" y="668904"/>
                </a:cubicBezTo>
                <a:cubicBezTo>
                  <a:pt x="1472319" y="654172"/>
                  <a:pt x="1479876" y="621152"/>
                  <a:pt x="1479876" y="613532"/>
                </a:cubicBezTo>
                <a:cubicBezTo>
                  <a:pt x="1479876" y="605912"/>
                  <a:pt x="1471748" y="614040"/>
                  <a:pt x="1436823" y="596768"/>
                </a:cubicBezTo>
                <a:cubicBezTo>
                  <a:pt x="1401898" y="579496"/>
                  <a:pt x="1383927" y="572892"/>
                  <a:pt x="1380625" y="572892"/>
                </a:cubicBezTo>
                <a:cubicBezTo>
                  <a:pt x="1377323" y="572892"/>
                  <a:pt x="1389896" y="566288"/>
                  <a:pt x="1405200" y="558668"/>
                </a:cubicBezTo>
                <a:cubicBezTo>
                  <a:pt x="1420440" y="551048"/>
                  <a:pt x="1426980" y="552064"/>
                  <a:pt x="1394278" y="521076"/>
                </a:cubicBezTo>
                <a:cubicBezTo>
                  <a:pt x="1361575" y="490088"/>
                  <a:pt x="1352304" y="483484"/>
                  <a:pt x="1331032" y="481452"/>
                </a:cubicBezTo>
                <a:cubicBezTo>
                  <a:pt x="1309759" y="479420"/>
                  <a:pt x="1303790" y="457068"/>
                  <a:pt x="1288487" y="449448"/>
                </a:cubicBezTo>
                <a:cubicBezTo>
                  <a:pt x="1273246" y="441828"/>
                  <a:pt x="1237750" y="458592"/>
                  <a:pt x="1227400" y="461132"/>
                </a:cubicBezTo>
                <a:cubicBezTo>
                  <a:pt x="1217049" y="463671"/>
                  <a:pt x="1220351" y="467736"/>
                  <a:pt x="1207207" y="448940"/>
                </a:cubicBezTo>
                <a:cubicBezTo>
                  <a:pt x="1194126" y="430143"/>
                  <a:pt x="1183775" y="416428"/>
                  <a:pt x="1183775" y="416428"/>
                </a:cubicBezTo>
                <a:moveTo>
                  <a:pt x="1208286" y="416428"/>
                </a:moveTo>
                <a:cubicBezTo>
                  <a:pt x="1194761" y="418015"/>
                  <a:pt x="1216478" y="442843"/>
                  <a:pt x="1233940" y="443860"/>
                </a:cubicBezTo>
                <a:cubicBezTo>
                  <a:pt x="1251403" y="444876"/>
                  <a:pt x="1266135" y="436240"/>
                  <a:pt x="1269945" y="435224"/>
                </a:cubicBezTo>
                <a:cubicBezTo>
                  <a:pt x="1273755" y="434208"/>
                  <a:pt x="1229559" y="413888"/>
                  <a:pt x="1208286" y="416428"/>
                </a:cubicBezTo>
                <a:moveTo>
                  <a:pt x="1147072" y="668332"/>
                </a:moveTo>
                <a:cubicBezTo>
                  <a:pt x="1144786" y="673857"/>
                  <a:pt x="1139262" y="689287"/>
                  <a:pt x="1138500" y="699574"/>
                </a:cubicBezTo>
                <a:cubicBezTo>
                  <a:pt x="1137674" y="709861"/>
                  <a:pt x="1136023" y="711385"/>
                  <a:pt x="1133991" y="717862"/>
                </a:cubicBezTo>
                <a:cubicBezTo>
                  <a:pt x="1131959" y="724339"/>
                  <a:pt x="1140532" y="716719"/>
                  <a:pt x="1146246" y="726244"/>
                </a:cubicBezTo>
                <a:cubicBezTo>
                  <a:pt x="1151962" y="735769"/>
                  <a:pt x="1149485" y="738436"/>
                  <a:pt x="1159709" y="727387"/>
                </a:cubicBezTo>
                <a:cubicBezTo>
                  <a:pt x="1169932" y="716338"/>
                  <a:pt x="1181426" y="712528"/>
                  <a:pt x="1195713" y="717100"/>
                </a:cubicBezTo>
                <a:cubicBezTo>
                  <a:pt x="1210064" y="721672"/>
                  <a:pt x="1221113" y="723577"/>
                  <a:pt x="1216160" y="714814"/>
                </a:cubicBezTo>
                <a:cubicBezTo>
                  <a:pt x="1211271" y="706051"/>
                  <a:pt x="1204730" y="706813"/>
                  <a:pt x="1194887" y="695002"/>
                </a:cubicBezTo>
                <a:cubicBezTo>
                  <a:pt x="1185045" y="683191"/>
                  <a:pt x="1177743" y="680143"/>
                  <a:pt x="1165424" y="675571"/>
                </a:cubicBezTo>
                <a:cubicBezTo>
                  <a:pt x="1153232" y="671063"/>
                  <a:pt x="1151962" y="656585"/>
                  <a:pt x="1147072" y="668332"/>
                </a:cubicBezTo>
                <a:moveTo>
                  <a:pt x="1250006" y="1558411"/>
                </a:moveTo>
                <a:cubicBezTo>
                  <a:pt x="1245751" y="1549585"/>
                  <a:pt x="1239401" y="1535298"/>
                  <a:pt x="1212921" y="1530408"/>
                </a:cubicBezTo>
                <a:cubicBezTo>
                  <a:pt x="1186379" y="1525455"/>
                  <a:pt x="1177425" y="1535361"/>
                  <a:pt x="1167646" y="1538663"/>
                </a:cubicBezTo>
                <a:cubicBezTo>
                  <a:pt x="1157804" y="1541965"/>
                  <a:pt x="1176790" y="1543616"/>
                  <a:pt x="1189427" y="1538663"/>
                </a:cubicBezTo>
                <a:cubicBezTo>
                  <a:pt x="1202063" y="1533710"/>
                  <a:pt x="1211652" y="1537584"/>
                  <a:pt x="1213366" y="1539870"/>
                </a:cubicBezTo>
                <a:cubicBezTo>
                  <a:pt x="1215017" y="1542156"/>
                  <a:pt x="1209112" y="1543489"/>
                  <a:pt x="1206953" y="1541076"/>
                </a:cubicBezTo>
                <a:cubicBezTo>
                  <a:pt x="1204793" y="1538663"/>
                  <a:pt x="1204349" y="1546982"/>
                  <a:pt x="1218637" y="1552125"/>
                </a:cubicBezTo>
                <a:cubicBezTo>
                  <a:pt x="1232924" y="1557269"/>
                  <a:pt x="1236353" y="1559745"/>
                  <a:pt x="1237814" y="1565841"/>
                </a:cubicBezTo>
                <a:cubicBezTo>
                  <a:pt x="1239274" y="1571937"/>
                  <a:pt x="1239147" y="1575239"/>
                  <a:pt x="1242386" y="1580319"/>
                </a:cubicBezTo>
                <a:cubicBezTo>
                  <a:pt x="1245624" y="1585399"/>
                  <a:pt x="1246894" y="1587558"/>
                  <a:pt x="1240862" y="1589781"/>
                </a:cubicBezTo>
                <a:cubicBezTo>
                  <a:pt x="1234829" y="1592067"/>
                  <a:pt x="1236988" y="1591749"/>
                  <a:pt x="1241370" y="1594479"/>
                </a:cubicBezTo>
                <a:cubicBezTo>
                  <a:pt x="1245815" y="1597210"/>
                  <a:pt x="1254641" y="1601782"/>
                  <a:pt x="1267151" y="1602798"/>
                </a:cubicBezTo>
                <a:cubicBezTo>
                  <a:pt x="1279596" y="1603878"/>
                  <a:pt x="1283724" y="1606164"/>
                  <a:pt x="1275088" y="1594797"/>
                </a:cubicBezTo>
                <a:cubicBezTo>
                  <a:pt x="1266389" y="1583367"/>
                  <a:pt x="1251339" y="1561142"/>
                  <a:pt x="1250006" y="1558411"/>
                </a:cubicBezTo>
                <a:moveTo>
                  <a:pt x="1289630" y="1614165"/>
                </a:moveTo>
                <a:cubicBezTo>
                  <a:pt x="1296551" y="1621277"/>
                  <a:pt x="1294519" y="1628960"/>
                  <a:pt x="1294075" y="1633024"/>
                </a:cubicBezTo>
                <a:cubicBezTo>
                  <a:pt x="1293630" y="1637088"/>
                  <a:pt x="1286137" y="1633977"/>
                  <a:pt x="1272421" y="1630294"/>
                </a:cubicBezTo>
                <a:cubicBezTo>
                  <a:pt x="1258768" y="1626674"/>
                  <a:pt x="1260801" y="1628452"/>
                  <a:pt x="1272739" y="1634866"/>
                </a:cubicBezTo>
                <a:cubicBezTo>
                  <a:pt x="1284613" y="1641279"/>
                  <a:pt x="1292360" y="1639755"/>
                  <a:pt x="1291789" y="1648264"/>
                </a:cubicBezTo>
                <a:cubicBezTo>
                  <a:pt x="1291281" y="1656836"/>
                  <a:pt x="1302711" y="1649090"/>
                  <a:pt x="1307790" y="1644073"/>
                </a:cubicBezTo>
                <a:cubicBezTo>
                  <a:pt x="1312871" y="1639120"/>
                  <a:pt x="1312490" y="1643502"/>
                  <a:pt x="1333635" y="1646677"/>
                </a:cubicBezTo>
                <a:cubicBezTo>
                  <a:pt x="1354781" y="1649915"/>
                  <a:pt x="1359099" y="1653725"/>
                  <a:pt x="1355796" y="1644454"/>
                </a:cubicBezTo>
                <a:cubicBezTo>
                  <a:pt x="1352368" y="1635183"/>
                  <a:pt x="1365449" y="1635945"/>
                  <a:pt x="1346716" y="1627055"/>
                </a:cubicBezTo>
                <a:cubicBezTo>
                  <a:pt x="1327920" y="1618292"/>
                  <a:pt x="1281819" y="1606100"/>
                  <a:pt x="1289630" y="1614165"/>
                </a:cubicBezTo>
                <a:moveTo>
                  <a:pt x="1229368" y="1619498"/>
                </a:moveTo>
                <a:cubicBezTo>
                  <a:pt x="1221367" y="1610672"/>
                  <a:pt x="1211461" y="1609402"/>
                  <a:pt x="1211398" y="1616895"/>
                </a:cubicBezTo>
                <a:cubicBezTo>
                  <a:pt x="1211271" y="1624388"/>
                  <a:pt x="1214128" y="1623944"/>
                  <a:pt x="1221431" y="1625976"/>
                </a:cubicBezTo>
                <a:cubicBezTo>
                  <a:pt x="1228860" y="1628008"/>
                  <a:pt x="1234512" y="1625086"/>
                  <a:pt x="1229368" y="1619498"/>
                </a:cubicBezTo>
                <a:moveTo>
                  <a:pt x="1383038" y="1657662"/>
                </a:moveTo>
                <a:cubicBezTo>
                  <a:pt x="1374402" y="1654678"/>
                  <a:pt x="1372624" y="1661218"/>
                  <a:pt x="1378339" y="1666616"/>
                </a:cubicBezTo>
                <a:cubicBezTo>
                  <a:pt x="1384118" y="1672013"/>
                  <a:pt x="1392944" y="1670172"/>
                  <a:pt x="1401643" y="1669727"/>
                </a:cubicBezTo>
                <a:cubicBezTo>
                  <a:pt x="1410343" y="1669410"/>
                  <a:pt x="1398151" y="1662869"/>
                  <a:pt x="1383038" y="1657662"/>
                </a:cubicBezTo>
                <a:moveTo>
                  <a:pt x="1283534" y="594672"/>
                </a:moveTo>
                <a:cubicBezTo>
                  <a:pt x="1272040" y="599498"/>
                  <a:pt x="1265309" y="602864"/>
                  <a:pt x="1275342" y="616008"/>
                </a:cubicBezTo>
                <a:cubicBezTo>
                  <a:pt x="1285375" y="629153"/>
                  <a:pt x="1291344" y="637344"/>
                  <a:pt x="1295154" y="627819"/>
                </a:cubicBezTo>
                <a:cubicBezTo>
                  <a:pt x="1299028" y="618294"/>
                  <a:pt x="1302965" y="586481"/>
                  <a:pt x="1283534" y="594672"/>
                </a:cubicBezTo>
                <a:moveTo>
                  <a:pt x="1191649" y="735642"/>
                </a:moveTo>
                <a:cubicBezTo>
                  <a:pt x="1174377" y="738436"/>
                  <a:pt x="1168726" y="738944"/>
                  <a:pt x="1171456" y="748596"/>
                </a:cubicBezTo>
                <a:cubicBezTo>
                  <a:pt x="1174187" y="758248"/>
                  <a:pt x="1178822" y="756724"/>
                  <a:pt x="1190570" y="750882"/>
                </a:cubicBezTo>
                <a:cubicBezTo>
                  <a:pt x="1202317" y="745104"/>
                  <a:pt x="1210509" y="732658"/>
                  <a:pt x="1191649" y="735642"/>
                </a:cubicBezTo>
                <a:moveTo>
                  <a:pt x="1227654" y="750374"/>
                </a:moveTo>
                <a:cubicBezTo>
                  <a:pt x="1224733" y="751263"/>
                  <a:pt x="1223843" y="757994"/>
                  <a:pt x="1227654" y="764090"/>
                </a:cubicBezTo>
                <a:cubicBezTo>
                  <a:pt x="1231464" y="770186"/>
                  <a:pt x="1238830" y="762058"/>
                  <a:pt x="1242132" y="754692"/>
                </a:cubicBezTo>
                <a:cubicBezTo>
                  <a:pt x="1245370" y="747326"/>
                  <a:pt x="1238576" y="747072"/>
                  <a:pt x="1227654" y="750374"/>
                </a:cubicBezTo>
                <a:moveTo>
                  <a:pt x="1038931" y="281617"/>
                </a:moveTo>
                <a:cubicBezTo>
                  <a:pt x="1022612" y="282189"/>
                  <a:pt x="998037" y="287967"/>
                  <a:pt x="1011627" y="288221"/>
                </a:cubicBezTo>
                <a:cubicBezTo>
                  <a:pt x="1025279" y="288475"/>
                  <a:pt x="1036455" y="291269"/>
                  <a:pt x="1058553" y="289999"/>
                </a:cubicBezTo>
                <a:cubicBezTo>
                  <a:pt x="1080651" y="288729"/>
                  <a:pt x="1082810" y="287205"/>
                  <a:pt x="1083318" y="276537"/>
                </a:cubicBezTo>
                <a:cubicBezTo>
                  <a:pt x="1083953" y="265806"/>
                  <a:pt x="1068967" y="280538"/>
                  <a:pt x="1038931" y="281617"/>
                </a:cubicBezTo>
                <a:moveTo>
                  <a:pt x="936696" y="191955"/>
                </a:moveTo>
                <a:cubicBezTo>
                  <a:pt x="919996" y="197162"/>
                  <a:pt x="924124" y="200591"/>
                  <a:pt x="943745" y="209227"/>
                </a:cubicBezTo>
                <a:cubicBezTo>
                  <a:pt x="963367" y="217863"/>
                  <a:pt x="963938" y="213799"/>
                  <a:pt x="961779" y="197543"/>
                </a:cubicBezTo>
                <a:cubicBezTo>
                  <a:pt x="959556" y="181287"/>
                  <a:pt x="946475" y="188907"/>
                  <a:pt x="936696" y="191955"/>
                </a:cubicBezTo>
                <a:moveTo>
                  <a:pt x="2102430" y="617024"/>
                </a:moveTo>
                <a:cubicBezTo>
                  <a:pt x="2081792" y="622803"/>
                  <a:pt x="2074870" y="619374"/>
                  <a:pt x="2070933" y="629851"/>
                </a:cubicBezTo>
                <a:cubicBezTo>
                  <a:pt x="2066996" y="640329"/>
                  <a:pt x="2058932" y="634741"/>
                  <a:pt x="2054233" y="636011"/>
                </a:cubicBezTo>
                <a:cubicBezTo>
                  <a:pt x="2049598" y="637280"/>
                  <a:pt x="2042930" y="666554"/>
                  <a:pt x="2039692" y="662173"/>
                </a:cubicBezTo>
                <a:cubicBezTo>
                  <a:pt x="2036390" y="657791"/>
                  <a:pt x="2035246" y="655442"/>
                  <a:pt x="2030484" y="645409"/>
                </a:cubicBezTo>
                <a:cubicBezTo>
                  <a:pt x="2025721" y="635376"/>
                  <a:pt x="2032071" y="637154"/>
                  <a:pt x="2022991" y="626549"/>
                </a:cubicBezTo>
                <a:cubicBezTo>
                  <a:pt x="2013911" y="615945"/>
                  <a:pt x="1995940" y="617151"/>
                  <a:pt x="1994670" y="621533"/>
                </a:cubicBezTo>
                <a:cubicBezTo>
                  <a:pt x="1993400" y="625851"/>
                  <a:pt x="2007053" y="629534"/>
                  <a:pt x="2002417" y="634423"/>
                </a:cubicBezTo>
                <a:cubicBezTo>
                  <a:pt x="1997718" y="639376"/>
                  <a:pt x="1986669" y="645345"/>
                  <a:pt x="1982415" y="648901"/>
                </a:cubicBezTo>
                <a:cubicBezTo>
                  <a:pt x="1978224" y="652457"/>
                  <a:pt x="1990479" y="650870"/>
                  <a:pt x="1998226" y="649092"/>
                </a:cubicBezTo>
                <a:cubicBezTo>
                  <a:pt x="2005973" y="647314"/>
                  <a:pt x="2011243" y="654934"/>
                  <a:pt x="2014418" y="660331"/>
                </a:cubicBezTo>
                <a:cubicBezTo>
                  <a:pt x="2017593" y="665729"/>
                  <a:pt x="2010862" y="670999"/>
                  <a:pt x="2007561" y="673603"/>
                </a:cubicBezTo>
                <a:cubicBezTo>
                  <a:pt x="2004259" y="676270"/>
                  <a:pt x="2018800" y="675635"/>
                  <a:pt x="2024642" y="676714"/>
                </a:cubicBezTo>
                <a:cubicBezTo>
                  <a:pt x="2030484" y="677794"/>
                  <a:pt x="2033532" y="682683"/>
                  <a:pt x="2029532" y="689287"/>
                </a:cubicBezTo>
                <a:cubicBezTo>
                  <a:pt x="2025531" y="695891"/>
                  <a:pt x="2046867" y="690240"/>
                  <a:pt x="2058678" y="689541"/>
                </a:cubicBezTo>
                <a:cubicBezTo>
                  <a:pt x="2070426" y="688842"/>
                  <a:pt x="2073537" y="697605"/>
                  <a:pt x="2091381" y="692017"/>
                </a:cubicBezTo>
                <a:cubicBezTo>
                  <a:pt x="2109224" y="686429"/>
                  <a:pt x="2117733" y="686810"/>
                  <a:pt x="2133989" y="674809"/>
                </a:cubicBezTo>
                <a:cubicBezTo>
                  <a:pt x="2150245" y="662808"/>
                  <a:pt x="2148975" y="665602"/>
                  <a:pt x="2159770" y="657791"/>
                </a:cubicBezTo>
                <a:cubicBezTo>
                  <a:pt x="2170565" y="650044"/>
                  <a:pt x="2167962" y="647631"/>
                  <a:pt x="2168406" y="639059"/>
                </a:cubicBezTo>
                <a:cubicBezTo>
                  <a:pt x="2168851" y="630486"/>
                  <a:pt x="2175518" y="641472"/>
                  <a:pt x="2172978" y="628518"/>
                </a:cubicBezTo>
                <a:cubicBezTo>
                  <a:pt x="2170501" y="615500"/>
                  <a:pt x="2157167" y="619056"/>
                  <a:pt x="2147832" y="618040"/>
                </a:cubicBezTo>
                <a:cubicBezTo>
                  <a:pt x="2138498" y="617024"/>
                  <a:pt x="2138879" y="609721"/>
                  <a:pt x="2134180" y="607436"/>
                </a:cubicBezTo>
                <a:cubicBezTo>
                  <a:pt x="2129607" y="605023"/>
                  <a:pt x="2123385" y="611182"/>
                  <a:pt x="2102430" y="617024"/>
                </a:cubicBezTo>
                <a:moveTo>
                  <a:pt x="3483237" y="1736021"/>
                </a:moveTo>
                <a:cubicBezTo>
                  <a:pt x="3482348" y="1739133"/>
                  <a:pt x="3481014" y="1742625"/>
                  <a:pt x="3481014" y="1749483"/>
                </a:cubicBezTo>
                <a:cubicBezTo>
                  <a:pt x="3481014" y="1756341"/>
                  <a:pt x="3480189" y="1763707"/>
                  <a:pt x="3480761" y="1770565"/>
                </a:cubicBezTo>
                <a:cubicBezTo>
                  <a:pt x="3481332" y="1777423"/>
                  <a:pt x="3481713" y="1782249"/>
                  <a:pt x="3485523" y="1783773"/>
                </a:cubicBezTo>
                <a:cubicBezTo>
                  <a:pt x="3489333" y="1785297"/>
                  <a:pt x="3491937" y="1786821"/>
                  <a:pt x="3498223" y="1783900"/>
                </a:cubicBezTo>
                <a:cubicBezTo>
                  <a:pt x="3504510" y="1780979"/>
                  <a:pt x="3510351" y="1775772"/>
                  <a:pt x="3507240" y="1767898"/>
                </a:cubicBezTo>
                <a:cubicBezTo>
                  <a:pt x="3504065" y="1760024"/>
                  <a:pt x="3498223" y="1749229"/>
                  <a:pt x="3494794" y="1743387"/>
                </a:cubicBezTo>
                <a:cubicBezTo>
                  <a:pt x="3491365" y="1737545"/>
                  <a:pt x="3484825" y="1730179"/>
                  <a:pt x="3483237" y="1736021"/>
                </a:cubicBezTo>
                <a:moveTo>
                  <a:pt x="3478220" y="1726560"/>
                </a:moveTo>
                <a:cubicBezTo>
                  <a:pt x="3478856" y="1729481"/>
                  <a:pt x="3479808" y="1728846"/>
                  <a:pt x="3481205" y="1730878"/>
                </a:cubicBezTo>
                <a:cubicBezTo>
                  <a:pt x="3482539" y="1732910"/>
                  <a:pt x="3484063" y="1731132"/>
                  <a:pt x="3482157" y="1728465"/>
                </a:cubicBezTo>
                <a:cubicBezTo>
                  <a:pt x="3480253" y="1725798"/>
                  <a:pt x="3480507" y="1725480"/>
                  <a:pt x="3480507" y="1725480"/>
                </a:cubicBezTo>
                <a:cubicBezTo>
                  <a:pt x="3480507" y="1725480"/>
                  <a:pt x="3478094" y="1724654"/>
                  <a:pt x="3478094" y="1727067"/>
                </a:cubicBezTo>
                <a:moveTo>
                  <a:pt x="4067120" y="2132007"/>
                </a:moveTo>
                <a:cubicBezTo>
                  <a:pt x="4067056" y="2132325"/>
                  <a:pt x="4066675" y="2132452"/>
                  <a:pt x="4066421" y="2132706"/>
                </a:cubicBezTo>
                <a:cubicBezTo>
                  <a:pt x="4055245" y="2144072"/>
                  <a:pt x="4045085" y="2140897"/>
                  <a:pt x="4025781" y="2146866"/>
                </a:cubicBezTo>
                <a:cubicBezTo>
                  <a:pt x="4006160" y="2152962"/>
                  <a:pt x="3972187" y="2172774"/>
                  <a:pt x="3969711" y="2181537"/>
                </a:cubicBezTo>
                <a:cubicBezTo>
                  <a:pt x="3967234" y="2190300"/>
                  <a:pt x="3969711" y="2191443"/>
                  <a:pt x="3967234" y="2190300"/>
                </a:cubicBezTo>
                <a:cubicBezTo>
                  <a:pt x="3964757" y="2189157"/>
                  <a:pt x="3960694" y="2183823"/>
                  <a:pt x="3960694" y="2183823"/>
                </a:cubicBezTo>
                <a:cubicBezTo>
                  <a:pt x="3960694" y="2183823"/>
                  <a:pt x="3955360" y="2194491"/>
                  <a:pt x="3956630" y="2204016"/>
                </a:cubicBezTo>
                <a:cubicBezTo>
                  <a:pt x="3957836" y="2213541"/>
                  <a:pt x="3962345" y="2219256"/>
                  <a:pt x="3961964" y="2231448"/>
                </a:cubicBezTo>
                <a:cubicBezTo>
                  <a:pt x="3961582" y="2243640"/>
                  <a:pt x="3957074" y="2250879"/>
                  <a:pt x="3957455" y="2259261"/>
                </a:cubicBezTo>
                <a:cubicBezTo>
                  <a:pt x="3957836" y="2267643"/>
                  <a:pt x="3971743" y="2283645"/>
                  <a:pt x="3975489" y="2293551"/>
                </a:cubicBezTo>
                <a:cubicBezTo>
                  <a:pt x="3979172" y="2303457"/>
                  <a:pt x="3981649" y="2300790"/>
                  <a:pt x="3983681" y="2318697"/>
                </a:cubicBezTo>
                <a:cubicBezTo>
                  <a:pt x="3985713" y="2336604"/>
                  <a:pt x="3995111" y="2346510"/>
                  <a:pt x="3985713" y="2356035"/>
                </a:cubicBezTo>
                <a:cubicBezTo>
                  <a:pt x="3976314" y="2365560"/>
                  <a:pt x="3969330" y="2363655"/>
                  <a:pt x="3980823" y="2373561"/>
                </a:cubicBezTo>
                <a:cubicBezTo>
                  <a:pt x="3992253" y="2383467"/>
                  <a:pt x="4001714" y="2389944"/>
                  <a:pt x="4020130" y="2383467"/>
                </a:cubicBezTo>
                <a:cubicBezTo>
                  <a:pt x="4038545" y="2376990"/>
                  <a:pt x="4033655" y="2371275"/>
                  <a:pt x="4047943" y="2368227"/>
                </a:cubicBezTo>
                <a:cubicBezTo>
                  <a:pt x="4062230" y="2365243"/>
                  <a:pt x="4065151" y="2362131"/>
                  <a:pt x="4077407" y="2361369"/>
                </a:cubicBezTo>
                <a:cubicBezTo>
                  <a:pt x="4089662" y="2360607"/>
                  <a:pt x="4098298" y="2361750"/>
                  <a:pt x="4102807" y="2352987"/>
                </a:cubicBezTo>
                <a:cubicBezTo>
                  <a:pt x="4107315" y="2344224"/>
                  <a:pt x="4104013" y="2344605"/>
                  <a:pt x="4116269" y="2338509"/>
                </a:cubicBezTo>
                <a:cubicBezTo>
                  <a:pt x="4128524" y="2332413"/>
                  <a:pt x="4127318" y="2330889"/>
                  <a:pt x="4135509" y="2329365"/>
                </a:cubicBezTo>
                <a:cubicBezTo>
                  <a:pt x="4143701" y="2327841"/>
                  <a:pt x="4148971" y="2333556"/>
                  <a:pt x="4160020" y="2324793"/>
                </a:cubicBezTo>
                <a:cubicBezTo>
                  <a:pt x="4171069" y="2316030"/>
                  <a:pt x="4162878" y="2315268"/>
                  <a:pt x="4187452" y="2315268"/>
                </a:cubicBezTo>
                <a:cubicBezTo>
                  <a:pt x="4212027" y="2315268"/>
                  <a:pt x="4222250" y="2318697"/>
                  <a:pt x="4231204" y="2321745"/>
                </a:cubicBezTo>
                <a:cubicBezTo>
                  <a:pt x="4240221" y="2324793"/>
                  <a:pt x="4254953" y="2332794"/>
                  <a:pt x="4258636" y="2338509"/>
                </a:cubicBezTo>
                <a:cubicBezTo>
                  <a:pt x="4262319" y="2344224"/>
                  <a:pt x="4267208" y="2351082"/>
                  <a:pt x="4268859" y="2351082"/>
                </a:cubicBezTo>
                <a:cubicBezTo>
                  <a:pt x="4270510" y="2351082"/>
                  <a:pt x="4272542" y="2351463"/>
                  <a:pt x="4278257" y="2345748"/>
                </a:cubicBezTo>
                <a:cubicBezTo>
                  <a:pt x="4283972" y="2340033"/>
                  <a:pt x="4300355" y="2328603"/>
                  <a:pt x="4300355" y="2328603"/>
                </a:cubicBezTo>
                <a:cubicBezTo>
                  <a:pt x="4300355" y="2328603"/>
                  <a:pt x="4299530" y="2340795"/>
                  <a:pt x="4295847" y="2345367"/>
                </a:cubicBezTo>
                <a:cubicBezTo>
                  <a:pt x="4292100" y="2349939"/>
                  <a:pt x="4292100" y="2356416"/>
                  <a:pt x="4292100" y="2358702"/>
                </a:cubicBezTo>
                <a:cubicBezTo>
                  <a:pt x="4292100" y="2360988"/>
                  <a:pt x="4301498" y="2351463"/>
                  <a:pt x="4302768" y="2351082"/>
                </a:cubicBezTo>
                <a:cubicBezTo>
                  <a:pt x="4303975" y="2350701"/>
                  <a:pt x="4305245" y="2367846"/>
                  <a:pt x="4306451" y="2369370"/>
                </a:cubicBezTo>
                <a:cubicBezTo>
                  <a:pt x="4307721" y="2370894"/>
                  <a:pt x="4311404" y="2370132"/>
                  <a:pt x="4315024" y="2375085"/>
                </a:cubicBezTo>
                <a:cubicBezTo>
                  <a:pt x="4318707" y="2380038"/>
                  <a:pt x="4323596" y="2383848"/>
                  <a:pt x="4327343" y="2393373"/>
                </a:cubicBezTo>
                <a:cubicBezTo>
                  <a:pt x="4331026" y="2402898"/>
                  <a:pt x="4346583" y="2412423"/>
                  <a:pt x="4356362" y="2413947"/>
                </a:cubicBezTo>
                <a:cubicBezTo>
                  <a:pt x="4366205" y="2415471"/>
                  <a:pt x="4374777" y="2414709"/>
                  <a:pt x="4382143" y="2413566"/>
                </a:cubicBezTo>
                <a:cubicBezTo>
                  <a:pt x="4389509" y="2412423"/>
                  <a:pt x="4389890" y="2403660"/>
                  <a:pt x="4397701" y="2407089"/>
                </a:cubicBezTo>
                <a:cubicBezTo>
                  <a:pt x="4405448" y="2410518"/>
                  <a:pt x="4397320" y="2417757"/>
                  <a:pt x="4415735" y="2416233"/>
                </a:cubicBezTo>
                <a:cubicBezTo>
                  <a:pt x="4434150" y="2414709"/>
                  <a:pt x="4439039" y="2408613"/>
                  <a:pt x="4446405" y="2403660"/>
                </a:cubicBezTo>
                <a:cubicBezTo>
                  <a:pt x="4453771" y="2398707"/>
                  <a:pt x="4454597" y="2410518"/>
                  <a:pt x="4463995" y="2397564"/>
                </a:cubicBezTo>
                <a:cubicBezTo>
                  <a:pt x="4473393" y="2384610"/>
                  <a:pt x="4475044" y="2387658"/>
                  <a:pt x="4476695" y="2372037"/>
                </a:cubicBezTo>
                <a:cubicBezTo>
                  <a:pt x="4478282" y="2356480"/>
                  <a:pt x="4477901" y="2353368"/>
                  <a:pt x="4486918" y="2338509"/>
                </a:cubicBezTo>
                <a:cubicBezTo>
                  <a:pt x="4495935" y="2323650"/>
                  <a:pt x="4498031" y="2330889"/>
                  <a:pt x="4504127" y="2309235"/>
                </a:cubicBezTo>
                <a:cubicBezTo>
                  <a:pt x="4510223" y="2287519"/>
                  <a:pt x="4518033" y="2266945"/>
                  <a:pt x="4517208" y="2249038"/>
                </a:cubicBezTo>
                <a:cubicBezTo>
                  <a:pt x="4516382" y="2231131"/>
                  <a:pt x="4517589" y="2242942"/>
                  <a:pt x="4513525" y="2222749"/>
                </a:cubicBezTo>
                <a:cubicBezTo>
                  <a:pt x="4509461" y="2202556"/>
                  <a:pt x="4512318" y="2204842"/>
                  <a:pt x="4499237" y="2196523"/>
                </a:cubicBezTo>
                <a:cubicBezTo>
                  <a:pt x="4486093" y="2188141"/>
                  <a:pt x="4482854" y="2190427"/>
                  <a:pt x="4479616" y="2178616"/>
                </a:cubicBezTo>
                <a:cubicBezTo>
                  <a:pt x="4476377" y="2166805"/>
                  <a:pt x="4480441" y="2163376"/>
                  <a:pt x="4474282" y="2163376"/>
                </a:cubicBezTo>
                <a:cubicBezTo>
                  <a:pt x="4468186" y="2163376"/>
                  <a:pt x="4462788" y="2166043"/>
                  <a:pt x="4459169" y="2158042"/>
                </a:cubicBezTo>
                <a:cubicBezTo>
                  <a:pt x="4455486" y="2150041"/>
                  <a:pt x="4455930" y="2146993"/>
                  <a:pt x="4448945" y="2139373"/>
                </a:cubicBezTo>
                <a:cubicBezTo>
                  <a:pt x="4441960" y="2131753"/>
                  <a:pt x="4435483" y="2133277"/>
                  <a:pt x="4422783" y="2127562"/>
                </a:cubicBezTo>
                <a:cubicBezTo>
                  <a:pt x="4410083" y="2121847"/>
                  <a:pt x="4416624" y="2120323"/>
                  <a:pt x="4416624" y="2110417"/>
                </a:cubicBezTo>
                <a:cubicBezTo>
                  <a:pt x="4416624" y="2100511"/>
                  <a:pt x="4417322" y="2089970"/>
                  <a:pt x="4407226" y="2085398"/>
                </a:cubicBezTo>
                <a:cubicBezTo>
                  <a:pt x="4397129" y="2080826"/>
                  <a:pt x="4403162" y="2087938"/>
                  <a:pt x="4403162" y="2071682"/>
                </a:cubicBezTo>
                <a:cubicBezTo>
                  <a:pt x="4403162" y="2055426"/>
                  <a:pt x="4403162" y="2057712"/>
                  <a:pt x="4394970" y="2054918"/>
                </a:cubicBezTo>
                <a:cubicBezTo>
                  <a:pt x="4386779" y="2052124"/>
                  <a:pt x="4384048" y="2052378"/>
                  <a:pt x="4378905" y="2042472"/>
                </a:cubicBezTo>
                <a:cubicBezTo>
                  <a:pt x="4373698" y="2032566"/>
                  <a:pt x="4366903" y="2016310"/>
                  <a:pt x="4364490" y="2009770"/>
                </a:cubicBezTo>
                <a:cubicBezTo>
                  <a:pt x="4362014" y="2003166"/>
                  <a:pt x="4359029" y="2010532"/>
                  <a:pt x="4355727" y="2015358"/>
                </a:cubicBezTo>
                <a:cubicBezTo>
                  <a:pt x="4352489" y="2020184"/>
                  <a:pt x="4347853" y="2030852"/>
                  <a:pt x="4347853" y="2040758"/>
                </a:cubicBezTo>
                <a:cubicBezTo>
                  <a:pt x="4347853" y="2050664"/>
                  <a:pt x="4352235" y="2056252"/>
                  <a:pt x="4352235" y="2069460"/>
                </a:cubicBezTo>
                <a:cubicBezTo>
                  <a:pt x="4352235" y="2082667"/>
                  <a:pt x="4342964" y="2095876"/>
                  <a:pt x="4337249" y="2103496"/>
                </a:cubicBezTo>
                <a:cubicBezTo>
                  <a:pt x="4331534" y="2111116"/>
                  <a:pt x="4326898" y="2104258"/>
                  <a:pt x="4321945" y="2102226"/>
                </a:cubicBezTo>
                <a:cubicBezTo>
                  <a:pt x="4317056" y="2100194"/>
                  <a:pt x="4315976" y="2092828"/>
                  <a:pt x="4305562" y="2087748"/>
                </a:cubicBezTo>
                <a:cubicBezTo>
                  <a:pt x="4295212" y="2082667"/>
                  <a:pt x="4276162" y="2078096"/>
                  <a:pt x="4267399" y="2070222"/>
                </a:cubicBezTo>
                <a:cubicBezTo>
                  <a:pt x="4258699" y="2062348"/>
                  <a:pt x="4264668" y="2062094"/>
                  <a:pt x="4267399" y="2053966"/>
                </a:cubicBezTo>
                <a:cubicBezTo>
                  <a:pt x="4270129" y="2045838"/>
                  <a:pt x="4273939" y="2039234"/>
                  <a:pt x="4280480" y="2033900"/>
                </a:cubicBezTo>
                <a:cubicBezTo>
                  <a:pt x="4287020" y="2028566"/>
                  <a:pt x="4285115" y="2026534"/>
                  <a:pt x="4276924" y="2021961"/>
                </a:cubicBezTo>
                <a:cubicBezTo>
                  <a:pt x="4268732" y="2017390"/>
                  <a:pt x="4257302" y="2017135"/>
                  <a:pt x="4243396" y="2017135"/>
                </a:cubicBezTo>
                <a:cubicBezTo>
                  <a:pt x="4229489" y="2017135"/>
                  <a:pt x="4221298" y="2016120"/>
                  <a:pt x="4222123" y="2023994"/>
                </a:cubicBezTo>
                <a:cubicBezTo>
                  <a:pt x="4222949" y="2031867"/>
                  <a:pt x="4231140" y="2034916"/>
                  <a:pt x="4219456" y="2032629"/>
                </a:cubicBezTo>
                <a:cubicBezTo>
                  <a:pt x="4207709" y="2030344"/>
                  <a:pt x="4197612" y="2029328"/>
                  <a:pt x="4192469" y="2034916"/>
                </a:cubicBezTo>
                <a:cubicBezTo>
                  <a:pt x="4187325" y="2040504"/>
                  <a:pt x="4186182" y="2043806"/>
                  <a:pt x="4183198" y="2055744"/>
                </a:cubicBezTo>
                <a:cubicBezTo>
                  <a:pt x="4180213" y="2067682"/>
                  <a:pt x="4184023" y="2068444"/>
                  <a:pt x="4179134" y="2068444"/>
                </a:cubicBezTo>
                <a:cubicBezTo>
                  <a:pt x="4174181" y="2068444"/>
                  <a:pt x="4154876" y="2059046"/>
                  <a:pt x="4148336" y="2056252"/>
                </a:cubicBezTo>
                <a:cubicBezTo>
                  <a:pt x="4141795" y="2053458"/>
                  <a:pt x="4138239" y="2053711"/>
                  <a:pt x="4130620" y="2060823"/>
                </a:cubicBezTo>
                <a:cubicBezTo>
                  <a:pt x="4123000" y="2067935"/>
                  <a:pt x="4096520" y="2091050"/>
                  <a:pt x="4086678" y="2096638"/>
                </a:cubicBezTo>
                <a:cubicBezTo>
                  <a:pt x="4076518" y="2102035"/>
                  <a:pt x="4077026" y="2100702"/>
                  <a:pt x="4067120" y="2132007"/>
                </a:cubicBezTo>
                <a:moveTo>
                  <a:pt x="3703138" y="1788599"/>
                </a:moveTo>
                <a:cubicBezTo>
                  <a:pt x="3697359" y="1787837"/>
                  <a:pt x="3694120" y="1786313"/>
                  <a:pt x="3701232" y="1795457"/>
                </a:cubicBezTo>
                <a:cubicBezTo>
                  <a:pt x="3708345" y="1804601"/>
                  <a:pt x="3710250" y="1806379"/>
                  <a:pt x="3717044" y="1812729"/>
                </a:cubicBezTo>
                <a:cubicBezTo>
                  <a:pt x="3723839" y="1819079"/>
                  <a:pt x="3726315" y="1808157"/>
                  <a:pt x="3731522" y="1820349"/>
                </a:cubicBezTo>
                <a:cubicBezTo>
                  <a:pt x="3736666" y="1832541"/>
                  <a:pt x="3734761" y="1832795"/>
                  <a:pt x="3739968" y="1837367"/>
                </a:cubicBezTo>
                <a:cubicBezTo>
                  <a:pt x="3745111" y="1841939"/>
                  <a:pt x="3749493" y="1843209"/>
                  <a:pt x="3750889" y="1847781"/>
                </a:cubicBezTo>
                <a:cubicBezTo>
                  <a:pt x="3752223" y="1852353"/>
                  <a:pt x="3753874" y="1859465"/>
                  <a:pt x="3759907" y="1864545"/>
                </a:cubicBezTo>
                <a:cubicBezTo>
                  <a:pt x="3765939" y="1869625"/>
                  <a:pt x="3765939" y="1868863"/>
                  <a:pt x="3769432" y="1878769"/>
                </a:cubicBezTo>
                <a:cubicBezTo>
                  <a:pt x="3772988" y="1888675"/>
                  <a:pt x="3778449" y="1895787"/>
                  <a:pt x="3781179" y="1904169"/>
                </a:cubicBezTo>
                <a:cubicBezTo>
                  <a:pt x="3783910" y="1912551"/>
                  <a:pt x="3799467" y="1920425"/>
                  <a:pt x="3807341" y="1930585"/>
                </a:cubicBezTo>
                <a:cubicBezTo>
                  <a:pt x="3815215" y="1940745"/>
                  <a:pt x="3828614" y="1955477"/>
                  <a:pt x="3830773" y="1951413"/>
                </a:cubicBezTo>
                <a:cubicBezTo>
                  <a:pt x="3832932" y="1947349"/>
                  <a:pt x="3838647" y="1951413"/>
                  <a:pt x="3842774" y="1949889"/>
                </a:cubicBezTo>
                <a:cubicBezTo>
                  <a:pt x="3846838" y="1948365"/>
                  <a:pt x="3848235" y="1942523"/>
                  <a:pt x="3850966" y="1928299"/>
                </a:cubicBezTo>
                <a:cubicBezTo>
                  <a:pt x="3853696" y="1914075"/>
                  <a:pt x="3848489" y="1907471"/>
                  <a:pt x="3844679" y="1904169"/>
                </a:cubicBezTo>
                <a:cubicBezTo>
                  <a:pt x="3840869" y="1900867"/>
                  <a:pt x="3833757" y="1900105"/>
                  <a:pt x="3831916" y="1897057"/>
                </a:cubicBezTo>
                <a:cubicBezTo>
                  <a:pt x="3830011" y="1894009"/>
                  <a:pt x="3826709" y="1883595"/>
                  <a:pt x="3822073" y="1880293"/>
                </a:cubicBezTo>
                <a:cubicBezTo>
                  <a:pt x="3817438" y="1876991"/>
                  <a:pt x="3816295" y="1880547"/>
                  <a:pt x="3816295" y="1872419"/>
                </a:cubicBezTo>
                <a:cubicBezTo>
                  <a:pt x="3816295" y="1864291"/>
                  <a:pt x="3821756" y="1865053"/>
                  <a:pt x="3814961" y="1860481"/>
                </a:cubicBezTo>
                <a:cubicBezTo>
                  <a:pt x="3808167" y="1855909"/>
                  <a:pt x="3807341" y="1852607"/>
                  <a:pt x="3805119" y="1850321"/>
                </a:cubicBezTo>
                <a:cubicBezTo>
                  <a:pt x="3802960" y="1848035"/>
                  <a:pt x="3788228" y="1844479"/>
                  <a:pt x="3784418" y="1840415"/>
                </a:cubicBezTo>
                <a:cubicBezTo>
                  <a:pt x="3780607" y="1836351"/>
                  <a:pt x="3764542" y="1828985"/>
                  <a:pt x="3756859" y="1821365"/>
                </a:cubicBezTo>
                <a:cubicBezTo>
                  <a:pt x="3749239" y="1813745"/>
                  <a:pt x="3740730" y="1807649"/>
                  <a:pt x="3738317" y="1802061"/>
                </a:cubicBezTo>
                <a:cubicBezTo>
                  <a:pt x="3735904" y="1796473"/>
                  <a:pt x="3728220" y="1791901"/>
                  <a:pt x="3703138" y="1788599"/>
                </a:cubicBezTo>
                <a:moveTo>
                  <a:pt x="3861888" y="1952429"/>
                </a:moveTo>
                <a:cubicBezTo>
                  <a:pt x="3855347" y="1952429"/>
                  <a:pt x="3852109" y="1948619"/>
                  <a:pt x="3847727" y="1956493"/>
                </a:cubicBezTo>
                <a:cubicBezTo>
                  <a:pt x="3843409" y="1964367"/>
                  <a:pt x="3843917" y="1964367"/>
                  <a:pt x="3850712" y="1964367"/>
                </a:cubicBezTo>
                <a:cubicBezTo>
                  <a:pt x="3857506" y="1964367"/>
                  <a:pt x="3856173" y="1967923"/>
                  <a:pt x="3855855" y="1968939"/>
                </a:cubicBezTo>
                <a:cubicBezTo>
                  <a:pt x="3855601" y="1969955"/>
                  <a:pt x="3852617" y="1968177"/>
                  <a:pt x="3866460" y="1973765"/>
                </a:cubicBezTo>
                <a:cubicBezTo>
                  <a:pt x="3880366" y="1979353"/>
                  <a:pt x="3890209" y="1977067"/>
                  <a:pt x="3894019" y="1975035"/>
                </a:cubicBezTo>
                <a:cubicBezTo>
                  <a:pt x="3897829" y="1973003"/>
                  <a:pt x="3899226" y="1980115"/>
                  <a:pt x="3918276" y="1983163"/>
                </a:cubicBezTo>
                <a:cubicBezTo>
                  <a:pt x="3937326" y="1986211"/>
                  <a:pt x="3947422" y="1981385"/>
                  <a:pt x="3959678" y="1984433"/>
                </a:cubicBezTo>
                <a:cubicBezTo>
                  <a:pt x="3971933" y="1987481"/>
                  <a:pt x="3968949" y="1982909"/>
                  <a:pt x="3960249" y="1976305"/>
                </a:cubicBezTo>
                <a:cubicBezTo>
                  <a:pt x="3951486" y="1969701"/>
                  <a:pt x="3952312" y="1973257"/>
                  <a:pt x="3943612" y="1966907"/>
                </a:cubicBezTo>
                <a:cubicBezTo>
                  <a:pt x="3934913" y="1960557"/>
                  <a:pt x="3922594" y="1960303"/>
                  <a:pt x="3916879" y="1959287"/>
                </a:cubicBezTo>
                <a:cubicBezTo>
                  <a:pt x="3911164" y="1958271"/>
                  <a:pt x="3921768" y="1965383"/>
                  <a:pt x="3904369" y="1963097"/>
                </a:cubicBezTo>
                <a:cubicBezTo>
                  <a:pt x="3886907" y="1960875"/>
                  <a:pt x="3893193" y="1964621"/>
                  <a:pt x="3884176" y="1958779"/>
                </a:cubicBezTo>
                <a:cubicBezTo>
                  <a:pt x="3875159" y="1952937"/>
                  <a:pt x="3875159" y="1951921"/>
                  <a:pt x="3869126" y="1950905"/>
                </a:cubicBezTo>
                <a:cubicBezTo>
                  <a:pt x="3863221" y="1949889"/>
                  <a:pt x="3861888" y="1952429"/>
                  <a:pt x="3861888" y="1952429"/>
                </a:cubicBezTo>
                <a:moveTo>
                  <a:pt x="4000445" y="1980369"/>
                </a:moveTo>
                <a:cubicBezTo>
                  <a:pt x="3995555" y="1981893"/>
                  <a:pt x="3985459" y="1984687"/>
                  <a:pt x="3990094" y="1986719"/>
                </a:cubicBezTo>
                <a:cubicBezTo>
                  <a:pt x="3994730" y="1988751"/>
                  <a:pt x="3991174" y="1990021"/>
                  <a:pt x="4005651" y="1988751"/>
                </a:cubicBezTo>
                <a:cubicBezTo>
                  <a:pt x="4020066" y="1987481"/>
                  <a:pt x="4032703" y="1985703"/>
                  <a:pt x="4034544" y="1982655"/>
                </a:cubicBezTo>
                <a:cubicBezTo>
                  <a:pt x="4036449" y="1979607"/>
                  <a:pt x="4032068" y="1981639"/>
                  <a:pt x="4026099" y="1979861"/>
                </a:cubicBezTo>
                <a:cubicBezTo>
                  <a:pt x="4020130" y="1978083"/>
                  <a:pt x="4020638" y="1981131"/>
                  <a:pt x="4012446" y="1982147"/>
                </a:cubicBezTo>
                <a:cubicBezTo>
                  <a:pt x="4004255" y="1983163"/>
                  <a:pt x="4000445" y="1980369"/>
                  <a:pt x="4000445" y="1980369"/>
                </a:cubicBezTo>
                <a:moveTo>
                  <a:pt x="4051181" y="1979353"/>
                </a:moveTo>
                <a:cubicBezTo>
                  <a:pt x="4041466" y="1980560"/>
                  <a:pt x="4042672" y="1982655"/>
                  <a:pt x="4050356" y="1984941"/>
                </a:cubicBezTo>
                <a:cubicBezTo>
                  <a:pt x="4057976" y="1987227"/>
                  <a:pt x="4065088" y="1988243"/>
                  <a:pt x="4070803" y="1986719"/>
                </a:cubicBezTo>
                <a:cubicBezTo>
                  <a:pt x="4076518" y="1985195"/>
                  <a:pt x="4077343" y="1983671"/>
                  <a:pt x="4088011" y="1981893"/>
                </a:cubicBezTo>
                <a:cubicBezTo>
                  <a:pt x="4098616" y="1980115"/>
                  <a:pt x="4102172" y="1980369"/>
                  <a:pt x="4110617" y="1979353"/>
                </a:cubicBezTo>
                <a:lnTo>
                  <a:pt x="4119126" y="1978337"/>
                </a:lnTo>
                <a:cubicBezTo>
                  <a:pt x="4119126" y="1978337"/>
                  <a:pt x="4118301" y="1976559"/>
                  <a:pt x="4112586" y="1976813"/>
                </a:cubicBezTo>
                <a:cubicBezTo>
                  <a:pt x="4106870" y="1977067"/>
                  <a:pt x="4102807" y="1977321"/>
                  <a:pt x="4097028" y="1977321"/>
                </a:cubicBezTo>
                <a:cubicBezTo>
                  <a:pt x="4091313" y="1977321"/>
                  <a:pt x="4081470" y="1982401"/>
                  <a:pt x="4077407" y="1982147"/>
                </a:cubicBezTo>
                <a:cubicBezTo>
                  <a:pt x="4073343" y="1981893"/>
                  <a:pt x="4065405" y="1979353"/>
                  <a:pt x="4063500" y="1980623"/>
                </a:cubicBezTo>
                <a:cubicBezTo>
                  <a:pt x="4061532" y="1981893"/>
                  <a:pt x="4061532" y="1978083"/>
                  <a:pt x="4051181" y="1979353"/>
                </a:cubicBezTo>
                <a:moveTo>
                  <a:pt x="4105728" y="1991799"/>
                </a:moveTo>
                <a:cubicBezTo>
                  <a:pt x="4105537" y="1991863"/>
                  <a:pt x="4105474" y="1991990"/>
                  <a:pt x="4105347" y="1992053"/>
                </a:cubicBezTo>
                <a:cubicBezTo>
                  <a:pt x="4098616" y="1996689"/>
                  <a:pt x="4098298" y="1997959"/>
                  <a:pt x="4098933" y="2001642"/>
                </a:cubicBezTo>
                <a:cubicBezTo>
                  <a:pt x="4099505" y="2005325"/>
                  <a:pt x="4098171" y="2006976"/>
                  <a:pt x="4098171" y="2006976"/>
                </a:cubicBezTo>
                <a:cubicBezTo>
                  <a:pt x="4098171" y="2006976"/>
                  <a:pt x="4108077" y="2006531"/>
                  <a:pt x="4115697" y="1998911"/>
                </a:cubicBezTo>
                <a:cubicBezTo>
                  <a:pt x="4123254" y="1991291"/>
                  <a:pt x="4123571" y="1991418"/>
                  <a:pt x="4131318" y="1988624"/>
                </a:cubicBezTo>
                <a:cubicBezTo>
                  <a:pt x="4139129" y="1985830"/>
                  <a:pt x="4147892" y="1977385"/>
                  <a:pt x="4147892" y="1977385"/>
                </a:cubicBezTo>
                <a:cubicBezTo>
                  <a:pt x="4147892" y="1977385"/>
                  <a:pt x="4141732" y="1978718"/>
                  <a:pt x="4135001" y="1978147"/>
                </a:cubicBezTo>
                <a:cubicBezTo>
                  <a:pt x="4128207" y="1977575"/>
                  <a:pt x="4121603" y="1981639"/>
                  <a:pt x="4119444" y="1983481"/>
                </a:cubicBezTo>
                <a:cubicBezTo>
                  <a:pt x="4117348" y="1985195"/>
                  <a:pt x="4121603" y="1985703"/>
                  <a:pt x="4105728" y="1991799"/>
                </a:cubicBezTo>
                <a:moveTo>
                  <a:pt x="4048705" y="1995800"/>
                </a:moveTo>
                <a:cubicBezTo>
                  <a:pt x="4041593" y="1990720"/>
                  <a:pt x="4034735" y="1991418"/>
                  <a:pt x="4034226" y="1994529"/>
                </a:cubicBezTo>
                <a:cubicBezTo>
                  <a:pt x="4033719" y="1997641"/>
                  <a:pt x="4028067" y="1997451"/>
                  <a:pt x="4038100" y="2001197"/>
                </a:cubicBezTo>
                <a:cubicBezTo>
                  <a:pt x="4048133" y="2004880"/>
                  <a:pt x="4057658" y="2009770"/>
                  <a:pt x="4056896" y="2004690"/>
                </a:cubicBezTo>
                <a:cubicBezTo>
                  <a:pt x="4056134" y="1999673"/>
                  <a:pt x="4051753" y="1997959"/>
                  <a:pt x="4048705" y="1995800"/>
                </a:cubicBezTo>
                <a:moveTo>
                  <a:pt x="3983490" y="1784027"/>
                </a:moveTo>
                <a:cubicBezTo>
                  <a:pt x="3979363" y="1789869"/>
                  <a:pt x="3987300" y="1788345"/>
                  <a:pt x="3981268" y="1793425"/>
                </a:cubicBezTo>
                <a:cubicBezTo>
                  <a:pt x="3975299" y="1798505"/>
                  <a:pt x="3970663" y="1796219"/>
                  <a:pt x="3964694" y="1803839"/>
                </a:cubicBezTo>
                <a:cubicBezTo>
                  <a:pt x="3958725" y="1811459"/>
                  <a:pt x="3949645" y="1816793"/>
                  <a:pt x="3945835" y="1819587"/>
                </a:cubicBezTo>
                <a:cubicBezTo>
                  <a:pt x="3942025" y="1822381"/>
                  <a:pt x="3929706" y="1825683"/>
                  <a:pt x="3924245" y="1833049"/>
                </a:cubicBezTo>
                <a:cubicBezTo>
                  <a:pt x="3918784" y="1840415"/>
                  <a:pt x="3926213" y="1844479"/>
                  <a:pt x="3926213" y="1844479"/>
                </a:cubicBezTo>
                <a:cubicBezTo>
                  <a:pt x="3926213" y="1844479"/>
                  <a:pt x="3922911" y="1846003"/>
                  <a:pt x="3914212" y="1842701"/>
                </a:cubicBezTo>
                <a:cubicBezTo>
                  <a:pt x="3905512" y="1839399"/>
                  <a:pt x="3904941" y="1835335"/>
                  <a:pt x="3904941" y="1835335"/>
                </a:cubicBezTo>
                <a:cubicBezTo>
                  <a:pt x="3904941" y="1835335"/>
                  <a:pt x="3898654" y="1835081"/>
                  <a:pt x="3895162" y="1844479"/>
                </a:cubicBezTo>
                <a:cubicBezTo>
                  <a:pt x="3891606" y="1853877"/>
                  <a:pt x="3889701" y="1854893"/>
                  <a:pt x="3895924" y="1860481"/>
                </a:cubicBezTo>
                <a:cubicBezTo>
                  <a:pt x="3902210" y="1866069"/>
                  <a:pt x="3891606" y="1866323"/>
                  <a:pt x="3892939" y="1870133"/>
                </a:cubicBezTo>
                <a:cubicBezTo>
                  <a:pt x="3894273" y="1873943"/>
                  <a:pt x="3894336" y="1881055"/>
                  <a:pt x="3898146" y="1881817"/>
                </a:cubicBezTo>
                <a:cubicBezTo>
                  <a:pt x="3901956" y="1882579"/>
                  <a:pt x="3902782" y="1878261"/>
                  <a:pt x="3907481" y="1884103"/>
                </a:cubicBezTo>
                <a:cubicBezTo>
                  <a:pt x="3912116" y="1889945"/>
                  <a:pt x="3908306" y="1906455"/>
                  <a:pt x="3914275" y="1907217"/>
                </a:cubicBezTo>
                <a:cubicBezTo>
                  <a:pt x="3920307" y="1907979"/>
                  <a:pt x="3924626" y="1905439"/>
                  <a:pt x="3929832" y="1907725"/>
                </a:cubicBezTo>
                <a:cubicBezTo>
                  <a:pt x="3935039" y="1910011"/>
                  <a:pt x="3938850" y="1912043"/>
                  <a:pt x="3945644" y="1909757"/>
                </a:cubicBezTo>
                <a:cubicBezTo>
                  <a:pt x="3952439" y="1907471"/>
                  <a:pt x="3959805" y="1909757"/>
                  <a:pt x="3963361" y="1911789"/>
                </a:cubicBezTo>
                <a:cubicBezTo>
                  <a:pt x="3966853" y="1913821"/>
                  <a:pt x="3979744" y="1918139"/>
                  <a:pt x="3985967" y="1917631"/>
                </a:cubicBezTo>
                <a:cubicBezTo>
                  <a:pt x="3992253" y="1917123"/>
                  <a:pt x="3993332" y="1918647"/>
                  <a:pt x="3994412" y="1909757"/>
                </a:cubicBezTo>
                <a:cubicBezTo>
                  <a:pt x="3995492" y="1900867"/>
                  <a:pt x="3994730" y="1892485"/>
                  <a:pt x="4002350" y="1885627"/>
                </a:cubicBezTo>
                <a:cubicBezTo>
                  <a:pt x="4009970" y="1878769"/>
                  <a:pt x="4010287" y="1878769"/>
                  <a:pt x="4010795" y="1872419"/>
                </a:cubicBezTo>
                <a:cubicBezTo>
                  <a:pt x="4011367" y="1866069"/>
                  <a:pt x="4011367" y="1859465"/>
                  <a:pt x="4016002" y="1852861"/>
                </a:cubicBezTo>
                <a:cubicBezTo>
                  <a:pt x="4020638" y="1846257"/>
                  <a:pt x="4023368" y="1856671"/>
                  <a:pt x="4025845" y="1851591"/>
                </a:cubicBezTo>
                <a:cubicBezTo>
                  <a:pt x="4028257" y="1846511"/>
                  <a:pt x="4030734" y="1846511"/>
                  <a:pt x="4029337" y="1843971"/>
                </a:cubicBezTo>
                <a:cubicBezTo>
                  <a:pt x="4027940" y="1841431"/>
                  <a:pt x="4020892" y="1841431"/>
                  <a:pt x="4018161" y="1836605"/>
                </a:cubicBezTo>
                <a:cubicBezTo>
                  <a:pt x="4015431" y="1831779"/>
                  <a:pt x="4018987" y="1829239"/>
                  <a:pt x="4015685" y="1819333"/>
                </a:cubicBezTo>
                <a:cubicBezTo>
                  <a:pt x="4012382" y="1809427"/>
                  <a:pt x="4010541" y="1813237"/>
                  <a:pt x="4015176" y="1807649"/>
                </a:cubicBezTo>
                <a:cubicBezTo>
                  <a:pt x="4019812" y="1802061"/>
                  <a:pt x="4023622" y="1801045"/>
                  <a:pt x="4024130" y="1796727"/>
                </a:cubicBezTo>
                <a:cubicBezTo>
                  <a:pt x="4024701" y="1792409"/>
                  <a:pt x="4026607" y="1792155"/>
                  <a:pt x="4032322" y="1788091"/>
                </a:cubicBezTo>
                <a:cubicBezTo>
                  <a:pt x="4038037" y="1784027"/>
                  <a:pt x="4031369" y="1785932"/>
                  <a:pt x="4025972" y="1781868"/>
                </a:cubicBezTo>
                <a:cubicBezTo>
                  <a:pt x="4020574" y="1777804"/>
                  <a:pt x="4010287" y="1762564"/>
                  <a:pt x="4003937" y="1762691"/>
                </a:cubicBezTo>
                <a:cubicBezTo>
                  <a:pt x="4000572" y="1762754"/>
                  <a:pt x="3987618" y="1778185"/>
                  <a:pt x="3983490" y="1784027"/>
                </a:cubicBezTo>
                <a:moveTo>
                  <a:pt x="4789369" y="2323206"/>
                </a:moveTo>
                <a:cubicBezTo>
                  <a:pt x="4786765" y="2321301"/>
                  <a:pt x="4784479" y="2322698"/>
                  <a:pt x="4790512" y="2329810"/>
                </a:cubicBezTo>
                <a:cubicBezTo>
                  <a:pt x="4796481" y="2336922"/>
                  <a:pt x="4797052" y="2334890"/>
                  <a:pt x="4800862" y="2335144"/>
                </a:cubicBezTo>
                <a:cubicBezTo>
                  <a:pt x="4804672" y="2335398"/>
                  <a:pt x="4807974" y="2349368"/>
                  <a:pt x="4810133" y="2352924"/>
                </a:cubicBezTo>
                <a:cubicBezTo>
                  <a:pt x="4812356" y="2356480"/>
                  <a:pt x="4816420" y="2360798"/>
                  <a:pt x="4816420" y="2360798"/>
                </a:cubicBezTo>
                <a:cubicBezTo>
                  <a:pt x="4816420" y="2360798"/>
                  <a:pt x="4818642" y="2376038"/>
                  <a:pt x="4816674" y="2382896"/>
                </a:cubicBezTo>
                <a:cubicBezTo>
                  <a:pt x="4814769" y="2389754"/>
                  <a:pt x="4810641" y="2392802"/>
                  <a:pt x="4809308" y="2399152"/>
                </a:cubicBezTo>
                <a:cubicBezTo>
                  <a:pt x="4807974" y="2405502"/>
                  <a:pt x="4815531" y="2403724"/>
                  <a:pt x="4820484" y="2405756"/>
                </a:cubicBezTo>
                <a:cubicBezTo>
                  <a:pt x="4825373" y="2407788"/>
                  <a:pt x="4824548" y="2407788"/>
                  <a:pt x="4822643" y="2413376"/>
                </a:cubicBezTo>
                <a:cubicBezTo>
                  <a:pt x="4820738" y="2418964"/>
                  <a:pt x="4814959" y="2421504"/>
                  <a:pt x="4814959" y="2422520"/>
                </a:cubicBezTo>
                <a:cubicBezTo>
                  <a:pt x="4814959" y="2423535"/>
                  <a:pt x="4826135" y="2429885"/>
                  <a:pt x="4831850" y="2423028"/>
                </a:cubicBezTo>
                <a:cubicBezTo>
                  <a:pt x="4837565" y="2416170"/>
                  <a:pt x="4846582" y="2406010"/>
                  <a:pt x="4849059" y="2398644"/>
                </a:cubicBezTo>
                <a:cubicBezTo>
                  <a:pt x="4851472" y="2391278"/>
                  <a:pt x="4844677" y="2394580"/>
                  <a:pt x="4852615" y="2389246"/>
                </a:cubicBezTo>
                <a:cubicBezTo>
                  <a:pt x="4860489" y="2383912"/>
                  <a:pt x="4859409" y="2386452"/>
                  <a:pt x="4863537" y="2379848"/>
                </a:cubicBezTo>
                <a:cubicBezTo>
                  <a:pt x="4867601" y="2373244"/>
                  <a:pt x="4871982" y="2366385"/>
                  <a:pt x="4867347" y="2362830"/>
                </a:cubicBezTo>
                <a:cubicBezTo>
                  <a:pt x="4862711" y="2359274"/>
                  <a:pt x="4857568" y="2367148"/>
                  <a:pt x="4853440" y="2368672"/>
                </a:cubicBezTo>
                <a:cubicBezTo>
                  <a:pt x="4849376" y="2370196"/>
                  <a:pt x="4846074" y="2370450"/>
                  <a:pt x="4840359" y="2367656"/>
                </a:cubicBezTo>
                <a:cubicBezTo>
                  <a:pt x="4834644" y="2364862"/>
                  <a:pt x="4833565" y="2364862"/>
                  <a:pt x="4831342" y="2359782"/>
                </a:cubicBezTo>
                <a:cubicBezTo>
                  <a:pt x="4829183" y="2354702"/>
                  <a:pt x="4826453" y="2351908"/>
                  <a:pt x="4826453" y="2351908"/>
                </a:cubicBezTo>
                <a:cubicBezTo>
                  <a:pt x="4826453" y="2351908"/>
                  <a:pt x="4824802" y="2360544"/>
                  <a:pt x="4820738" y="2357750"/>
                </a:cubicBezTo>
                <a:cubicBezTo>
                  <a:pt x="4816674" y="2354956"/>
                  <a:pt x="4817690" y="2351908"/>
                  <a:pt x="4814705" y="2347082"/>
                </a:cubicBezTo>
                <a:cubicBezTo>
                  <a:pt x="4811721" y="2342256"/>
                  <a:pt x="4811721" y="2340732"/>
                  <a:pt x="4809752" y="2337176"/>
                </a:cubicBezTo>
                <a:cubicBezTo>
                  <a:pt x="4807847" y="2333620"/>
                  <a:pt x="4809498" y="2326762"/>
                  <a:pt x="4799973" y="2325746"/>
                </a:cubicBezTo>
                <a:cubicBezTo>
                  <a:pt x="4790512" y="2324730"/>
                  <a:pt x="4791845" y="2324984"/>
                  <a:pt x="4789369" y="2323206"/>
                </a:cubicBezTo>
                <a:moveTo>
                  <a:pt x="4791020" y="2415408"/>
                </a:moveTo>
                <a:cubicBezTo>
                  <a:pt x="4791020" y="2415408"/>
                  <a:pt x="4783400" y="2422012"/>
                  <a:pt x="4776605" y="2431410"/>
                </a:cubicBezTo>
                <a:cubicBezTo>
                  <a:pt x="4769811" y="2440808"/>
                  <a:pt x="4768731" y="2444364"/>
                  <a:pt x="4766509" y="2449444"/>
                </a:cubicBezTo>
                <a:cubicBezTo>
                  <a:pt x="4764350" y="2454524"/>
                  <a:pt x="4756412" y="2460620"/>
                  <a:pt x="4743331" y="2467478"/>
                </a:cubicBezTo>
                <a:cubicBezTo>
                  <a:pt x="4730250" y="2474335"/>
                  <a:pt x="4725297" y="2477130"/>
                  <a:pt x="4720916" y="2483480"/>
                </a:cubicBezTo>
                <a:cubicBezTo>
                  <a:pt x="4716598" y="2489830"/>
                  <a:pt x="4700977" y="2509642"/>
                  <a:pt x="4699135" y="2511928"/>
                </a:cubicBezTo>
                <a:cubicBezTo>
                  <a:pt x="4697230" y="2514214"/>
                  <a:pt x="4706438" y="2516500"/>
                  <a:pt x="4716026" y="2516500"/>
                </a:cubicBezTo>
                <a:cubicBezTo>
                  <a:pt x="4725551" y="2516500"/>
                  <a:pt x="4740537" y="2525135"/>
                  <a:pt x="4748729" y="2516246"/>
                </a:cubicBezTo>
                <a:cubicBezTo>
                  <a:pt x="4756920" y="2507356"/>
                  <a:pt x="4765112" y="2486274"/>
                  <a:pt x="4770255" y="2478654"/>
                </a:cubicBezTo>
                <a:cubicBezTo>
                  <a:pt x="4775462" y="2471034"/>
                  <a:pt x="4780352" y="2468240"/>
                  <a:pt x="4788543" y="2460874"/>
                </a:cubicBezTo>
                <a:cubicBezTo>
                  <a:pt x="4796735" y="2453508"/>
                  <a:pt x="4810324" y="2439792"/>
                  <a:pt x="4810324" y="2434458"/>
                </a:cubicBezTo>
                <a:cubicBezTo>
                  <a:pt x="4810324" y="2429124"/>
                  <a:pt x="4806768" y="2420488"/>
                  <a:pt x="4806768" y="2420488"/>
                </a:cubicBezTo>
                <a:cubicBezTo>
                  <a:pt x="4806768" y="2420488"/>
                  <a:pt x="4803783" y="2426330"/>
                  <a:pt x="4796671" y="2425568"/>
                </a:cubicBezTo>
                <a:cubicBezTo>
                  <a:pt x="4789686" y="2424806"/>
                  <a:pt x="4791020" y="2415408"/>
                  <a:pt x="4791020" y="2415408"/>
                </a:cubicBezTo>
                <a:moveTo>
                  <a:pt x="4726694" y="2512944"/>
                </a:moveTo>
                <a:cubicBezTo>
                  <a:pt x="4717106" y="2507864"/>
                  <a:pt x="4715264" y="2517325"/>
                  <a:pt x="4713677" y="2526977"/>
                </a:cubicBezTo>
                <a:cubicBezTo>
                  <a:pt x="4712089" y="2536693"/>
                  <a:pt x="4717804" y="2528438"/>
                  <a:pt x="4726123" y="2524056"/>
                </a:cubicBezTo>
                <a:cubicBezTo>
                  <a:pt x="4734568" y="2519738"/>
                  <a:pt x="4730377" y="2514912"/>
                  <a:pt x="4726694" y="2512944"/>
                </a:cubicBezTo>
                <a:moveTo>
                  <a:pt x="4402400" y="2446396"/>
                </a:moveTo>
                <a:cubicBezTo>
                  <a:pt x="4391605" y="2442776"/>
                  <a:pt x="4393383" y="2453000"/>
                  <a:pt x="4395034" y="2460620"/>
                </a:cubicBezTo>
                <a:cubicBezTo>
                  <a:pt x="4396685" y="2468240"/>
                  <a:pt x="4398844" y="2474335"/>
                  <a:pt x="4402971" y="2480685"/>
                </a:cubicBezTo>
                <a:cubicBezTo>
                  <a:pt x="4407035" y="2487035"/>
                  <a:pt x="4422339" y="2489322"/>
                  <a:pt x="4428371" y="2486528"/>
                </a:cubicBezTo>
                <a:cubicBezTo>
                  <a:pt x="4434340" y="2483734"/>
                  <a:pt x="4438722" y="2474335"/>
                  <a:pt x="4444691" y="2465446"/>
                </a:cubicBezTo>
                <a:cubicBezTo>
                  <a:pt x="4450723" y="2456556"/>
                  <a:pt x="4453390" y="2446396"/>
                  <a:pt x="4452311" y="2441062"/>
                </a:cubicBezTo>
                <a:cubicBezTo>
                  <a:pt x="4451231" y="2435728"/>
                  <a:pt x="4443611" y="2445888"/>
                  <a:pt x="4438658" y="2448174"/>
                </a:cubicBezTo>
                <a:cubicBezTo>
                  <a:pt x="4433769" y="2450460"/>
                  <a:pt x="4427165" y="2456302"/>
                  <a:pt x="4417957" y="2453762"/>
                </a:cubicBezTo>
                <a:cubicBezTo>
                  <a:pt x="4408686" y="2451222"/>
                  <a:pt x="4406210" y="2447666"/>
                  <a:pt x="4402400" y="2446396"/>
                </a:cubicBezTo>
                <a:moveTo>
                  <a:pt x="4266637" y="1901121"/>
                </a:moveTo>
                <a:cubicBezTo>
                  <a:pt x="4257937" y="1903153"/>
                  <a:pt x="4253556" y="1895533"/>
                  <a:pt x="4246444" y="1880801"/>
                </a:cubicBezTo>
                <a:cubicBezTo>
                  <a:pt x="4239332" y="1866069"/>
                  <a:pt x="4233934" y="1864037"/>
                  <a:pt x="4215900" y="1870641"/>
                </a:cubicBezTo>
                <a:cubicBezTo>
                  <a:pt x="4197930" y="1877245"/>
                  <a:pt x="4200597" y="1875721"/>
                  <a:pt x="4212598" y="1880293"/>
                </a:cubicBezTo>
                <a:cubicBezTo>
                  <a:pt x="4224600" y="1884865"/>
                  <a:pt x="4226251" y="1886389"/>
                  <a:pt x="4227902" y="1886389"/>
                </a:cubicBezTo>
                <a:cubicBezTo>
                  <a:pt x="4229553" y="1886389"/>
                  <a:pt x="4246952" y="1888929"/>
                  <a:pt x="4243142" y="1891469"/>
                </a:cubicBezTo>
                <a:cubicBezTo>
                  <a:pt x="4239332" y="1894009"/>
                  <a:pt x="4222949" y="1896549"/>
                  <a:pt x="4233299" y="1903661"/>
                </a:cubicBezTo>
                <a:cubicBezTo>
                  <a:pt x="4243650" y="1910773"/>
                  <a:pt x="4239332" y="1905693"/>
                  <a:pt x="4266573" y="1919409"/>
                </a:cubicBezTo>
                <a:cubicBezTo>
                  <a:pt x="4293815" y="1933125"/>
                  <a:pt x="4298196" y="1922965"/>
                  <a:pt x="4306959" y="1940745"/>
                </a:cubicBezTo>
                <a:cubicBezTo>
                  <a:pt x="4315659" y="1958525"/>
                  <a:pt x="4315659" y="1955477"/>
                  <a:pt x="4308610" y="1960049"/>
                </a:cubicBezTo>
                <a:cubicBezTo>
                  <a:pt x="4301498" y="1964621"/>
                  <a:pt x="4292227" y="1969193"/>
                  <a:pt x="4296101" y="1969701"/>
                </a:cubicBezTo>
                <a:cubicBezTo>
                  <a:pt x="4299911" y="1970209"/>
                  <a:pt x="4307023" y="1971733"/>
                  <a:pt x="4325501" y="1972749"/>
                </a:cubicBezTo>
                <a:cubicBezTo>
                  <a:pt x="4344043" y="1973765"/>
                  <a:pt x="4326581" y="1984433"/>
                  <a:pt x="4347282" y="1984433"/>
                </a:cubicBezTo>
                <a:cubicBezTo>
                  <a:pt x="4368046" y="1984433"/>
                  <a:pt x="4373444" y="1977829"/>
                  <a:pt x="4381635" y="1968177"/>
                </a:cubicBezTo>
                <a:cubicBezTo>
                  <a:pt x="4389827" y="1958525"/>
                  <a:pt x="4391478" y="1963605"/>
                  <a:pt x="4408877" y="1967669"/>
                </a:cubicBezTo>
                <a:cubicBezTo>
                  <a:pt x="4426339" y="1971733"/>
                  <a:pt x="4432372" y="1986973"/>
                  <a:pt x="4454152" y="1993069"/>
                </a:cubicBezTo>
                <a:cubicBezTo>
                  <a:pt x="4475933" y="1999165"/>
                  <a:pt x="4485204" y="2007293"/>
                  <a:pt x="4471615" y="1994593"/>
                </a:cubicBezTo>
                <a:cubicBezTo>
                  <a:pt x="4457962" y="1981893"/>
                  <a:pt x="4453073" y="1972749"/>
                  <a:pt x="4434531" y="1958017"/>
                </a:cubicBezTo>
                <a:cubicBezTo>
                  <a:pt x="4415989" y="1943285"/>
                  <a:pt x="4414909" y="1941761"/>
                  <a:pt x="4409448" y="1930585"/>
                </a:cubicBezTo>
                <a:cubicBezTo>
                  <a:pt x="4403987" y="1919409"/>
                  <a:pt x="4384874" y="1906201"/>
                  <a:pt x="4363665" y="1897565"/>
                </a:cubicBezTo>
                <a:cubicBezTo>
                  <a:pt x="4342392" y="1888929"/>
                  <a:pt x="4330200" y="1887723"/>
                  <a:pt x="4305308" y="1880801"/>
                </a:cubicBezTo>
                <a:cubicBezTo>
                  <a:pt x="4279654" y="1873689"/>
                  <a:pt x="4275336" y="1899089"/>
                  <a:pt x="4266637" y="1901121"/>
                </a:cubicBezTo>
                <a:moveTo>
                  <a:pt x="4123126" y="1850321"/>
                </a:moveTo>
                <a:cubicBezTo>
                  <a:pt x="4114999" y="1856036"/>
                  <a:pt x="4113982" y="1852544"/>
                  <a:pt x="4107823" y="1848734"/>
                </a:cubicBezTo>
                <a:cubicBezTo>
                  <a:pt x="4101727" y="1844923"/>
                  <a:pt x="4103442" y="1856608"/>
                  <a:pt x="4089789" y="1850321"/>
                </a:cubicBezTo>
                <a:cubicBezTo>
                  <a:pt x="4076200" y="1843971"/>
                  <a:pt x="4071120" y="1840860"/>
                  <a:pt x="4056515" y="1851591"/>
                </a:cubicBezTo>
                <a:cubicBezTo>
                  <a:pt x="4041910" y="1862323"/>
                  <a:pt x="4051118" y="1866767"/>
                  <a:pt x="4050737" y="1874388"/>
                </a:cubicBezTo>
                <a:cubicBezTo>
                  <a:pt x="4050356" y="1882008"/>
                  <a:pt x="4038481" y="1903471"/>
                  <a:pt x="4034100" y="1911408"/>
                </a:cubicBezTo>
                <a:cubicBezTo>
                  <a:pt x="4029718" y="1919346"/>
                  <a:pt x="4029718" y="1922140"/>
                  <a:pt x="4033084" y="1927220"/>
                </a:cubicBezTo>
                <a:cubicBezTo>
                  <a:pt x="4036449" y="1932236"/>
                  <a:pt x="4041212" y="1930331"/>
                  <a:pt x="4043244" y="1932871"/>
                </a:cubicBezTo>
                <a:cubicBezTo>
                  <a:pt x="4045276" y="1935411"/>
                  <a:pt x="4043244" y="1955350"/>
                  <a:pt x="4040831" y="1961954"/>
                </a:cubicBezTo>
                <a:cubicBezTo>
                  <a:pt x="4038481" y="1968622"/>
                  <a:pt x="4046609" y="1969892"/>
                  <a:pt x="4055118" y="1967986"/>
                </a:cubicBezTo>
                <a:cubicBezTo>
                  <a:pt x="4063627" y="1966082"/>
                  <a:pt x="4056134" y="1965447"/>
                  <a:pt x="4056134" y="1958525"/>
                </a:cubicBezTo>
                <a:cubicBezTo>
                  <a:pt x="4056134" y="1951540"/>
                  <a:pt x="4060198" y="1948365"/>
                  <a:pt x="4060198" y="1935411"/>
                </a:cubicBezTo>
                <a:lnTo>
                  <a:pt x="4060198" y="1916488"/>
                </a:lnTo>
                <a:cubicBezTo>
                  <a:pt x="4060198" y="1916488"/>
                  <a:pt x="4062611" y="1915218"/>
                  <a:pt x="4065659" y="1919663"/>
                </a:cubicBezTo>
                <a:cubicBezTo>
                  <a:pt x="4068707" y="1924108"/>
                  <a:pt x="4073152" y="1936427"/>
                  <a:pt x="4076899" y="1942777"/>
                </a:cubicBezTo>
                <a:cubicBezTo>
                  <a:pt x="4080645" y="1949064"/>
                  <a:pt x="4084392" y="1953826"/>
                  <a:pt x="4090170" y="1949381"/>
                </a:cubicBezTo>
                <a:cubicBezTo>
                  <a:pt x="4095949" y="1944936"/>
                  <a:pt x="4101346" y="1939920"/>
                  <a:pt x="4101346" y="1939920"/>
                </a:cubicBezTo>
                <a:cubicBezTo>
                  <a:pt x="4101346" y="1939920"/>
                  <a:pt x="4090170" y="1936427"/>
                  <a:pt x="4090170" y="1932617"/>
                </a:cubicBezTo>
                <a:cubicBezTo>
                  <a:pt x="4090170" y="1928807"/>
                  <a:pt x="4094932" y="1925696"/>
                  <a:pt x="4087122" y="1912996"/>
                </a:cubicBezTo>
                <a:cubicBezTo>
                  <a:pt x="4079312" y="1900359"/>
                  <a:pt x="4075248" y="1899724"/>
                  <a:pt x="4085090" y="1899089"/>
                </a:cubicBezTo>
                <a:cubicBezTo>
                  <a:pt x="4094932" y="1898454"/>
                  <a:pt x="4094615" y="1888675"/>
                  <a:pt x="4100330" y="1885817"/>
                </a:cubicBezTo>
                <a:cubicBezTo>
                  <a:pt x="4106109" y="1882960"/>
                  <a:pt x="4114237" y="1883913"/>
                  <a:pt x="4114237" y="1883913"/>
                </a:cubicBezTo>
                <a:cubicBezTo>
                  <a:pt x="4114237" y="1883913"/>
                  <a:pt x="4108458" y="1877880"/>
                  <a:pt x="4099632" y="1880420"/>
                </a:cubicBezTo>
                <a:cubicBezTo>
                  <a:pt x="4090805" y="1882960"/>
                  <a:pt x="4082995" y="1884230"/>
                  <a:pt x="4075501" y="1888294"/>
                </a:cubicBezTo>
                <a:cubicBezTo>
                  <a:pt x="4068072" y="1892422"/>
                  <a:pt x="4061595" y="1894961"/>
                  <a:pt x="4060198" y="1887342"/>
                </a:cubicBezTo>
                <a:cubicBezTo>
                  <a:pt x="4058864" y="1879722"/>
                  <a:pt x="4057849" y="1877880"/>
                  <a:pt x="4058864" y="1867403"/>
                </a:cubicBezTo>
                <a:cubicBezTo>
                  <a:pt x="4059881" y="1856989"/>
                  <a:pt x="4071755" y="1864863"/>
                  <a:pt x="4080582" y="1862386"/>
                </a:cubicBezTo>
                <a:cubicBezTo>
                  <a:pt x="4089408" y="1859846"/>
                  <a:pt x="4089408" y="1860481"/>
                  <a:pt x="4108776" y="1861751"/>
                </a:cubicBezTo>
                <a:cubicBezTo>
                  <a:pt x="4128143" y="1863021"/>
                  <a:pt x="4129476" y="1858576"/>
                  <a:pt x="4135255" y="1850702"/>
                </a:cubicBezTo>
                <a:cubicBezTo>
                  <a:pt x="4141034" y="1842828"/>
                  <a:pt x="4144399" y="1833621"/>
                  <a:pt x="4144399" y="1833621"/>
                </a:cubicBezTo>
                <a:cubicBezTo>
                  <a:pt x="4144399" y="1833621"/>
                  <a:pt x="4131255" y="1844606"/>
                  <a:pt x="4123126" y="1850321"/>
                </a:cubicBezTo>
                <a:moveTo>
                  <a:pt x="4168974" y="1822635"/>
                </a:moveTo>
                <a:cubicBezTo>
                  <a:pt x="4170688" y="1819460"/>
                  <a:pt x="4154750" y="1833557"/>
                  <a:pt x="4151765" y="1836351"/>
                </a:cubicBezTo>
                <a:cubicBezTo>
                  <a:pt x="4148781" y="1839145"/>
                  <a:pt x="4151765" y="1843209"/>
                  <a:pt x="4153924" y="1847273"/>
                </a:cubicBezTo>
                <a:cubicBezTo>
                  <a:pt x="4156083" y="1851337"/>
                  <a:pt x="4155575" y="1865307"/>
                  <a:pt x="4156401" y="1868355"/>
                </a:cubicBezTo>
                <a:cubicBezTo>
                  <a:pt x="4157226" y="1871403"/>
                  <a:pt x="4165418" y="1874197"/>
                  <a:pt x="4165418" y="1874197"/>
                </a:cubicBezTo>
                <a:cubicBezTo>
                  <a:pt x="4165418" y="1874197"/>
                  <a:pt x="4165164" y="1864799"/>
                  <a:pt x="4168148" y="1860481"/>
                </a:cubicBezTo>
                <a:cubicBezTo>
                  <a:pt x="4171132" y="1856163"/>
                  <a:pt x="4168148" y="1850829"/>
                  <a:pt x="4168148" y="1842955"/>
                </a:cubicBezTo>
                <a:cubicBezTo>
                  <a:pt x="4168148" y="1835081"/>
                  <a:pt x="4163767" y="1832033"/>
                  <a:pt x="4168974" y="1822635"/>
                </a:cubicBezTo>
                <a:moveTo>
                  <a:pt x="4137605" y="1906010"/>
                </a:moveTo>
                <a:cubicBezTo>
                  <a:pt x="4125095" y="1901248"/>
                  <a:pt x="4120396" y="1904360"/>
                  <a:pt x="4120396" y="1910900"/>
                </a:cubicBezTo>
                <a:cubicBezTo>
                  <a:pt x="4120396" y="1917441"/>
                  <a:pt x="4118999" y="1920679"/>
                  <a:pt x="4132334" y="1920679"/>
                </a:cubicBezTo>
                <a:cubicBezTo>
                  <a:pt x="4145669" y="1920742"/>
                  <a:pt x="4160782" y="1914837"/>
                  <a:pt x="4137605" y="1906010"/>
                </a:cubicBezTo>
                <a:moveTo>
                  <a:pt x="4162560" y="1901756"/>
                </a:moveTo>
                <a:cubicBezTo>
                  <a:pt x="4159512" y="1902709"/>
                  <a:pt x="4156274" y="1912551"/>
                  <a:pt x="4158051" y="1918393"/>
                </a:cubicBezTo>
                <a:cubicBezTo>
                  <a:pt x="4159766" y="1924298"/>
                  <a:pt x="4161925" y="1920361"/>
                  <a:pt x="4168910" y="1919092"/>
                </a:cubicBezTo>
                <a:cubicBezTo>
                  <a:pt x="4175959" y="1917758"/>
                  <a:pt x="4174816" y="1912234"/>
                  <a:pt x="4183642" y="1911535"/>
                </a:cubicBezTo>
                <a:cubicBezTo>
                  <a:pt x="4192469" y="1910900"/>
                  <a:pt x="4210693" y="1917758"/>
                  <a:pt x="4210693" y="1917758"/>
                </a:cubicBezTo>
                <a:cubicBezTo>
                  <a:pt x="4210693" y="1917758"/>
                  <a:pt x="4214567" y="1913186"/>
                  <a:pt x="4200533" y="1904360"/>
                </a:cubicBezTo>
                <a:cubicBezTo>
                  <a:pt x="4186436" y="1895533"/>
                  <a:pt x="4180023" y="1896232"/>
                  <a:pt x="4162560" y="1901756"/>
                </a:cubicBezTo>
                <a:moveTo>
                  <a:pt x="3913005" y="1578732"/>
                </a:moveTo>
                <a:cubicBezTo>
                  <a:pt x="3913005" y="1578732"/>
                  <a:pt x="3900495" y="1579113"/>
                  <a:pt x="3898527" y="1579113"/>
                </a:cubicBezTo>
                <a:cubicBezTo>
                  <a:pt x="3896622" y="1579113"/>
                  <a:pt x="3892241" y="1583939"/>
                  <a:pt x="3889129" y="1585844"/>
                </a:cubicBezTo>
                <a:cubicBezTo>
                  <a:pt x="3885954" y="1587748"/>
                  <a:pt x="3886018" y="1590416"/>
                  <a:pt x="3888176" y="1595305"/>
                </a:cubicBezTo>
                <a:cubicBezTo>
                  <a:pt x="3890336" y="1600258"/>
                  <a:pt x="3894019" y="1600512"/>
                  <a:pt x="3900178" y="1602163"/>
                </a:cubicBezTo>
                <a:cubicBezTo>
                  <a:pt x="3906274" y="1603814"/>
                  <a:pt x="3904115" y="1599496"/>
                  <a:pt x="3908624" y="1597845"/>
                </a:cubicBezTo>
                <a:cubicBezTo>
                  <a:pt x="3913132" y="1596194"/>
                  <a:pt x="3914339" y="1592130"/>
                  <a:pt x="3915291" y="1588447"/>
                </a:cubicBezTo>
                <a:cubicBezTo>
                  <a:pt x="3916244" y="1584764"/>
                  <a:pt x="3919228" y="1583113"/>
                  <a:pt x="3920307" y="1581843"/>
                </a:cubicBezTo>
                <a:cubicBezTo>
                  <a:pt x="3921387" y="1580573"/>
                  <a:pt x="3916751" y="1576255"/>
                  <a:pt x="3916751" y="1575874"/>
                </a:cubicBezTo>
                <a:cubicBezTo>
                  <a:pt x="3916815" y="1575557"/>
                  <a:pt x="3913005" y="1578732"/>
                  <a:pt x="3913005" y="1578732"/>
                </a:cubicBezTo>
                <a:moveTo>
                  <a:pt x="4060706" y="1596321"/>
                </a:moveTo>
                <a:cubicBezTo>
                  <a:pt x="4055753" y="1592702"/>
                  <a:pt x="4053086" y="1605465"/>
                  <a:pt x="4051689" y="1612069"/>
                </a:cubicBezTo>
                <a:cubicBezTo>
                  <a:pt x="4050292" y="1618673"/>
                  <a:pt x="4048705" y="1622991"/>
                  <a:pt x="4051181" y="1627817"/>
                </a:cubicBezTo>
                <a:cubicBezTo>
                  <a:pt x="4053657" y="1632643"/>
                  <a:pt x="4052514" y="1634167"/>
                  <a:pt x="4052514" y="1634167"/>
                </a:cubicBezTo>
                <a:lnTo>
                  <a:pt x="4045403" y="1628833"/>
                </a:lnTo>
                <a:cubicBezTo>
                  <a:pt x="4045403" y="1628833"/>
                  <a:pt x="4043498" y="1634929"/>
                  <a:pt x="4043498" y="1640263"/>
                </a:cubicBezTo>
                <a:cubicBezTo>
                  <a:pt x="4043498" y="1645597"/>
                  <a:pt x="4041275" y="1647883"/>
                  <a:pt x="4049530" y="1651693"/>
                </a:cubicBezTo>
                <a:cubicBezTo>
                  <a:pt x="4057722" y="1655503"/>
                  <a:pt x="4060452" y="1653471"/>
                  <a:pt x="4061532" y="1659313"/>
                </a:cubicBezTo>
                <a:cubicBezTo>
                  <a:pt x="4062611" y="1665155"/>
                  <a:pt x="4062611" y="1667695"/>
                  <a:pt x="4068072" y="1668711"/>
                </a:cubicBezTo>
                <a:cubicBezTo>
                  <a:pt x="4073533" y="1669727"/>
                  <a:pt x="4079820" y="1672013"/>
                  <a:pt x="4081979" y="1675569"/>
                </a:cubicBezTo>
                <a:cubicBezTo>
                  <a:pt x="4084138" y="1679125"/>
                  <a:pt x="4083058" y="1666171"/>
                  <a:pt x="4086868" y="1666933"/>
                </a:cubicBezTo>
                <a:cubicBezTo>
                  <a:pt x="4090678" y="1667695"/>
                  <a:pt x="4095060" y="1672521"/>
                  <a:pt x="4097790" y="1676839"/>
                </a:cubicBezTo>
                <a:cubicBezTo>
                  <a:pt x="4100520" y="1681157"/>
                  <a:pt x="4104585" y="1681411"/>
                  <a:pt x="4104585" y="1681411"/>
                </a:cubicBezTo>
                <a:cubicBezTo>
                  <a:pt x="4104585" y="1681411"/>
                  <a:pt x="4098298" y="1670997"/>
                  <a:pt x="4101092" y="1669727"/>
                </a:cubicBezTo>
                <a:cubicBezTo>
                  <a:pt x="4103823" y="1668457"/>
                  <a:pt x="4104585" y="1667441"/>
                  <a:pt x="4097536" y="1663123"/>
                </a:cubicBezTo>
                <a:cubicBezTo>
                  <a:pt x="4090424" y="1658805"/>
                  <a:pt x="4084709" y="1659821"/>
                  <a:pt x="4079248" y="1659059"/>
                </a:cubicBezTo>
                <a:cubicBezTo>
                  <a:pt x="4073787" y="1658297"/>
                  <a:pt x="4073787" y="1662869"/>
                  <a:pt x="4069723" y="1652201"/>
                </a:cubicBezTo>
                <a:cubicBezTo>
                  <a:pt x="4065659" y="1641533"/>
                  <a:pt x="4068898" y="1634929"/>
                  <a:pt x="4068898" y="1632643"/>
                </a:cubicBezTo>
                <a:cubicBezTo>
                  <a:pt x="4068898" y="1630357"/>
                  <a:pt x="4071882" y="1636199"/>
                  <a:pt x="4075184" y="1628833"/>
                </a:cubicBezTo>
                <a:cubicBezTo>
                  <a:pt x="4078423" y="1621467"/>
                  <a:pt x="4079248" y="1615625"/>
                  <a:pt x="4078676" y="1608513"/>
                </a:cubicBezTo>
                <a:cubicBezTo>
                  <a:pt x="4078105" y="1601401"/>
                  <a:pt x="4083630" y="1598607"/>
                  <a:pt x="4079502" y="1598353"/>
                </a:cubicBezTo>
                <a:cubicBezTo>
                  <a:pt x="4075375" y="1598163"/>
                  <a:pt x="4063437" y="1598417"/>
                  <a:pt x="4060706" y="1596321"/>
                </a:cubicBezTo>
                <a:moveTo>
                  <a:pt x="4125603" y="1732846"/>
                </a:moveTo>
                <a:cubicBezTo>
                  <a:pt x="4126429" y="1737990"/>
                  <a:pt x="4120714" y="1731385"/>
                  <a:pt x="4118555" y="1734370"/>
                </a:cubicBezTo>
                <a:cubicBezTo>
                  <a:pt x="4116395" y="1737354"/>
                  <a:pt x="4115316" y="1736720"/>
                  <a:pt x="4111824" y="1738180"/>
                </a:cubicBezTo>
                <a:cubicBezTo>
                  <a:pt x="4108331" y="1739641"/>
                  <a:pt x="4099949" y="1747388"/>
                  <a:pt x="4099949" y="1747388"/>
                </a:cubicBezTo>
                <a:cubicBezTo>
                  <a:pt x="4099949" y="1747388"/>
                  <a:pt x="4099822" y="1742371"/>
                  <a:pt x="4100013" y="1741228"/>
                </a:cubicBezTo>
                <a:cubicBezTo>
                  <a:pt x="4100203" y="1740085"/>
                  <a:pt x="4097473" y="1734179"/>
                  <a:pt x="4094932" y="1738180"/>
                </a:cubicBezTo>
                <a:cubicBezTo>
                  <a:pt x="4092393" y="1742181"/>
                  <a:pt x="4089916" y="1744784"/>
                  <a:pt x="4084138" y="1747578"/>
                </a:cubicBezTo>
                <a:cubicBezTo>
                  <a:pt x="4078423" y="1750435"/>
                  <a:pt x="4074867" y="1754627"/>
                  <a:pt x="4074168" y="1759770"/>
                </a:cubicBezTo>
                <a:cubicBezTo>
                  <a:pt x="4073406" y="1764914"/>
                  <a:pt x="4077661" y="1764723"/>
                  <a:pt x="4077661" y="1764723"/>
                </a:cubicBezTo>
                <a:cubicBezTo>
                  <a:pt x="4077661" y="1764723"/>
                  <a:pt x="4079883" y="1763009"/>
                  <a:pt x="4083693" y="1757103"/>
                </a:cubicBezTo>
                <a:cubicBezTo>
                  <a:pt x="4087503" y="1751198"/>
                  <a:pt x="4088201" y="1751388"/>
                  <a:pt x="4095060" y="1750499"/>
                </a:cubicBezTo>
                <a:cubicBezTo>
                  <a:pt x="4101918" y="1749673"/>
                  <a:pt x="4101346" y="1749737"/>
                  <a:pt x="4103569" y="1753420"/>
                </a:cubicBezTo>
                <a:cubicBezTo>
                  <a:pt x="4105728" y="1757167"/>
                  <a:pt x="4104076" y="1762754"/>
                  <a:pt x="4104267" y="1766882"/>
                </a:cubicBezTo>
                <a:cubicBezTo>
                  <a:pt x="4104457" y="1770946"/>
                  <a:pt x="4104076" y="1775899"/>
                  <a:pt x="4111125" y="1778312"/>
                </a:cubicBezTo>
                <a:cubicBezTo>
                  <a:pt x="4118174" y="1780725"/>
                  <a:pt x="4114808" y="1778503"/>
                  <a:pt x="4121285" y="1777931"/>
                </a:cubicBezTo>
                <a:cubicBezTo>
                  <a:pt x="4127762" y="1777360"/>
                  <a:pt x="4127635" y="1777550"/>
                  <a:pt x="4126682" y="1774311"/>
                </a:cubicBezTo>
                <a:cubicBezTo>
                  <a:pt x="4125794" y="1771073"/>
                  <a:pt x="4123825" y="1768216"/>
                  <a:pt x="4123381" y="1764406"/>
                </a:cubicBezTo>
                <a:cubicBezTo>
                  <a:pt x="4123000" y="1760596"/>
                  <a:pt x="4127127" y="1759008"/>
                  <a:pt x="4128397" y="1758246"/>
                </a:cubicBezTo>
                <a:cubicBezTo>
                  <a:pt x="4129731" y="1757484"/>
                  <a:pt x="4130556" y="1762056"/>
                  <a:pt x="4132525" y="1766819"/>
                </a:cubicBezTo>
                <a:cubicBezTo>
                  <a:pt x="4134430" y="1771581"/>
                  <a:pt x="4135255" y="1771391"/>
                  <a:pt x="4136081" y="1767771"/>
                </a:cubicBezTo>
                <a:cubicBezTo>
                  <a:pt x="4136906" y="1764152"/>
                  <a:pt x="4139129" y="1755579"/>
                  <a:pt x="4138303" y="1751007"/>
                </a:cubicBezTo>
                <a:cubicBezTo>
                  <a:pt x="4137478" y="1746435"/>
                  <a:pt x="4137097" y="1742942"/>
                  <a:pt x="4137097" y="1739133"/>
                </a:cubicBezTo>
                <a:cubicBezTo>
                  <a:pt x="4137097" y="1735323"/>
                  <a:pt x="4133922" y="1730751"/>
                  <a:pt x="4132080" y="1729417"/>
                </a:cubicBezTo>
                <a:cubicBezTo>
                  <a:pt x="4130239" y="1728084"/>
                  <a:pt x="4123889" y="1722496"/>
                  <a:pt x="4123889" y="1722496"/>
                </a:cubicBezTo>
                <a:cubicBezTo>
                  <a:pt x="4123889" y="1722496"/>
                  <a:pt x="4124778" y="1727703"/>
                  <a:pt x="4125603" y="1732846"/>
                </a:cubicBezTo>
                <a:moveTo>
                  <a:pt x="4094234" y="1701731"/>
                </a:moveTo>
                <a:cubicBezTo>
                  <a:pt x="4094234" y="1701731"/>
                  <a:pt x="4094361" y="1698492"/>
                  <a:pt x="4088456" y="1692714"/>
                </a:cubicBezTo>
                <a:cubicBezTo>
                  <a:pt x="4082550" y="1686872"/>
                  <a:pt x="4082360" y="1685221"/>
                  <a:pt x="4073343" y="1683634"/>
                </a:cubicBezTo>
                <a:cubicBezTo>
                  <a:pt x="4064326" y="1682110"/>
                  <a:pt x="4055309" y="1684396"/>
                  <a:pt x="4059119" y="1694111"/>
                </a:cubicBezTo>
                <a:cubicBezTo>
                  <a:pt x="4062929" y="1703763"/>
                  <a:pt x="4064072" y="1705223"/>
                  <a:pt x="4071692" y="1706367"/>
                </a:cubicBezTo>
                <a:cubicBezTo>
                  <a:pt x="4079312" y="1707510"/>
                  <a:pt x="4083947" y="1703382"/>
                  <a:pt x="4083947" y="1703382"/>
                </a:cubicBezTo>
                <a:cubicBezTo>
                  <a:pt x="4083947" y="1703382"/>
                  <a:pt x="4084519" y="1704906"/>
                  <a:pt x="4077280" y="1709478"/>
                </a:cubicBezTo>
                <a:cubicBezTo>
                  <a:pt x="4070104" y="1713986"/>
                  <a:pt x="4069215" y="1722623"/>
                  <a:pt x="4074867" y="1725988"/>
                </a:cubicBezTo>
                <a:cubicBezTo>
                  <a:pt x="4080518" y="1729354"/>
                  <a:pt x="4080391" y="1734497"/>
                  <a:pt x="4083630" y="1731957"/>
                </a:cubicBezTo>
                <a:cubicBezTo>
                  <a:pt x="4086868" y="1729417"/>
                  <a:pt x="4089281" y="1720464"/>
                  <a:pt x="4095885" y="1714241"/>
                </a:cubicBezTo>
                <a:cubicBezTo>
                  <a:pt x="4102553" y="1708017"/>
                  <a:pt x="4102934" y="1707129"/>
                  <a:pt x="4103823" y="1700525"/>
                </a:cubicBezTo>
                <a:cubicBezTo>
                  <a:pt x="4104648" y="1693921"/>
                  <a:pt x="4103950" y="1688650"/>
                  <a:pt x="4103950" y="1688650"/>
                </a:cubicBezTo>
                <a:lnTo>
                  <a:pt x="4094234" y="1701731"/>
                </a:lnTo>
                <a:close/>
                <a:moveTo>
                  <a:pt x="4109664" y="1683126"/>
                </a:moveTo>
                <a:cubicBezTo>
                  <a:pt x="4108839" y="1683760"/>
                  <a:pt x="4104140" y="1682617"/>
                  <a:pt x="4109030" y="1687380"/>
                </a:cubicBezTo>
                <a:cubicBezTo>
                  <a:pt x="4113919" y="1692142"/>
                  <a:pt x="4118428" y="1693159"/>
                  <a:pt x="4117856" y="1696715"/>
                </a:cubicBezTo>
                <a:cubicBezTo>
                  <a:pt x="4117221" y="1700271"/>
                  <a:pt x="4117666" y="1700906"/>
                  <a:pt x="4114935" y="1700525"/>
                </a:cubicBezTo>
                <a:cubicBezTo>
                  <a:pt x="4112141" y="1700144"/>
                  <a:pt x="4111316" y="1699509"/>
                  <a:pt x="4110109" y="1699382"/>
                </a:cubicBezTo>
                <a:cubicBezTo>
                  <a:pt x="4108903" y="1699254"/>
                  <a:pt x="4108712" y="1701667"/>
                  <a:pt x="4109538" y="1703827"/>
                </a:cubicBezTo>
                <a:cubicBezTo>
                  <a:pt x="4110300" y="1706049"/>
                  <a:pt x="4110109" y="1703573"/>
                  <a:pt x="4112522" y="1707256"/>
                </a:cubicBezTo>
                <a:cubicBezTo>
                  <a:pt x="4114872" y="1711002"/>
                  <a:pt x="4114237" y="1712209"/>
                  <a:pt x="4114999" y="1716527"/>
                </a:cubicBezTo>
                <a:cubicBezTo>
                  <a:pt x="4115697" y="1720781"/>
                  <a:pt x="4117539" y="1718685"/>
                  <a:pt x="4117539" y="1718685"/>
                </a:cubicBezTo>
                <a:cubicBezTo>
                  <a:pt x="4117539" y="1718685"/>
                  <a:pt x="4116904" y="1708398"/>
                  <a:pt x="4117221" y="1706303"/>
                </a:cubicBezTo>
                <a:cubicBezTo>
                  <a:pt x="4117539" y="1704208"/>
                  <a:pt x="4116395" y="1699128"/>
                  <a:pt x="4119888" y="1700779"/>
                </a:cubicBezTo>
                <a:cubicBezTo>
                  <a:pt x="4123381" y="1702429"/>
                  <a:pt x="4122428" y="1708526"/>
                  <a:pt x="4124460" y="1702810"/>
                </a:cubicBezTo>
                <a:cubicBezTo>
                  <a:pt x="4126492" y="1697096"/>
                  <a:pt x="4125603" y="1692016"/>
                  <a:pt x="4124587" y="1687444"/>
                </a:cubicBezTo>
                <a:cubicBezTo>
                  <a:pt x="4123571" y="1682872"/>
                  <a:pt x="4119951" y="1682681"/>
                  <a:pt x="4115761" y="1682681"/>
                </a:cubicBezTo>
                <a:cubicBezTo>
                  <a:pt x="4111506" y="1682745"/>
                  <a:pt x="4109664" y="1683126"/>
                  <a:pt x="4109664" y="1683126"/>
                </a:cubicBezTo>
                <a:moveTo>
                  <a:pt x="4039116" y="1700715"/>
                </a:moveTo>
                <a:cubicBezTo>
                  <a:pt x="4037084" y="1701223"/>
                  <a:pt x="4035814" y="1703192"/>
                  <a:pt x="4034607" y="1710177"/>
                </a:cubicBezTo>
                <a:cubicBezTo>
                  <a:pt x="4033338" y="1717098"/>
                  <a:pt x="4029464" y="1720781"/>
                  <a:pt x="4025273" y="1724845"/>
                </a:cubicBezTo>
                <a:cubicBezTo>
                  <a:pt x="4021082" y="1728973"/>
                  <a:pt x="4009716" y="1739895"/>
                  <a:pt x="4009144" y="1742117"/>
                </a:cubicBezTo>
                <a:cubicBezTo>
                  <a:pt x="4008509" y="1744276"/>
                  <a:pt x="4008382" y="1742942"/>
                  <a:pt x="4016891" y="1738942"/>
                </a:cubicBezTo>
                <a:cubicBezTo>
                  <a:pt x="4025400" y="1734942"/>
                  <a:pt x="4032131" y="1729671"/>
                  <a:pt x="4033147" y="1724210"/>
                </a:cubicBezTo>
                <a:cubicBezTo>
                  <a:pt x="4034226" y="1718813"/>
                  <a:pt x="4032131" y="1722115"/>
                  <a:pt x="4039624" y="1718622"/>
                </a:cubicBezTo>
                <a:cubicBezTo>
                  <a:pt x="4047117" y="1715129"/>
                  <a:pt x="4043307" y="1713923"/>
                  <a:pt x="4043625" y="1708398"/>
                </a:cubicBezTo>
                <a:cubicBezTo>
                  <a:pt x="4043879" y="1702810"/>
                  <a:pt x="4042863" y="1699763"/>
                  <a:pt x="4039116" y="1700715"/>
                </a:cubicBezTo>
                <a:moveTo>
                  <a:pt x="4490665" y="1908741"/>
                </a:moveTo>
                <a:cubicBezTo>
                  <a:pt x="4489776" y="1915790"/>
                  <a:pt x="4492697" y="1917948"/>
                  <a:pt x="4486156" y="1923092"/>
                </a:cubicBezTo>
                <a:cubicBezTo>
                  <a:pt x="4479616" y="1928299"/>
                  <a:pt x="4472250" y="1928299"/>
                  <a:pt x="4465265" y="1929442"/>
                </a:cubicBezTo>
                <a:cubicBezTo>
                  <a:pt x="4458343" y="1930585"/>
                  <a:pt x="4463423" y="1928299"/>
                  <a:pt x="4454787" y="1928045"/>
                </a:cubicBezTo>
                <a:cubicBezTo>
                  <a:pt x="4446215" y="1927791"/>
                  <a:pt x="4443992" y="1928426"/>
                  <a:pt x="4447993" y="1932744"/>
                </a:cubicBezTo>
                <a:cubicBezTo>
                  <a:pt x="4451930" y="1937062"/>
                  <a:pt x="4450977" y="1941253"/>
                  <a:pt x="4463677" y="1940745"/>
                </a:cubicBezTo>
                <a:cubicBezTo>
                  <a:pt x="4476377" y="1940237"/>
                  <a:pt x="4486855" y="1933379"/>
                  <a:pt x="4495046" y="1930839"/>
                </a:cubicBezTo>
                <a:cubicBezTo>
                  <a:pt x="4503238" y="1928299"/>
                  <a:pt x="4502539" y="1921695"/>
                  <a:pt x="4503238" y="1918647"/>
                </a:cubicBezTo>
                <a:cubicBezTo>
                  <a:pt x="4503873" y="1915599"/>
                  <a:pt x="4491617" y="1901121"/>
                  <a:pt x="4490665" y="1908741"/>
                </a:cubicBezTo>
                <a:moveTo>
                  <a:pt x="4526098" y="1923981"/>
                </a:moveTo>
                <a:cubicBezTo>
                  <a:pt x="4529590" y="1928998"/>
                  <a:pt x="4528257" y="1928235"/>
                  <a:pt x="4532765" y="1934776"/>
                </a:cubicBezTo>
                <a:cubicBezTo>
                  <a:pt x="4537274" y="1941380"/>
                  <a:pt x="4544386" y="1942523"/>
                  <a:pt x="4549720" y="1944301"/>
                </a:cubicBezTo>
                <a:cubicBezTo>
                  <a:pt x="4555054" y="1946079"/>
                  <a:pt x="4549720" y="1942396"/>
                  <a:pt x="4545783" y="1937062"/>
                </a:cubicBezTo>
                <a:cubicBezTo>
                  <a:pt x="4541846" y="1931728"/>
                  <a:pt x="4541528" y="1928807"/>
                  <a:pt x="4535686" y="1923473"/>
                </a:cubicBezTo>
                <a:cubicBezTo>
                  <a:pt x="4529781" y="1918139"/>
                  <a:pt x="4519938" y="1915218"/>
                  <a:pt x="4526098" y="1923981"/>
                </a:cubicBezTo>
                <a:moveTo>
                  <a:pt x="4065469" y="1496944"/>
                </a:moveTo>
                <a:cubicBezTo>
                  <a:pt x="4048006" y="1508056"/>
                  <a:pt x="4040132" y="1507231"/>
                  <a:pt x="4047054" y="1521328"/>
                </a:cubicBezTo>
                <a:cubicBezTo>
                  <a:pt x="4053975" y="1535425"/>
                  <a:pt x="4058357" y="1541394"/>
                  <a:pt x="4059309" y="1544060"/>
                </a:cubicBezTo>
                <a:cubicBezTo>
                  <a:pt x="4060262" y="1546728"/>
                  <a:pt x="4063818" y="1542283"/>
                  <a:pt x="4068580" y="1531107"/>
                </a:cubicBezTo>
                <a:cubicBezTo>
                  <a:pt x="4073343" y="1519931"/>
                  <a:pt x="4073914" y="1505326"/>
                  <a:pt x="4075819" y="1500881"/>
                </a:cubicBezTo>
                <a:cubicBezTo>
                  <a:pt x="4077724" y="1496435"/>
                  <a:pt x="4071438" y="1493134"/>
                  <a:pt x="4065469" y="1496944"/>
                </a:cubicBezTo>
                <a:moveTo>
                  <a:pt x="4364808" y="949002"/>
                </a:moveTo>
                <a:cubicBezTo>
                  <a:pt x="4366713" y="956368"/>
                  <a:pt x="4368618" y="967798"/>
                  <a:pt x="4364300" y="969068"/>
                </a:cubicBezTo>
                <a:cubicBezTo>
                  <a:pt x="4359918" y="970338"/>
                  <a:pt x="4356934" y="978466"/>
                  <a:pt x="4355854" y="986848"/>
                </a:cubicBezTo>
                <a:cubicBezTo>
                  <a:pt x="4354775" y="995230"/>
                  <a:pt x="4352552" y="1005898"/>
                  <a:pt x="4357188" y="1012502"/>
                </a:cubicBezTo>
                <a:cubicBezTo>
                  <a:pt x="4361823" y="1019106"/>
                  <a:pt x="4358521" y="1019614"/>
                  <a:pt x="4358521" y="1025202"/>
                </a:cubicBezTo>
                <a:cubicBezTo>
                  <a:pt x="4358521" y="1030790"/>
                  <a:pt x="4360172" y="1045014"/>
                  <a:pt x="4357442" y="1053396"/>
                </a:cubicBezTo>
                <a:cubicBezTo>
                  <a:pt x="4354711" y="1061778"/>
                  <a:pt x="4353060" y="1063810"/>
                  <a:pt x="4354203" y="1072700"/>
                </a:cubicBezTo>
                <a:cubicBezTo>
                  <a:pt x="4355283" y="1081590"/>
                  <a:pt x="4354203" y="1083368"/>
                  <a:pt x="4354203" y="1096068"/>
                </a:cubicBezTo>
                <a:cubicBezTo>
                  <a:pt x="4354203" y="1108768"/>
                  <a:pt x="4353378" y="1118928"/>
                  <a:pt x="4353949" y="1124008"/>
                </a:cubicBezTo>
                <a:cubicBezTo>
                  <a:pt x="4354521" y="1129152"/>
                  <a:pt x="4357188" y="1121468"/>
                  <a:pt x="4359093" y="1119690"/>
                </a:cubicBezTo>
                <a:cubicBezTo>
                  <a:pt x="4360998" y="1117912"/>
                  <a:pt x="4368364" y="1116896"/>
                  <a:pt x="4372428" y="1121214"/>
                </a:cubicBezTo>
                <a:lnTo>
                  <a:pt x="4376555" y="1125532"/>
                </a:lnTo>
                <a:cubicBezTo>
                  <a:pt x="4376555" y="1125532"/>
                  <a:pt x="4383096" y="1128326"/>
                  <a:pt x="4374079" y="1109022"/>
                </a:cubicBezTo>
                <a:cubicBezTo>
                  <a:pt x="4365062" y="1089718"/>
                  <a:pt x="4363474" y="1093782"/>
                  <a:pt x="4365887" y="1076256"/>
                </a:cubicBezTo>
                <a:cubicBezTo>
                  <a:pt x="4368364" y="1058730"/>
                  <a:pt x="4369697" y="1058476"/>
                  <a:pt x="4378968" y="1056698"/>
                </a:cubicBezTo>
                <a:cubicBezTo>
                  <a:pt x="4388239" y="1054920"/>
                  <a:pt x="4393129" y="1067620"/>
                  <a:pt x="4394272" y="1068890"/>
                </a:cubicBezTo>
                <a:cubicBezTo>
                  <a:pt x="4395351" y="1070160"/>
                  <a:pt x="4393446" y="1064572"/>
                  <a:pt x="4390144" y="1054666"/>
                </a:cubicBezTo>
                <a:cubicBezTo>
                  <a:pt x="4386906" y="1044760"/>
                  <a:pt x="4383858" y="1041458"/>
                  <a:pt x="4382778" y="1029012"/>
                </a:cubicBezTo>
                <a:cubicBezTo>
                  <a:pt x="4381699" y="1016566"/>
                  <a:pt x="4377825" y="1006152"/>
                  <a:pt x="4372936" y="1002596"/>
                </a:cubicBezTo>
                <a:cubicBezTo>
                  <a:pt x="4368046" y="999040"/>
                  <a:pt x="4370523" y="993198"/>
                  <a:pt x="4372682" y="988372"/>
                </a:cubicBezTo>
                <a:cubicBezTo>
                  <a:pt x="4374841" y="983546"/>
                  <a:pt x="4375666" y="976180"/>
                  <a:pt x="4374587" y="967798"/>
                </a:cubicBezTo>
                <a:cubicBezTo>
                  <a:pt x="4373444" y="959416"/>
                  <a:pt x="4370967" y="947732"/>
                  <a:pt x="4369697" y="943160"/>
                </a:cubicBezTo>
                <a:cubicBezTo>
                  <a:pt x="4368300" y="938588"/>
                  <a:pt x="4362839" y="945954"/>
                  <a:pt x="4362839" y="945954"/>
                </a:cubicBezTo>
                <a:lnTo>
                  <a:pt x="4364808" y="949002"/>
                </a:lnTo>
                <a:close/>
                <a:moveTo>
                  <a:pt x="4356616" y="1143566"/>
                </a:moveTo>
                <a:cubicBezTo>
                  <a:pt x="4357188" y="1149154"/>
                  <a:pt x="4357696" y="1154234"/>
                  <a:pt x="4353886" y="1160584"/>
                </a:cubicBezTo>
                <a:cubicBezTo>
                  <a:pt x="4350076" y="1166934"/>
                  <a:pt x="4352806" y="1168458"/>
                  <a:pt x="4350584" y="1177348"/>
                </a:cubicBezTo>
                <a:cubicBezTo>
                  <a:pt x="4348425" y="1186238"/>
                  <a:pt x="4337757" y="1177348"/>
                  <a:pt x="4337757" y="1179126"/>
                </a:cubicBezTo>
                <a:cubicBezTo>
                  <a:pt x="4337757" y="1180904"/>
                  <a:pt x="4336106" y="1187254"/>
                  <a:pt x="4333375" y="1189540"/>
                </a:cubicBezTo>
                <a:cubicBezTo>
                  <a:pt x="4330645" y="1191826"/>
                  <a:pt x="4321374" y="1192334"/>
                  <a:pt x="4324104" y="1201224"/>
                </a:cubicBezTo>
                <a:cubicBezTo>
                  <a:pt x="4326835" y="1210114"/>
                  <a:pt x="4331788" y="1219512"/>
                  <a:pt x="4331788" y="1219512"/>
                </a:cubicBezTo>
                <a:cubicBezTo>
                  <a:pt x="4331788" y="1219512"/>
                  <a:pt x="4337249" y="1214432"/>
                  <a:pt x="4338836" y="1213924"/>
                </a:cubicBezTo>
                <a:cubicBezTo>
                  <a:pt x="4340487" y="1213416"/>
                  <a:pt x="4344869" y="1212146"/>
                  <a:pt x="4344869" y="1212146"/>
                </a:cubicBezTo>
                <a:cubicBezTo>
                  <a:pt x="4344869" y="1212146"/>
                  <a:pt x="4344043" y="1209606"/>
                  <a:pt x="4338074" y="1206812"/>
                </a:cubicBezTo>
                <a:cubicBezTo>
                  <a:pt x="4332042" y="1204018"/>
                  <a:pt x="4332613" y="1198176"/>
                  <a:pt x="4333439" y="1196398"/>
                </a:cubicBezTo>
                <a:cubicBezTo>
                  <a:pt x="4334264" y="1194620"/>
                  <a:pt x="4341884" y="1196906"/>
                  <a:pt x="4346774" y="1196398"/>
                </a:cubicBezTo>
                <a:cubicBezTo>
                  <a:pt x="4351663" y="1195890"/>
                  <a:pt x="4355791" y="1193350"/>
                  <a:pt x="4361760" y="1198176"/>
                </a:cubicBezTo>
                <a:cubicBezTo>
                  <a:pt x="4367729" y="1203002"/>
                  <a:pt x="4376492" y="1204780"/>
                  <a:pt x="4376492" y="1204780"/>
                </a:cubicBezTo>
                <a:cubicBezTo>
                  <a:pt x="4376492" y="1204780"/>
                  <a:pt x="4377571" y="1197668"/>
                  <a:pt x="4380302" y="1192588"/>
                </a:cubicBezTo>
                <a:cubicBezTo>
                  <a:pt x="4383032" y="1187508"/>
                  <a:pt x="4390970" y="1189794"/>
                  <a:pt x="4398844" y="1187508"/>
                </a:cubicBezTo>
                <a:cubicBezTo>
                  <a:pt x="4406781" y="1185222"/>
                  <a:pt x="4412750" y="1183952"/>
                  <a:pt x="4410020" y="1180650"/>
                </a:cubicBezTo>
                <a:cubicBezTo>
                  <a:pt x="4407289" y="1177348"/>
                  <a:pt x="4407543" y="1169982"/>
                  <a:pt x="4405892" y="1164394"/>
                </a:cubicBezTo>
                <a:cubicBezTo>
                  <a:pt x="4404241" y="1158806"/>
                  <a:pt x="4399098" y="1164140"/>
                  <a:pt x="4394970" y="1166172"/>
                </a:cubicBezTo>
                <a:cubicBezTo>
                  <a:pt x="4390906" y="1168204"/>
                  <a:pt x="4385699" y="1166680"/>
                  <a:pt x="4380238" y="1163124"/>
                </a:cubicBezTo>
                <a:cubicBezTo>
                  <a:pt x="4374777" y="1159568"/>
                  <a:pt x="4364998" y="1146106"/>
                  <a:pt x="4361442" y="1140772"/>
                </a:cubicBezTo>
                <a:cubicBezTo>
                  <a:pt x="4361506" y="1140772"/>
                  <a:pt x="4356045" y="1137978"/>
                  <a:pt x="4356616" y="1143566"/>
                </a:cubicBezTo>
                <a:moveTo>
                  <a:pt x="4332169" y="1226815"/>
                </a:moveTo>
                <a:cubicBezTo>
                  <a:pt x="4329565" y="1228085"/>
                  <a:pt x="4326263" y="1234816"/>
                  <a:pt x="4326835" y="1242245"/>
                </a:cubicBezTo>
                <a:cubicBezTo>
                  <a:pt x="4327470" y="1249675"/>
                  <a:pt x="4333756" y="1241673"/>
                  <a:pt x="4325628" y="1264534"/>
                </a:cubicBezTo>
                <a:cubicBezTo>
                  <a:pt x="4317437" y="1287394"/>
                  <a:pt x="4313373" y="1292537"/>
                  <a:pt x="4305372" y="1298442"/>
                </a:cubicBezTo>
                <a:cubicBezTo>
                  <a:pt x="4297371" y="1304348"/>
                  <a:pt x="4290068" y="1304348"/>
                  <a:pt x="4286957" y="1302824"/>
                </a:cubicBezTo>
                <a:cubicBezTo>
                  <a:pt x="4283909" y="1301300"/>
                  <a:pt x="4287782" y="1296157"/>
                  <a:pt x="4290005" y="1294633"/>
                </a:cubicBezTo>
                <a:cubicBezTo>
                  <a:pt x="4292291" y="1293109"/>
                  <a:pt x="4283020" y="1292537"/>
                  <a:pt x="4279146" y="1293109"/>
                </a:cubicBezTo>
                <a:cubicBezTo>
                  <a:pt x="4275273" y="1293680"/>
                  <a:pt x="4278956" y="1298061"/>
                  <a:pt x="4278511" y="1301681"/>
                </a:cubicBezTo>
                <a:cubicBezTo>
                  <a:pt x="4278130" y="1305301"/>
                  <a:pt x="4270510" y="1315016"/>
                  <a:pt x="4271399" y="1319398"/>
                </a:cubicBezTo>
                <a:cubicBezTo>
                  <a:pt x="4272225" y="1323779"/>
                  <a:pt x="4272225" y="1325113"/>
                  <a:pt x="4267272" y="1326636"/>
                </a:cubicBezTo>
                <a:cubicBezTo>
                  <a:pt x="4262319" y="1328160"/>
                  <a:pt x="4259080" y="1323017"/>
                  <a:pt x="4257683" y="1322255"/>
                </a:cubicBezTo>
                <a:cubicBezTo>
                  <a:pt x="4256223" y="1321493"/>
                  <a:pt x="4248857" y="1323589"/>
                  <a:pt x="4239268" y="1324922"/>
                </a:cubicBezTo>
                <a:cubicBezTo>
                  <a:pt x="4229616" y="1326256"/>
                  <a:pt x="4227203" y="1329494"/>
                  <a:pt x="4223139" y="1336542"/>
                </a:cubicBezTo>
                <a:cubicBezTo>
                  <a:pt x="4219012" y="1343591"/>
                  <a:pt x="4209423" y="1344734"/>
                  <a:pt x="4202438" y="1347401"/>
                </a:cubicBezTo>
                <a:cubicBezTo>
                  <a:pt x="4195453" y="1350068"/>
                  <a:pt x="4198120" y="1359974"/>
                  <a:pt x="4190564" y="1363403"/>
                </a:cubicBezTo>
                <a:cubicBezTo>
                  <a:pt x="4183007" y="1366832"/>
                  <a:pt x="4183007" y="1373119"/>
                  <a:pt x="4182372" y="1378262"/>
                </a:cubicBezTo>
                <a:cubicBezTo>
                  <a:pt x="4181801" y="1383406"/>
                  <a:pt x="4187071" y="1379786"/>
                  <a:pt x="4187897" y="1379405"/>
                </a:cubicBezTo>
                <a:cubicBezTo>
                  <a:pt x="4188722" y="1379024"/>
                  <a:pt x="4188722" y="1372166"/>
                  <a:pt x="4193421" y="1372928"/>
                </a:cubicBezTo>
                <a:cubicBezTo>
                  <a:pt x="4198120" y="1373690"/>
                  <a:pt x="4198755" y="1373881"/>
                  <a:pt x="4196279" y="1379215"/>
                </a:cubicBezTo>
                <a:cubicBezTo>
                  <a:pt x="4193802" y="1384548"/>
                  <a:pt x="4192405" y="1387216"/>
                  <a:pt x="4189929" y="1391788"/>
                </a:cubicBezTo>
                <a:cubicBezTo>
                  <a:pt x="4187452" y="1396360"/>
                  <a:pt x="4190754" y="1398455"/>
                  <a:pt x="4194437" y="1403027"/>
                </a:cubicBezTo>
                <a:cubicBezTo>
                  <a:pt x="4198120" y="1407599"/>
                  <a:pt x="4201613" y="1401694"/>
                  <a:pt x="4209360" y="1393502"/>
                </a:cubicBezTo>
                <a:cubicBezTo>
                  <a:pt x="4217170" y="1385310"/>
                  <a:pt x="4217742" y="1383406"/>
                  <a:pt x="4217170" y="1374071"/>
                </a:cubicBezTo>
                <a:cubicBezTo>
                  <a:pt x="4216535" y="1364736"/>
                  <a:pt x="4213424" y="1364546"/>
                  <a:pt x="4207772" y="1361879"/>
                </a:cubicBezTo>
                <a:cubicBezTo>
                  <a:pt x="4202057" y="1359212"/>
                  <a:pt x="4200787" y="1361879"/>
                  <a:pt x="4207137" y="1354577"/>
                </a:cubicBezTo>
                <a:cubicBezTo>
                  <a:pt x="4213487" y="1347338"/>
                  <a:pt x="4216345" y="1354386"/>
                  <a:pt x="4220663" y="1351148"/>
                </a:cubicBezTo>
                <a:cubicBezTo>
                  <a:pt x="4224981" y="1347909"/>
                  <a:pt x="4235395" y="1348100"/>
                  <a:pt x="4245428" y="1345623"/>
                </a:cubicBezTo>
                <a:cubicBezTo>
                  <a:pt x="4255461" y="1343147"/>
                  <a:pt x="4265113" y="1339908"/>
                  <a:pt x="4265494" y="1343147"/>
                </a:cubicBezTo>
                <a:cubicBezTo>
                  <a:pt x="4265875" y="1346385"/>
                  <a:pt x="4268986" y="1357244"/>
                  <a:pt x="4269367" y="1359529"/>
                </a:cubicBezTo>
                <a:cubicBezTo>
                  <a:pt x="4269748" y="1361816"/>
                  <a:pt x="4276352" y="1356291"/>
                  <a:pt x="4283083" y="1353815"/>
                </a:cubicBezTo>
                <a:cubicBezTo>
                  <a:pt x="4289878" y="1351338"/>
                  <a:pt x="4283528" y="1350259"/>
                  <a:pt x="4282893" y="1345814"/>
                </a:cubicBezTo>
                <a:cubicBezTo>
                  <a:pt x="4282321" y="1341432"/>
                  <a:pt x="4285941" y="1338956"/>
                  <a:pt x="4285941" y="1338956"/>
                </a:cubicBezTo>
                <a:cubicBezTo>
                  <a:pt x="4285941" y="1338956"/>
                  <a:pt x="4289433" y="1346195"/>
                  <a:pt x="4300292" y="1341051"/>
                </a:cubicBezTo>
                <a:cubicBezTo>
                  <a:pt x="4311150" y="1335908"/>
                  <a:pt x="4311976" y="1333812"/>
                  <a:pt x="4314833" y="1334574"/>
                </a:cubicBezTo>
                <a:cubicBezTo>
                  <a:pt x="4317691" y="1335336"/>
                  <a:pt x="4319532" y="1338194"/>
                  <a:pt x="4324041" y="1335336"/>
                </a:cubicBezTo>
                <a:cubicBezTo>
                  <a:pt x="4328549" y="1332479"/>
                  <a:pt x="4329375" y="1335146"/>
                  <a:pt x="4328549" y="1337432"/>
                </a:cubicBezTo>
                <a:cubicBezTo>
                  <a:pt x="4327724" y="1339717"/>
                  <a:pt x="4341630" y="1333050"/>
                  <a:pt x="4344678" y="1330954"/>
                </a:cubicBezTo>
                <a:cubicBezTo>
                  <a:pt x="4347726" y="1328859"/>
                  <a:pt x="4346139" y="1330764"/>
                  <a:pt x="4344869" y="1322763"/>
                </a:cubicBezTo>
                <a:cubicBezTo>
                  <a:pt x="4343662" y="1314762"/>
                  <a:pt x="4339789" y="1314191"/>
                  <a:pt x="4342011" y="1303904"/>
                </a:cubicBezTo>
                <a:cubicBezTo>
                  <a:pt x="4344297" y="1293617"/>
                  <a:pt x="4343662" y="1292664"/>
                  <a:pt x="4344297" y="1286187"/>
                </a:cubicBezTo>
                <a:cubicBezTo>
                  <a:pt x="4344869" y="1279710"/>
                  <a:pt x="4347345" y="1278758"/>
                  <a:pt x="4348996" y="1278377"/>
                </a:cubicBezTo>
                <a:cubicBezTo>
                  <a:pt x="4350647" y="1277996"/>
                  <a:pt x="4350647" y="1269423"/>
                  <a:pt x="4354076" y="1264851"/>
                </a:cubicBezTo>
                <a:cubicBezTo>
                  <a:pt x="4357569" y="1260279"/>
                  <a:pt x="4356743" y="1258184"/>
                  <a:pt x="4356743" y="1247706"/>
                </a:cubicBezTo>
                <a:cubicBezTo>
                  <a:pt x="4356743" y="1237229"/>
                  <a:pt x="4351028" y="1239134"/>
                  <a:pt x="4350647" y="1231704"/>
                </a:cubicBezTo>
                <a:cubicBezTo>
                  <a:pt x="4350266" y="1224275"/>
                  <a:pt x="4352044" y="1217035"/>
                  <a:pt x="4352044" y="1217035"/>
                </a:cubicBezTo>
                <a:cubicBezTo>
                  <a:pt x="4352044" y="1217035"/>
                  <a:pt x="4340424" y="1221417"/>
                  <a:pt x="4339217" y="1224084"/>
                </a:cubicBezTo>
                <a:lnTo>
                  <a:pt x="4337947" y="1226751"/>
                </a:lnTo>
                <a:cubicBezTo>
                  <a:pt x="4337884" y="1226815"/>
                  <a:pt x="4336106" y="1224910"/>
                  <a:pt x="4332169" y="1226815"/>
                </a:cubicBezTo>
                <a:moveTo>
                  <a:pt x="4255842" y="1341305"/>
                </a:moveTo>
                <a:cubicBezTo>
                  <a:pt x="4243777" y="1343337"/>
                  <a:pt x="4235204" y="1344607"/>
                  <a:pt x="4228092" y="1346893"/>
                </a:cubicBezTo>
                <a:cubicBezTo>
                  <a:pt x="4220917" y="1349179"/>
                  <a:pt x="4219393" y="1352354"/>
                  <a:pt x="4220472" y="1359466"/>
                </a:cubicBezTo>
                <a:cubicBezTo>
                  <a:pt x="4221615" y="1366642"/>
                  <a:pt x="4224409" y="1373817"/>
                  <a:pt x="4225425" y="1377564"/>
                </a:cubicBezTo>
                <a:cubicBezTo>
                  <a:pt x="4226441" y="1381310"/>
                  <a:pt x="4230315" y="1377564"/>
                  <a:pt x="4237046" y="1373944"/>
                </a:cubicBezTo>
                <a:cubicBezTo>
                  <a:pt x="4243777" y="1370325"/>
                  <a:pt x="4243396" y="1359910"/>
                  <a:pt x="4249809" y="1359910"/>
                </a:cubicBezTo>
                <a:cubicBezTo>
                  <a:pt x="4256286" y="1359910"/>
                  <a:pt x="4253873" y="1367404"/>
                  <a:pt x="4262573" y="1356926"/>
                </a:cubicBezTo>
                <a:cubicBezTo>
                  <a:pt x="4271272" y="1346448"/>
                  <a:pt x="4264668" y="1345623"/>
                  <a:pt x="4264922" y="1340289"/>
                </a:cubicBezTo>
                <a:cubicBezTo>
                  <a:pt x="4265240" y="1335019"/>
                  <a:pt x="4255842" y="1341305"/>
                  <a:pt x="4255842" y="1341305"/>
                </a:cubicBezTo>
                <a:moveTo>
                  <a:pt x="5020128" y="777171"/>
                </a:moveTo>
                <a:cubicBezTo>
                  <a:pt x="5007174" y="774631"/>
                  <a:pt x="5003491" y="771837"/>
                  <a:pt x="5002284" y="776536"/>
                </a:cubicBezTo>
                <a:cubicBezTo>
                  <a:pt x="5001014" y="781235"/>
                  <a:pt x="4999681" y="782759"/>
                  <a:pt x="5007872" y="785680"/>
                </a:cubicBezTo>
                <a:cubicBezTo>
                  <a:pt x="5016064" y="788601"/>
                  <a:pt x="5020128" y="783521"/>
                  <a:pt x="5027811" y="789236"/>
                </a:cubicBezTo>
                <a:cubicBezTo>
                  <a:pt x="5035431" y="794951"/>
                  <a:pt x="5037590" y="794697"/>
                  <a:pt x="5043496" y="793935"/>
                </a:cubicBezTo>
                <a:cubicBezTo>
                  <a:pt x="5049338" y="793173"/>
                  <a:pt x="5051687" y="790252"/>
                  <a:pt x="5051687" y="790252"/>
                </a:cubicBezTo>
                <a:cubicBezTo>
                  <a:pt x="5051687" y="790252"/>
                  <a:pt x="5029970" y="779076"/>
                  <a:pt x="5020128" y="777171"/>
                </a:cubicBezTo>
                <a:moveTo>
                  <a:pt x="4872427" y="573717"/>
                </a:moveTo>
                <a:cubicBezTo>
                  <a:pt x="4867664" y="575051"/>
                  <a:pt x="4863791" y="570479"/>
                  <a:pt x="4865061" y="582099"/>
                </a:cubicBezTo>
                <a:cubicBezTo>
                  <a:pt x="4866267" y="593720"/>
                  <a:pt x="4868934" y="595053"/>
                  <a:pt x="4883857" y="592958"/>
                </a:cubicBezTo>
                <a:cubicBezTo>
                  <a:pt x="4898779" y="590862"/>
                  <a:pt x="4887540" y="592386"/>
                  <a:pt x="4907987" y="590862"/>
                </a:cubicBezTo>
                <a:cubicBezTo>
                  <a:pt x="4928434" y="589338"/>
                  <a:pt x="4932688" y="586481"/>
                  <a:pt x="4932688" y="586481"/>
                </a:cubicBezTo>
                <a:cubicBezTo>
                  <a:pt x="4932688" y="586481"/>
                  <a:pt x="4929831" y="580766"/>
                  <a:pt x="4922909" y="575432"/>
                </a:cubicBezTo>
                <a:cubicBezTo>
                  <a:pt x="4915988" y="570098"/>
                  <a:pt x="4906717" y="579051"/>
                  <a:pt x="4890969" y="576384"/>
                </a:cubicBezTo>
                <a:cubicBezTo>
                  <a:pt x="4875221" y="573717"/>
                  <a:pt x="4872427" y="573717"/>
                  <a:pt x="4872427" y="573717"/>
                </a:cubicBezTo>
                <a:moveTo>
                  <a:pt x="4411544" y="402077"/>
                </a:moveTo>
                <a:cubicBezTo>
                  <a:pt x="4411734" y="406521"/>
                  <a:pt x="4431991" y="419031"/>
                  <a:pt x="4439357" y="422651"/>
                </a:cubicBezTo>
                <a:cubicBezTo>
                  <a:pt x="4446723" y="426270"/>
                  <a:pt x="4452438" y="424746"/>
                  <a:pt x="4467995" y="423032"/>
                </a:cubicBezTo>
                <a:cubicBezTo>
                  <a:pt x="4483553" y="421317"/>
                  <a:pt x="4484759" y="414649"/>
                  <a:pt x="4486601" y="410840"/>
                </a:cubicBezTo>
                <a:cubicBezTo>
                  <a:pt x="4488442" y="407030"/>
                  <a:pt x="4479235" y="408363"/>
                  <a:pt x="4468821" y="406268"/>
                </a:cubicBezTo>
                <a:cubicBezTo>
                  <a:pt x="4458343" y="404172"/>
                  <a:pt x="4449771" y="408173"/>
                  <a:pt x="4446151" y="406268"/>
                </a:cubicBezTo>
                <a:cubicBezTo>
                  <a:pt x="4442468" y="404363"/>
                  <a:pt x="4451676" y="402458"/>
                  <a:pt x="4442468" y="399029"/>
                </a:cubicBezTo>
                <a:cubicBezTo>
                  <a:pt x="4433261" y="395599"/>
                  <a:pt x="4431038" y="400171"/>
                  <a:pt x="4428943" y="398648"/>
                </a:cubicBezTo>
                <a:cubicBezTo>
                  <a:pt x="4426911" y="397124"/>
                  <a:pt x="4426530" y="393885"/>
                  <a:pt x="4422021" y="393504"/>
                </a:cubicBezTo>
                <a:cubicBezTo>
                  <a:pt x="4417513" y="393123"/>
                  <a:pt x="4411353" y="397886"/>
                  <a:pt x="4411544" y="402077"/>
                </a:cubicBezTo>
                <a:moveTo>
                  <a:pt x="4331343" y="428175"/>
                </a:moveTo>
                <a:cubicBezTo>
                  <a:pt x="4324295" y="430969"/>
                  <a:pt x="4324803" y="433509"/>
                  <a:pt x="4332804" y="440177"/>
                </a:cubicBezTo>
                <a:cubicBezTo>
                  <a:pt x="4340805" y="446844"/>
                  <a:pt x="4338138" y="445320"/>
                  <a:pt x="4334645" y="450083"/>
                </a:cubicBezTo>
                <a:cubicBezTo>
                  <a:pt x="4331216" y="454845"/>
                  <a:pt x="4334645" y="449892"/>
                  <a:pt x="4346075" y="455036"/>
                </a:cubicBezTo>
                <a:cubicBezTo>
                  <a:pt x="4357505" y="460179"/>
                  <a:pt x="4362268" y="469514"/>
                  <a:pt x="4369380" y="471609"/>
                </a:cubicBezTo>
                <a:cubicBezTo>
                  <a:pt x="4376555" y="473705"/>
                  <a:pt x="4381445" y="471038"/>
                  <a:pt x="4381445" y="471038"/>
                </a:cubicBezTo>
                <a:cubicBezTo>
                  <a:pt x="4381445" y="471038"/>
                  <a:pt x="4378968" y="463418"/>
                  <a:pt x="4372237" y="454274"/>
                </a:cubicBezTo>
                <a:cubicBezTo>
                  <a:pt x="4365506" y="445130"/>
                  <a:pt x="4350965" y="442463"/>
                  <a:pt x="4348298" y="434462"/>
                </a:cubicBezTo>
                <a:cubicBezTo>
                  <a:pt x="4345694" y="426461"/>
                  <a:pt x="4341376" y="424174"/>
                  <a:pt x="4331343" y="428175"/>
                </a:cubicBezTo>
                <a:moveTo>
                  <a:pt x="4404368" y="390837"/>
                </a:moveTo>
                <a:cubicBezTo>
                  <a:pt x="4404368" y="390837"/>
                  <a:pt x="4393954" y="384551"/>
                  <a:pt x="4378206" y="374645"/>
                </a:cubicBezTo>
                <a:cubicBezTo>
                  <a:pt x="4362458" y="364739"/>
                  <a:pt x="4356553" y="362071"/>
                  <a:pt x="4351219" y="361310"/>
                </a:cubicBezTo>
                <a:cubicBezTo>
                  <a:pt x="4345885" y="360548"/>
                  <a:pt x="4346710" y="366834"/>
                  <a:pt x="4344678" y="371787"/>
                </a:cubicBezTo>
                <a:cubicBezTo>
                  <a:pt x="4342646" y="376740"/>
                  <a:pt x="4341186" y="375788"/>
                  <a:pt x="4332994" y="371787"/>
                </a:cubicBezTo>
                <a:cubicBezTo>
                  <a:pt x="4324803" y="367787"/>
                  <a:pt x="4316611" y="361690"/>
                  <a:pt x="4308293" y="359786"/>
                </a:cubicBezTo>
                <a:cubicBezTo>
                  <a:pt x="4299911" y="357881"/>
                  <a:pt x="4294831" y="364739"/>
                  <a:pt x="4285179" y="374264"/>
                </a:cubicBezTo>
                <a:cubicBezTo>
                  <a:pt x="4275590" y="383789"/>
                  <a:pt x="4281115" y="386456"/>
                  <a:pt x="4292735" y="400553"/>
                </a:cubicBezTo>
                <a:cubicBezTo>
                  <a:pt x="4304356" y="414649"/>
                  <a:pt x="4309499" y="415412"/>
                  <a:pt x="4318897" y="409887"/>
                </a:cubicBezTo>
                <a:cubicBezTo>
                  <a:pt x="4328359" y="404363"/>
                  <a:pt x="4325628" y="400743"/>
                  <a:pt x="4332423" y="403410"/>
                </a:cubicBezTo>
                <a:cubicBezTo>
                  <a:pt x="4339217" y="406077"/>
                  <a:pt x="4362522" y="400743"/>
                  <a:pt x="4363347" y="400743"/>
                </a:cubicBezTo>
                <a:cubicBezTo>
                  <a:pt x="4364173" y="400743"/>
                  <a:pt x="4361887" y="413697"/>
                  <a:pt x="4372174" y="410268"/>
                </a:cubicBezTo>
                <a:cubicBezTo>
                  <a:pt x="4382334" y="406839"/>
                  <a:pt x="4391795" y="405124"/>
                  <a:pt x="4396494" y="399981"/>
                </a:cubicBezTo>
                <a:cubicBezTo>
                  <a:pt x="4401066" y="394838"/>
                  <a:pt x="4404368" y="390837"/>
                  <a:pt x="4404368" y="390837"/>
                </a:cubicBezTo>
                <a:moveTo>
                  <a:pt x="3696089" y="118803"/>
                </a:moveTo>
                <a:cubicBezTo>
                  <a:pt x="3693105" y="121343"/>
                  <a:pt x="3675642" y="119819"/>
                  <a:pt x="3666625" y="134043"/>
                </a:cubicBezTo>
                <a:cubicBezTo>
                  <a:pt x="3657608" y="148267"/>
                  <a:pt x="3651385" y="138361"/>
                  <a:pt x="3646686" y="146997"/>
                </a:cubicBezTo>
                <a:cubicBezTo>
                  <a:pt x="3642114" y="155633"/>
                  <a:pt x="3638241" y="166047"/>
                  <a:pt x="3638241" y="166047"/>
                </a:cubicBezTo>
                <a:cubicBezTo>
                  <a:pt x="3638241" y="166047"/>
                  <a:pt x="3646432" y="175699"/>
                  <a:pt x="3655132" y="174937"/>
                </a:cubicBezTo>
                <a:cubicBezTo>
                  <a:pt x="3663895" y="174175"/>
                  <a:pt x="3679135" y="177985"/>
                  <a:pt x="3687580" y="189669"/>
                </a:cubicBezTo>
                <a:cubicBezTo>
                  <a:pt x="3696026" y="201353"/>
                  <a:pt x="3702312" y="201353"/>
                  <a:pt x="3722759" y="204655"/>
                </a:cubicBezTo>
                <a:cubicBezTo>
                  <a:pt x="3743206" y="207957"/>
                  <a:pt x="3733935" y="210751"/>
                  <a:pt x="3744603" y="209735"/>
                </a:cubicBezTo>
                <a:cubicBezTo>
                  <a:pt x="3755271" y="208719"/>
                  <a:pt x="3769939" y="211005"/>
                  <a:pt x="3766701" y="205671"/>
                </a:cubicBezTo>
                <a:cubicBezTo>
                  <a:pt x="3763463" y="200337"/>
                  <a:pt x="3760986" y="197035"/>
                  <a:pt x="3762383" y="186621"/>
                </a:cubicBezTo>
                <a:cubicBezTo>
                  <a:pt x="3763717" y="176207"/>
                  <a:pt x="3773242" y="176715"/>
                  <a:pt x="3762129" y="169857"/>
                </a:cubicBezTo>
                <a:cubicBezTo>
                  <a:pt x="3750953" y="162999"/>
                  <a:pt x="3743016" y="168587"/>
                  <a:pt x="3743587" y="167317"/>
                </a:cubicBezTo>
                <a:cubicBezTo>
                  <a:pt x="3744159" y="166047"/>
                  <a:pt x="3753684" y="162237"/>
                  <a:pt x="3749874" y="161983"/>
                </a:cubicBezTo>
                <a:cubicBezTo>
                  <a:pt x="3746064" y="161729"/>
                  <a:pt x="3727204" y="160713"/>
                  <a:pt x="3725045" y="150045"/>
                </a:cubicBezTo>
                <a:cubicBezTo>
                  <a:pt x="3722823" y="139377"/>
                  <a:pt x="3730189" y="138615"/>
                  <a:pt x="3733999" y="137853"/>
                </a:cubicBezTo>
                <a:cubicBezTo>
                  <a:pt x="3737809" y="137091"/>
                  <a:pt x="3736729" y="135821"/>
                  <a:pt x="3725807" y="127947"/>
                </a:cubicBezTo>
                <a:cubicBezTo>
                  <a:pt x="3714949" y="120073"/>
                  <a:pt x="3700217" y="111945"/>
                  <a:pt x="3700217" y="111945"/>
                </a:cubicBezTo>
                <a:cubicBezTo>
                  <a:pt x="3693359" y="115501"/>
                  <a:pt x="3699074" y="116263"/>
                  <a:pt x="3696089" y="118803"/>
                </a:cubicBezTo>
                <a:moveTo>
                  <a:pt x="3798578" y="195765"/>
                </a:moveTo>
                <a:cubicBezTo>
                  <a:pt x="3790641" y="197289"/>
                  <a:pt x="3784100" y="205163"/>
                  <a:pt x="3779464" y="212021"/>
                </a:cubicBezTo>
                <a:cubicBezTo>
                  <a:pt x="3774829" y="218879"/>
                  <a:pt x="3765558" y="229293"/>
                  <a:pt x="3759843" y="233865"/>
                </a:cubicBezTo>
                <a:cubicBezTo>
                  <a:pt x="3754064" y="238437"/>
                  <a:pt x="3755716" y="239707"/>
                  <a:pt x="3764987" y="243073"/>
                </a:cubicBezTo>
                <a:cubicBezTo>
                  <a:pt x="3774257" y="246311"/>
                  <a:pt x="3790641" y="237231"/>
                  <a:pt x="3795276" y="236977"/>
                </a:cubicBezTo>
                <a:cubicBezTo>
                  <a:pt x="3799912" y="236723"/>
                  <a:pt x="3803468" y="243835"/>
                  <a:pt x="3818200" y="242057"/>
                </a:cubicBezTo>
                <a:cubicBezTo>
                  <a:pt x="3832932" y="240279"/>
                  <a:pt x="3855284" y="237485"/>
                  <a:pt x="3844362" y="229611"/>
                </a:cubicBezTo>
                <a:cubicBezTo>
                  <a:pt x="3833439" y="221737"/>
                  <a:pt x="3837250" y="225546"/>
                  <a:pt x="3825248" y="215895"/>
                </a:cubicBezTo>
                <a:cubicBezTo>
                  <a:pt x="3813247" y="206243"/>
                  <a:pt x="3798007" y="205481"/>
                  <a:pt x="3798007" y="205481"/>
                </a:cubicBezTo>
                <a:cubicBezTo>
                  <a:pt x="3798007" y="205481"/>
                  <a:pt x="3822835" y="197099"/>
                  <a:pt x="3816866" y="196590"/>
                </a:cubicBezTo>
                <a:cubicBezTo>
                  <a:pt x="3810897" y="195956"/>
                  <a:pt x="3798578" y="195765"/>
                  <a:pt x="3798578" y="195765"/>
                </a:cubicBezTo>
                <a:moveTo>
                  <a:pt x="3168087" y="70543"/>
                </a:moveTo>
                <a:cubicBezTo>
                  <a:pt x="3153799" y="75687"/>
                  <a:pt x="3158816" y="78163"/>
                  <a:pt x="3149545" y="85529"/>
                </a:cubicBezTo>
                <a:cubicBezTo>
                  <a:pt x="3140274" y="92895"/>
                  <a:pt x="3146497" y="94927"/>
                  <a:pt x="3166436" y="90101"/>
                </a:cubicBezTo>
                <a:cubicBezTo>
                  <a:pt x="3186375" y="85275"/>
                  <a:pt x="3187391" y="83243"/>
                  <a:pt x="3200281" y="77401"/>
                </a:cubicBezTo>
                <a:cubicBezTo>
                  <a:pt x="3213108" y="71559"/>
                  <a:pt x="3189359" y="62923"/>
                  <a:pt x="3168087" y="70543"/>
                </a:cubicBezTo>
                <a:moveTo>
                  <a:pt x="3199710" y="106357"/>
                </a:moveTo>
                <a:cubicBezTo>
                  <a:pt x="3186311" y="112262"/>
                  <a:pt x="3189867" y="118549"/>
                  <a:pt x="3193487" y="123629"/>
                </a:cubicBezTo>
                <a:cubicBezTo>
                  <a:pt x="3197043" y="128709"/>
                  <a:pt x="3206822" y="120581"/>
                  <a:pt x="3209552" y="126169"/>
                </a:cubicBezTo>
                <a:cubicBezTo>
                  <a:pt x="3212282" y="131757"/>
                  <a:pt x="3213108" y="129471"/>
                  <a:pt x="3225681" y="121089"/>
                </a:cubicBezTo>
                <a:cubicBezTo>
                  <a:pt x="3238191" y="112707"/>
                  <a:pt x="3233555" y="115247"/>
                  <a:pt x="3228666" y="106357"/>
                </a:cubicBezTo>
                <a:cubicBezTo>
                  <a:pt x="3223713" y="97467"/>
                  <a:pt x="3222633" y="96197"/>
                  <a:pt x="3199710" y="106357"/>
                </a:cubicBezTo>
                <a:moveTo>
                  <a:pt x="3125224" y="102674"/>
                </a:moveTo>
                <a:cubicBezTo>
                  <a:pt x="3116651" y="106738"/>
                  <a:pt x="3116651" y="106293"/>
                  <a:pt x="3124780" y="110104"/>
                </a:cubicBezTo>
                <a:cubicBezTo>
                  <a:pt x="3132971" y="113914"/>
                  <a:pt x="3152783" y="116962"/>
                  <a:pt x="3163007" y="110294"/>
                </a:cubicBezTo>
                <a:cubicBezTo>
                  <a:pt x="3173230" y="103627"/>
                  <a:pt x="3172468" y="104960"/>
                  <a:pt x="3159514" y="103055"/>
                </a:cubicBezTo>
                <a:cubicBezTo>
                  <a:pt x="3146687" y="101150"/>
                  <a:pt x="3134813" y="98102"/>
                  <a:pt x="3125224" y="102674"/>
                </a:cubicBezTo>
                <a:moveTo>
                  <a:pt x="2998795" y="118041"/>
                </a:moveTo>
                <a:cubicBezTo>
                  <a:pt x="3012067" y="116898"/>
                  <a:pt x="3024386" y="116327"/>
                  <a:pt x="3034991" y="117470"/>
                </a:cubicBezTo>
                <a:cubicBezTo>
                  <a:pt x="3045595" y="118612"/>
                  <a:pt x="3041722" y="127757"/>
                  <a:pt x="3022100" y="129852"/>
                </a:cubicBezTo>
                <a:cubicBezTo>
                  <a:pt x="3002479" y="131948"/>
                  <a:pt x="3023942" y="134996"/>
                  <a:pt x="3037848" y="134424"/>
                </a:cubicBezTo>
                <a:cubicBezTo>
                  <a:pt x="3051755" y="133853"/>
                  <a:pt x="3042738" y="122423"/>
                  <a:pt x="3054422" y="118422"/>
                </a:cubicBezTo>
                <a:cubicBezTo>
                  <a:pt x="3066042" y="114421"/>
                  <a:pt x="3073408" y="116898"/>
                  <a:pt x="3087314" y="111945"/>
                </a:cubicBezTo>
                <a:cubicBezTo>
                  <a:pt x="3101221" y="106992"/>
                  <a:pt x="3079377" y="102230"/>
                  <a:pt x="3063185" y="102611"/>
                </a:cubicBezTo>
                <a:cubicBezTo>
                  <a:pt x="3047056" y="102992"/>
                  <a:pt x="3041722" y="103944"/>
                  <a:pt x="3028006" y="102992"/>
                </a:cubicBezTo>
                <a:cubicBezTo>
                  <a:pt x="3014289" y="102039"/>
                  <a:pt x="3003241" y="108199"/>
                  <a:pt x="2989144" y="110612"/>
                </a:cubicBezTo>
                <a:cubicBezTo>
                  <a:pt x="2960124" y="115628"/>
                  <a:pt x="2985524" y="119248"/>
                  <a:pt x="2998795" y="118041"/>
                </a:cubicBezTo>
                <a:moveTo>
                  <a:pt x="3103063" y="121724"/>
                </a:moveTo>
                <a:cubicBezTo>
                  <a:pt x="3091379" y="121724"/>
                  <a:pt x="3063185" y="128201"/>
                  <a:pt x="3086934" y="130487"/>
                </a:cubicBezTo>
                <a:cubicBezTo>
                  <a:pt x="3110682" y="132773"/>
                  <a:pt x="3108841" y="134297"/>
                  <a:pt x="3118620" y="130678"/>
                </a:cubicBezTo>
                <a:cubicBezTo>
                  <a:pt x="3128463" y="127058"/>
                  <a:pt x="3115382" y="121724"/>
                  <a:pt x="3103063" y="121724"/>
                </a:cubicBezTo>
                <a:moveTo>
                  <a:pt x="3185739" y="126677"/>
                </a:moveTo>
                <a:cubicBezTo>
                  <a:pt x="3169103" y="121153"/>
                  <a:pt x="3168722" y="123439"/>
                  <a:pt x="3155831" y="124010"/>
                </a:cubicBezTo>
                <a:cubicBezTo>
                  <a:pt x="3142941" y="124582"/>
                  <a:pt x="3137861" y="132583"/>
                  <a:pt x="3146243" y="136012"/>
                </a:cubicBezTo>
                <a:cubicBezTo>
                  <a:pt x="3154625" y="139440"/>
                  <a:pt x="3160339" y="138107"/>
                  <a:pt x="3167261" y="136964"/>
                </a:cubicBezTo>
                <a:cubicBezTo>
                  <a:pt x="3174182" y="135821"/>
                  <a:pt x="3173801" y="133726"/>
                  <a:pt x="3169293" y="132011"/>
                </a:cubicBezTo>
                <a:cubicBezTo>
                  <a:pt x="3164848" y="130296"/>
                  <a:pt x="3195582" y="129915"/>
                  <a:pt x="3185739" y="126677"/>
                </a:cubicBezTo>
                <a:moveTo>
                  <a:pt x="3255717" y="106103"/>
                </a:moveTo>
                <a:cubicBezTo>
                  <a:pt x="3242953" y="107690"/>
                  <a:pt x="3242191" y="109913"/>
                  <a:pt x="3240985" y="114104"/>
                </a:cubicBezTo>
                <a:cubicBezTo>
                  <a:pt x="3239714" y="118295"/>
                  <a:pt x="3242826" y="117343"/>
                  <a:pt x="3256351" y="115628"/>
                </a:cubicBezTo>
                <a:cubicBezTo>
                  <a:pt x="3269877" y="113914"/>
                  <a:pt x="3276164" y="112009"/>
                  <a:pt x="3284990" y="107246"/>
                </a:cubicBezTo>
                <a:cubicBezTo>
                  <a:pt x="3293753" y="102484"/>
                  <a:pt x="3283149" y="90863"/>
                  <a:pt x="3283149" y="88768"/>
                </a:cubicBezTo>
                <a:cubicBezTo>
                  <a:pt x="3283149" y="86672"/>
                  <a:pt x="3270703" y="95054"/>
                  <a:pt x="3267210" y="98102"/>
                </a:cubicBezTo>
                <a:cubicBezTo>
                  <a:pt x="3263654" y="101150"/>
                  <a:pt x="3270830" y="104198"/>
                  <a:pt x="3255717" y="106103"/>
                </a:cubicBezTo>
                <a:moveTo>
                  <a:pt x="2254004" y="836734"/>
                </a:moveTo>
                <a:cubicBezTo>
                  <a:pt x="2247591" y="854514"/>
                  <a:pt x="2236923" y="862705"/>
                  <a:pt x="2249495" y="857753"/>
                </a:cubicBezTo>
                <a:cubicBezTo>
                  <a:pt x="2262069" y="852799"/>
                  <a:pt x="2274578" y="837560"/>
                  <a:pt x="2273943" y="850641"/>
                </a:cubicBezTo>
                <a:cubicBezTo>
                  <a:pt x="2273308" y="863785"/>
                  <a:pt x="2261053" y="861880"/>
                  <a:pt x="2264926" y="874707"/>
                </a:cubicBezTo>
                <a:cubicBezTo>
                  <a:pt x="2268800" y="887534"/>
                  <a:pt x="2265879" y="886454"/>
                  <a:pt x="2286834" y="891090"/>
                </a:cubicBezTo>
                <a:cubicBezTo>
                  <a:pt x="2307789" y="895726"/>
                  <a:pt x="2290707" y="894074"/>
                  <a:pt x="2295851" y="906394"/>
                </a:cubicBezTo>
                <a:cubicBezTo>
                  <a:pt x="2300994" y="918713"/>
                  <a:pt x="2304550" y="922523"/>
                  <a:pt x="2299026" y="926079"/>
                </a:cubicBezTo>
                <a:cubicBezTo>
                  <a:pt x="2293564" y="929635"/>
                  <a:pt x="2277499" y="914839"/>
                  <a:pt x="2276547" y="921126"/>
                </a:cubicBezTo>
                <a:cubicBezTo>
                  <a:pt x="2275594" y="927412"/>
                  <a:pt x="2278769" y="932048"/>
                  <a:pt x="2282643" y="940810"/>
                </a:cubicBezTo>
                <a:cubicBezTo>
                  <a:pt x="2286516" y="949573"/>
                  <a:pt x="2280039" y="954463"/>
                  <a:pt x="2267847" y="960242"/>
                </a:cubicBezTo>
                <a:cubicBezTo>
                  <a:pt x="2255592" y="966020"/>
                  <a:pt x="2266260" y="969513"/>
                  <a:pt x="2275594" y="969004"/>
                </a:cubicBezTo>
                <a:cubicBezTo>
                  <a:pt x="2284929" y="968433"/>
                  <a:pt x="2308424" y="964052"/>
                  <a:pt x="2304550" y="972307"/>
                </a:cubicBezTo>
                <a:cubicBezTo>
                  <a:pt x="2300740" y="980498"/>
                  <a:pt x="2289437" y="970910"/>
                  <a:pt x="2281436" y="984626"/>
                </a:cubicBezTo>
                <a:cubicBezTo>
                  <a:pt x="2273372" y="998278"/>
                  <a:pt x="2243781" y="1010026"/>
                  <a:pt x="2259211" y="1009264"/>
                </a:cubicBezTo>
                <a:cubicBezTo>
                  <a:pt x="2274642" y="1008438"/>
                  <a:pt x="2272419" y="1004310"/>
                  <a:pt x="2318457" y="997770"/>
                </a:cubicBezTo>
                <a:cubicBezTo>
                  <a:pt x="2364494" y="991166"/>
                  <a:pt x="2332554" y="997198"/>
                  <a:pt x="2362843" y="987928"/>
                </a:cubicBezTo>
                <a:cubicBezTo>
                  <a:pt x="2393069" y="978657"/>
                  <a:pt x="2383417" y="976180"/>
                  <a:pt x="2366717" y="978910"/>
                </a:cubicBezTo>
                <a:cubicBezTo>
                  <a:pt x="2349953" y="981641"/>
                  <a:pt x="2377639" y="962464"/>
                  <a:pt x="2373829" y="944748"/>
                </a:cubicBezTo>
                <a:cubicBezTo>
                  <a:pt x="2369955" y="926967"/>
                  <a:pt x="2359033" y="943922"/>
                  <a:pt x="2351921" y="932683"/>
                </a:cubicBezTo>
                <a:cubicBezTo>
                  <a:pt x="2344873" y="921443"/>
                  <a:pt x="2345825" y="918204"/>
                  <a:pt x="2359351" y="922269"/>
                </a:cubicBezTo>
                <a:cubicBezTo>
                  <a:pt x="2372876" y="926396"/>
                  <a:pt x="2371543" y="919538"/>
                  <a:pt x="2345507" y="902901"/>
                </a:cubicBezTo>
                <a:cubicBezTo>
                  <a:pt x="2319409" y="886264"/>
                  <a:pt x="2335538" y="889503"/>
                  <a:pt x="2323600" y="875533"/>
                </a:cubicBezTo>
                <a:cubicBezTo>
                  <a:pt x="2311726" y="861563"/>
                  <a:pt x="2291469" y="863214"/>
                  <a:pt x="2291469" y="863214"/>
                </a:cubicBezTo>
                <a:cubicBezTo>
                  <a:pt x="2291469" y="863214"/>
                  <a:pt x="2300105" y="858007"/>
                  <a:pt x="2305249" y="847910"/>
                </a:cubicBezTo>
                <a:cubicBezTo>
                  <a:pt x="2310392" y="837814"/>
                  <a:pt x="2311345" y="838639"/>
                  <a:pt x="2316869" y="826320"/>
                </a:cubicBezTo>
                <a:cubicBezTo>
                  <a:pt x="2322330" y="814001"/>
                  <a:pt x="2311408" y="815144"/>
                  <a:pt x="2297565" y="818129"/>
                </a:cubicBezTo>
                <a:cubicBezTo>
                  <a:pt x="2283722" y="821113"/>
                  <a:pt x="2279214" y="822510"/>
                  <a:pt x="2282135" y="817049"/>
                </a:cubicBezTo>
                <a:cubicBezTo>
                  <a:pt x="2285056" y="811588"/>
                  <a:pt x="2286961" y="809429"/>
                  <a:pt x="2293438" y="802571"/>
                </a:cubicBezTo>
                <a:cubicBezTo>
                  <a:pt x="2299851" y="795713"/>
                  <a:pt x="2301121" y="792221"/>
                  <a:pt x="2289247" y="794951"/>
                </a:cubicBezTo>
                <a:cubicBezTo>
                  <a:pt x="2277372" y="797682"/>
                  <a:pt x="2275531" y="797428"/>
                  <a:pt x="2265434" y="802063"/>
                </a:cubicBezTo>
                <a:cubicBezTo>
                  <a:pt x="2249813" y="809111"/>
                  <a:pt x="2260481" y="818954"/>
                  <a:pt x="2254004" y="836734"/>
                </a:cubicBezTo>
                <a:moveTo>
                  <a:pt x="2221492" y="878517"/>
                </a:moveTo>
                <a:cubicBezTo>
                  <a:pt x="2200474" y="886835"/>
                  <a:pt x="2206379" y="892170"/>
                  <a:pt x="2209935" y="895154"/>
                </a:cubicBezTo>
                <a:cubicBezTo>
                  <a:pt x="2213491" y="898202"/>
                  <a:pt x="2219905" y="892423"/>
                  <a:pt x="2200283" y="903663"/>
                </a:cubicBezTo>
                <a:cubicBezTo>
                  <a:pt x="2180662" y="914839"/>
                  <a:pt x="2180344" y="927158"/>
                  <a:pt x="2190631" y="929635"/>
                </a:cubicBezTo>
                <a:cubicBezTo>
                  <a:pt x="2200918" y="932111"/>
                  <a:pt x="2199648" y="923602"/>
                  <a:pt x="2188726" y="944113"/>
                </a:cubicBezTo>
                <a:cubicBezTo>
                  <a:pt x="2177741" y="964560"/>
                  <a:pt x="2170375" y="978529"/>
                  <a:pt x="2192600" y="973323"/>
                </a:cubicBezTo>
                <a:cubicBezTo>
                  <a:pt x="2214761" y="968116"/>
                  <a:pt x="2220857" y="956685"/>
                  <a:pt x="2231462" y="955289"/>
                </a:cubicBezTo>
                <a:cubicBezTo>
                  <a:pt x="2242066" y="953892"/>
                  <a:pt x="2244035" y="945446"/>
                  <a:pt x="2244035" y="932555"/>
                </a:cubicBezTo>
                <a:cubicBezTo>
                  <a:pt x="2244035" y="919729"/>
                  <a:pt x="2236986" y="919411"/>
                  <a:pt x="2245305" y="908807"/>
                </a:cubicBezTo>
                <a:cubicBezTo>
                  <a:pt x="2253623" y="898139"/>
                  <a:pt x="2254258" y="886963"/>
                  <a:pt x="2237875" y="881755"/>
                </a:cubicBezTo>
                <a:cubicBezTo>
                  <a:pt x="2221492" y="876612"/>
                  <a:pt x="2234700" y="873310"/>
                  <a:pt x="2221492" y="878517"/>
                </a:cubicBezTo>
                <a:moveTo>
                  <a:pt x="2485716" y="1165410"/>
                </a:moveTo>
                <a:cubicBezTo>
                  <a:pt x="2484573" y="1168267"/>
                  <a:pt x="2487113" y="1176078"/>
                  <a:pt x="2478604" y="1181412"/>
                </a:cubicBezTo>
                <a:cubicBezTo>
                  <a:pt x="2470158" y="1186746"/>
                  <a:pt x="2482731" y="1191572"/>
                  <a:pt x="2485398" y="1196652"/>
                </a:cubicBezTo>
                <a:cubicBezTo>
                  <a:pt x="2488129" y="1201732"/>
                  <a:pt x="2491685" y="1179380"/>
                  <a:pt x="2490859" y="1168712"/>
                </a:cubicBezTo>
                <a:cubicBezTo>
                  <a:pt x="2490097" y="1158044"/>
                  <a:pt x="2489272" y="1156203"/>
                  <a:pt x="2485716" y="1165410"/>
                </a:cubicBezTo>
                <a:moveTo>
                  <a:pt x="2481651" y="1207510"/>
                </a:moveTo>
                <a:cubicBezTo>
                  <a:pt x="2467809" y="1214051"/>
                  <a:pt x="2466920" y="1218941"/>
                  <a:pt x="2465269" y="1229354"/>
                </a:cubicBezTo>
                <a:cubicBezTo>
                  <a:pt x="2463618" y="1239769"/>
                  <a:pt x="2476445" y="1231386"/>
                  <a:pt x="2473206" y="1240531"/>
                </a:cubicBezTo>
                <a:cubicBezTo>
                  <a:pt x="2469904" y="1249675"/>
                  <a:pt x="2472952" y="1254501"/>
                  <a:pt x="2487367" y="1245928"/>
                </a:cubicBezTo>
                <a:cubicBezTo>
                  <a:pt x="2501781" y="1237292"/>
                  <a:pt x="2493653" y="1229418"/>
                  <a:pt x="2495812" y="1218496"/>
                </a:cubicBezTo>
                <a:cubicBezTo>
                  <a:pt x="2498035" y="1207510"/>
                  <a:pt x="2499939" y="1198938"/>
                  <a:pt x="2481651" y="1207510"/>
                </a:cubicBezTo>
                <a:moveTo>
                  <a:pt x="2695456" y="1319779"/>
                </a:moveTo>
                <a:cubicBezTo>
                  <a:pt x="2683264" y="1318572"/>
                  <a:pt x="2677867" y="1326256"/>
                  <a:pt x="2698758" y="1328542"/>
                </a:cubicBezTo>
                <a:cubicBezTo>
                  <a:pt x="2719586" y="1330828"/>
                  <a:pt x="2729048" y="1331209"/>
                  <a:pt x="2736795" y="1329304"/>
                </a:cubicBezTo>
                <a:cubicBezTo>
                  <a:pt x="2744542" y="1327398"/>
                  <a:pt x="2738001" y="1328923"/>
                  <a:pt x="2727778" y="1322065"/>
                </a:cubicBezTo>
                <a:cubicBezTo>
                  <a:pt x="2717554" y="1315207"/>
                  <a:pt x="2711014" y="1321303"/>
                  <a:pt x="2695456" y="1319779"/>
                </a:cubicBezTo>
                <a:moveTo>
                  <a:pt x="2811598" y="1326256"/>
                </a:moveTo>
                <a:cubicBezTo>
                  <a:pt x="2794770" y="1322636"/>
                  <a:pt x="2799342" y="1343020"/>
                  <a:pt x="2816551" y="1339972"/>
                </a:cubicBezTo>
                <a:cubicBezTo>
                  <a:pt x="2833695" y="1336923"/>
                  <a:pt x="2827155" y="1341115"/>
                  <a:pt x="2834966" y="1328542"/>
                </a:cubicBezTo>
                <a:cubicBezTo>
                  <a:pt x="2842713" y="1315969"/>
                  <a:pt x="2829251" y="1330066"/>
                  <a:pt x="2811598" y="1326256"/>
                </a:cubicBezTo>
                <a:moveTo>
                  <a:pt x="2393831" y="1231641"/>
                </a:moveTo>
                <a:cubicBezTo>
                  <a:pt x="2380179" y="1233419"/>
                  <a:pt x="2379099" y="1237991"/>
                  <a:pt x="2389767" y="1240785"/>
                </a:cubicBezTo>
                <a:cubicBezTo>
                  <a:pt x="2400372" y="1243579"/>
                  <a:pt x="2399038" y="1240277"/>
                  <a:pt x="2405070" y="1235959"/>
                </a:cubicBezTo>
                <a:cubicBezTo>
                  <a:pt x="2410976" y="1231641"/>
                  <a:pt x="2399864" y="1230879"/>
                  <a:pt x="2393831" y="1231641"/>
                </a:cubicBezTo>
                <a:moveTo>
                  <a:pt x="1567633" y="983038"/>
                </a:moveTo>
                <a:cubicBezTo>
                  <a:pt x="1559251" y="989705"/>
                  <a:pt x="1549662" y="999421"/>
                  <a:pt x="1537787" y="1020757"/>
                </a:cubicBezTo>
                <a:cubicBezTo>
                  <a:pt x="1525913" y="1042093"/>
                  <a:pt x="1527183" y="1039807"/>
                  <a:pt x="1515690" y="1051618"/>
                </a:cubicBezTo>
                <a:cubicBezTo>
                  <a:pt x="1504260" y="1063429"/>
                  <a:pt x="1509975" y="1060762"/>
                  <a:pt x="1545535" y="1067620"/>
                </a:cubicBezTo>
                <a:cubicBezTo>
                  <a:pt x="1581095" y="1074478"/>
                  <a:pt x="1578237" y="1079812"/>
                  <a:pt x="1586429" y="1077526"/>
                </a:cubicBezTo>
                <a:cubicBezTo>
                  <a:pt x="1594620" y="1075240"/>
                  <a:pt x="1596271" y="1082098"/>
                  <a:pt x="1596271" y="1089337"/>
                </a:cubicBezTo>
                <a:cubicBezTo>
                  <a:pt x="1596271" y="1096576"/>
                  <a:pt x="1604018" y="1092385"/>
                  <a:pt x="1607701" y="1080955"/>
                </a:cubicBezTo>
                <a:cubicBezTo>
                  <a:pt x="1611384" y="1069525"/>
                  <a:pt x="1604018" y="1048951"/>
                  <a:pt x="1596652" y="1037140"/>
                </a:cubicBezTo>
                <a:cubicBezTo>
                  <a:pt x="1589286" y="1025266"/>
                  <a:pt x="1587635" y="1025266"/>
                  <a:pt x="1576205" y="1028377"/>
                </a:cubicBezTo>
                <a:cubicBezTo>
                  <a:pt x="1564775" y="1031425"/>
                  <a:pt x="1568395" y="1025710"/>
                  <a:pt x="1564331" y="1016566"/>
                </a:cubicBezTo>
                <a:cubicBezTo>
                  <a:pt x="1560203" y="1007422"/>
                  <a:pt x="1553662" y="1014661"/>
                  <a:pt x="1563505" y="1000945"/>
                </a:cubicBezTo>
                <a:cubicBezTo>
                  <a:pt x="1573348" y="987229"/>
                  <a:pt x="1575761" y="976561"/>
                  <a:pt x="1567633" y="983038"/>
                </a:cubicBezTo>
                <a:moveTo>
                  <a:pt x="478798" y="958654"/>
                </a:moveTo>
                <a:cubicBezTo>
                  <a:pt x="478798" y="969957"/>
                  <a:pt x="490800" y="989388"/>
                  <a:pt x="499753" y="995738"/>
                </a:cubicBezTo>
                <a:cubicBezTo>
                  <a:pt x="508770" y="1002088"/>
                  <a:pt x="506865" y="998532"/>
                  <a:pt x="502737" y="985070"/>
                </a:cubicBezTo>
                <a:cubicBezTo>
                  <a:pt x="498674" y="971608"/>
                  <a:pt x="501912" y="971608"/>
                  <a:pt x="500007" y="962972"/>
                </a:cubicBezTo>
                <a:cubicBezTo>
                  <a:pt x="498165" y="954336"/>
                  <a:pt x="478798" y="954590"/>
                  <a:pt x="478798" y="958654"/>
                </a:cubicBezTo>
                <a:moveTo>
                  <a:pt x="538488" y="1020630"/>
                </a:moveTo>
                <a:cubicBezTo>
                  <a:pt x="540837" y="1023107"/>
                  <a:pt x="548013" y="1033330"/>
                  <a:pt x="560586" y="1041712"/>
                </a:cubicBezTo>
                <a:cubicBezTo>
                  <a:pt x="573159" y="1050094"/>
                  <a:pt x="576398" y="1051110"/>
                  <a:pt x="589478" y="1054920"/>
                </a:cubicBezTo>
                <a:cubicBezTo>
                  <a:pt x="602559" y="1058730"/>
                  <a:pt x="608275" y="1053650"/>
                  <a:pt x="599829" y="1046030"/>
                </a:cubicBezTo>
                <a:cubicBezTo>
                  <a:pt x="591384" y="1038410"/>
                  <a:pt x="598496" y="1039172"/>
                  <a:pt x="583192" y="1035616"/>
                </a:cubicBezTo>
                <a:cubicBezTo>
                  <a:pt x="567889" y="1032060"/>
                  <a:pt x="564650" y="1033330"/>
                  <a:pt x="557030" y="1028504"/>
                </a:cubicBezTo>
                <a:cubicBezTo>
                  <a:pt x="549410" y="1023678"/>
                  <a:pt x="533345" y="1015296"/>
                  <a:pt x="538488" y="1020630"/>
                </a:cubicBezTo>
                <a:moveTo>
                  <a:pt x="206002" y="894265"/>
                </a:moveTo>
                <a:cubicBezTo>
                  <a:pt x="196160" y="892042"/>
                  <a:pt x="192286" y="891598"/>
                  <a:pt x="185555" y="896932"/>
                </a:cubicBezTo>
                <a:cubicBezTo>
                  <a:pt x="178824" y="902266"/>
                  <a:pt x="176983" y="906838"/>
                  <a:pt x="180666" y="912744"/>
                </a:cubicBezTo>
                <a:cubicBezTo>
                  <a:pt x="184349" y="918649"/>
                  <a:pt x="182126" y="915410"/>
                  <a:pt x="190635" y="909505"/>
                </a:cubicBezTo>
                <a:cubicBezTo>
                  <a:pt x="199271" y="903599"/>
                  <a:pt x="195144" y="902838"/>
                  <a:pt x="206002" y="900171"/>
                </a:cubicBezTo>
                <a:cubicBezTo>
                  <a:pt x="216861" y="897504"/>
                  <a:pt x="214575" y="893884"/>
                  <a:pt x="214575" y="893884"/>
                </a:cubicBezTo>
                <a:cubicBezTo>
                  <a:pt x="214575" y="893884"/>
                  <a:pt x="211908" y="895598"/>
                  <a:pt x="206002" y="894265"/>
                </a:cubicBezTo>
                <a:moveTo>
                  <a:pt x="202510" y="881121"/>
                </a:moveTo>
                <a:cubicBezTo>
                  <a:pt x="195905" y="885058"/>
                  <a:pt x="193683" y="888360"/>
                  <a:pt x="201049" y="886835"/>
                </a:cubicBezTo>
                <a:cubicBezTo>
                  <a:pt x="208415" y="885311"/>
                  <a:pt x="207399" y="881121"/>
                  <a:pt x="212098" y="882073"/>
                </a:cubicBezTo>
                <a:cubicBezTo>
                  <a:pt x="216861" y="883026"/>
                  <a:pt x="218448" y="881121"/>
                  <a:pt x="218448" y="881121"/>
                </a:cubicBezTo>
                <a:cubicBezTo>
                  <a:pt x="218448" y="881121"/>
                  <a:pt x="209494" y="876929"/>
                  <a:pt x="202510" y="881121"/>
                </a:cubicBezTo>
                <a:moveTo>
                  <a:pt x="13724" y="850831"/>
                </a:moveTo>
                <a:cubicBezTo>
                  <a:pt x="4707" y="855213"/>
                  <a:pt x="-3802" y="850069"/>
                  <a:pt x="1786" y="853435"/>
                </a:cubicBezTo>
                <a:cubicBezTo>
                  <a:pt x="7311" y="856800"/>
                  <a:pt x="14867" y="859911"/>
                  <a:pt x="20772" y="859213"/>
                </a:cubicBezTo>
                <a:cubicBezTo>
                  <a:pt x="26678" y="858578"/>
                  <a:pt x="30615" y="858451"/>
                  <a:pt x="28456" y="855594"/>
                </a:cubicBezTo>
                <a:cubicBezTo>
                  <a:pt x="26297" y="852736"/>
                  <a:pt x="25725" y="851974"/>
                  <a:pt x="25599" y="849053"/>
                </a:cubicBezTo>
                <a:cubicBezTo>
                  <a:pt x="25344" y="845053"/>
                  <a:pt x="22741" y="846449"/>
                  <a:pt x="13724" y="850831"/>
                </a:cubicBezTo>
                <a:moveTo>
                  <a:pt x="3032832" y="2092066"/>
                </a:moveTo>
                <a:cubicBezTo>
                  <a:pt x="3022418" y="2114926"/>
                  <a:pt x="3000637" y="2103750"/>
                  <a:pt x="2983175" y="2120514"/>
                </a:cubicBezTo>
                <a:cubicBezTo>
                  <a:pt x="2965712" y="2137278"/>
                  <a:pt x="2968443" y="2132198"/>
                  <a:pt x="2981524" y="2155566"/>
                </a:cubicBezTo>
                <a:cubicBezTo>
                  <a:pt x="2994605" y="2178934"/>
                  <a:pt x="2970665" y="2176394"/>
                  <a:pt x="2964632" y="2203826"/>
                </a:cubicBezTo>
                <a:cubicBezTo>
                  <a:pt x="2958664" y="2231258"/>
                  <a:pt x="2971745" y="2226178"/>
                  <a:pt x="2978857" y="2249546"/>
                </a:cubicBezTo>
                <a:cubicBezTo>
                  <a:pt x="2985969" y="2272914"/>
                  <a:pt x="2989207" y="2265802"/>
                  <a:pt x="3002351" y="2262754"/>
                </a:cubicBezTo>
                <a:cubicBezTo>
                  <a:pt x="3015432" y="2259706"/>
                  <a:pt x="3024704" y="2253610"/>
                  <a:pt x="3024704" y="2253610"/>
                </a:cubicBezTo>
                <a:cubicBezTo>
                  <a:pt x="3024704" y="2253610"/>
                  <a:pt x="3026926" y="2233290"/>
                  <a:pt x="3035626" y="2203318"/>
                </a:cubicBezTo>
                <a:cubicBezTo>
                  <a:pt x="3044389" y="2173346"/>
                  <a:pt x="3050357" y="2151502"/>
                  <a:pt x="3052009" y="2131690"/>
                </a:cubicBezTo>
                <a:cubicBezTo>
                  <a:pt x="3053660" y="2111878"/>
                  <a:pt x="3055311" y="2097654"/>
                  <a:pt x="3059692" y="2103750"/>
                </a:cubicBezTo>
                <a:cubicBezTo>
                  <a:pt x="3064010" y="2109846"/>
                  <a:pt x="3064582" y="2109846"/>
                  <a:pt x="3064582" y="2100194"/>
                </a:cubicBezTo>
                <a:cubicBezTo>
                  <a:pt x="3064582" y="2090542"/>
                  <a:pt x="3059375" y="2063427"/>
                  <a:pt x="3050929" y="2057014"/>
                </a:cubicBezTo>
                <a:cubicBezTo>
                  <a:pt x="3036070" y="2045901"/>
                  <a:pt x="3043182" y="2069269"/>
                  <a:pt x="3032832" y="2092066"/>
                </a:cubicBezTo>
                <a:moveTo>
                  <a:pt x="3048072" y="529712"/>
                </a:moveTo>
                <a:cubicBezTo>
                  <a:pt x="3033784" y="533014"/>
                  <a:pt x="3026989" y="541713"/>
                  <a:pt x="3037404" y="545142"/>
                </a:cubicBezTo>
                <a:cubicBezTo>
                  <a:pt x="3047818" y="548571"/>
                  <a:pt x="3046801" y="546666"/>
                  <a:pt x="3064010" y="540570"/>
                </a:cubicBezTo>
                <a:cubicBezTo>
                  <a:pt x="3081219" y="534474"/>
                  <a:pt x="3062169" y="526473"/>
                  <a:pt x="3048072" y="529712"/>
                </a:cubicBezTo>
                <a:moveTo>
                  <a:pt x="3315343" y="270124"/>
                </a:moveTo>
                <a:cubicBezTo>
                  <a:pt x="3310454" y="262504"/>
                  <a:pt x="3306072" y="272664"/>
                  <a:pt x="3255907" y="294508"/>
                </a:cubicBezTo>
                <a:cubicBezTo>
                  <a:pt x="3205679" y="316352"/>
                  <a:pt x="3206250" y="297556"/>
                  <a:pt x="3159324" y="334640"/>
                </a:cubicBezTo>
                <a:cubicBezTo>
                  <a:pt x="3112397" y="371724"/>
                  <a:pt x="3122748" y="367152"/>
                  <a:pt x="3120081" y="389504"/>
                </a:cubicBezTo>
                <a:cubicBezTo>
                  <a:pt x="3117350" y="411856"/>
                  <a:pt x="3106428" y="402204"/>
                  <a:pt x="3102047" y="422524"/>
                </a:cubicBezTo>
                <a:cubicBezTo>
                  <a:pt x="3097665" y="442843"/>
                  <a:pt x="3073726" y="443860"/>
                  <a:pt x="3085664" y="460624"/>
                </a:cubicBezTo>
                <a:cubicBezTo>
                  <a:pt x="3097665" y="477388"/>
                  <a:pt x="3113476" y="487040"/>
                  <a:pt x="3138559" y="494152"/>
                </a:cubicBezTo>
                <a:cubicBezTo>
                  <a:pt x="3163642" y="501264"/>
                  <a:pt x="3170754" y="493643"/>
                  <a:pt x="3165293" y="491104"/>
                </a:cubicBezTo>
                <a:cubicBezTo>
                  <a:pt x="3159832" y="488564"/>
                  <a:pt x="3140718" y="458592"/>
                  <a:pt x="3144528" y="424556"/>
                </a:cubicBezTo>
                <a:cubicBezTo>
                  <a:pt x="3148338" y="390520"/>
                  <a:pt x="3160911" y="395599"/>
                  <a:pt x="3171833" y="382899"/>
                </a:cubicBezTo>
                <a:cubicBezTo>
                  <a:pt x="3182755" y="370199"/>
                  <a:pt x="3211076" y="337180"/>
                  <a:pt x="3229618" y="326004"/>
                </a:cubicBezTo>
                <a:cubicBezTo>
                  <a:pt x="3247652" y="315145"/>
                  <a:pt x="3295658" y="299968"/>
                  <a:pt x="3319788" y="291650"/>
                </a:cubicBezTo>
                <a:cubicBezTo>
                  <a:pt x="3320423" y="291396"/>
                  <a:pt x="3321312" y="291460"/>
                  <a:pt x="3321757" y="290952"/>
                </a:cubicBezTo>
                <a:cubicBezTo>
                  <a:pt x="3340997" y="269679"/>
                  <a:pt x="3320232" y="277807"/>
                  <a:pt x="3315343" y="270124"/>
                </a:cubicBezTo>
                <a:moveTo>
                  <a:pt x="3180088" y="498470"/>
                </a:moveTo>
                <a:cubicBezTo>
                  <a:pt x="3174182" y="499295"/>
                  <a:pt x="3171389" y="499486"/>
                  <a:pt x="3182311" y="510154"/>
                </a:cubicBezTo>
                <a:cubicBezTo>
                  <a:pt x="3193169" y="520821"/>
                  <a:pt x="3202757" y="528949"/>
                  <a:pt x="3199201" y="514726"/>
                </a:cubicBezTo>
                <a:cubicBezTo>
                  <a:pt x="3195582" y="500502"/>
                  <a:pt x="3185549" y="497708"/>
                  <a:pt x="3180088" y="498470"/>
                </a:cubicBezTo>
                <a:moveTo>
                  <a:pt x="3359222" y="395092"/>
                </a:moveTo>
                <a:cubicBezTo>
                  <a:pt x="3351220" y="391345"/>
                  <a:pt x="3346966" y="387471"/>
                  <a:pt x="3345061" y="393568"/>
                </a:cubicBezTo>
                <a:cubicBezTo>
                  <a:pt x="3343156" y="399664"/>
                  <a:pt x="3354078" y="407792"/>
                  <a:pt x="3364682" y="409824"/>
                </a:cubicBezTo>
                <a:cubicBezTo>
                  <a:pt x="3375351" y="411856"/>
                  <a:pt x="3366905" y="398648"/>
                  <a:pt x="3359222" y="395092"/>
                </a:cubicBezTo>
                <a:moveTo>
                  <a:pt x="1481527" y="1034346"/>
                </a:moveTo>
                <a:cubicBezTo>
                  <a:pt x="1469398" y="1028250"/>
                  <a:pt x="1457587" y="1023424"/>
                  <a:pt x="1449650" y="1023424"/>
                </a:cubicBezTo>
                <a:cubicBezTo>
                  <a:pt x="1441776" y="1023424"/>
                  <a:pt x="1451301" y="1031806"/>
                  <a:pt x="1463810" y="1038664"/>
                </a:cubicBezTo>
                <a:cubicBezTo>
                  <a:pt x="1476446" y="1045522"/>
                  <a:pt x="1488639" y="1037902"/>
                  <a:pt x="1481527" y="1034346"/>
                </a:cubicBezTo>
                <a:moveTo>
                  <a:pt x="1452698" y="1085400"/>
                </a:moveTo>
                <a:cubicBezTo>
                  <a:pt x="1453333" y="1075304"/>
                  <a:pt x="1445967" y="1096957"/>
                  <a:pt x="1454984" y="1101783"/>
                </a:cubicBezTo>
                <a:cubicBezTo>
                  <a:pt x="1464001" y="1106609"/>
                  <a:pt x="1468636" y="1107879"/>
                  <a:pt x="1474351" y="1102037"/>
                </a:cubicBezTo>
                <a:cubicBezTo>
                  <a:pt x="1480066" y="1096195"/>
                  <a:pt x="1475431" y="1099878"/>
                  <a:pt x="1467557" y="1098481"/>
                </a:cubicBezTo>
                <a:cubicBezTo>
                  <a:pt x="1459619" y="1097084"/>
                  <a:pt x="1452126" y="1093782"/>
                  <a:pt x="1452698" y="1085400"/>
                </a:cubicBezTo>
                <a:moveTo>
                  <a:pt x="5025970" y="735388"/>
                </a:moveTo>
                <a:cubicBezTo>
                  <a:pt x="5011238" y="736912"/>
                  <a:pt x="5000189" y="732721"/>
                  <a:pt x="5000189" y="732721"/>
                </a:cubicBezTo>
                <a:cubicBezTo>
                  <a:pt x="5000189" y="732721"/>
                  <a:pt x="4999363" y="744532"/>
                  <a:pt x="4994855" y="750247"/>
                </a:cubicBezTo>
                <a:cubicBezTo>
                  <a:pt x="4990346" y="755962"/>
                  <a:pt x="4993585" y="762058"/>
                  <a:pt x="4993585" y="762058"/>
                </a:cubicBezTo>
                <a:cubicBezTo>
                  <a:pt x="4993585" y="762058"/>
                  <a:pt x="4978853" y="755581"/>
                  <a:pt x="4970280" y="752533"/>
                </a:cubicBezTo>
                <a:cubicBezTo>
                  <a:pt x="4961708" y="749485"/>
                  <a:pt x="4953897" y="752152"/>
                  <a:pt x="4949008" y="739198"/>
                </a:cubicBezTo>
                <a:cubicBezTo>
                  <a:pt x="4944055" y="726244"/>
                  <a:pt x="4929386" y="728530"/>
                  <a:pt x="4917956" y="728530"/>
                </a:cubicBezTo>
                <a:cubicBezTo>
                  <a:pt x="4906526" y="728530"/>
                  <a:pt x="4909765" y="713671"/>
                  <a:pt x="4909765" y="713671"/>
                </a:cubicBezTo>
                <a:lnTo>
                  <a:pt x="4902780" y="714052"/>
                </a:lnTo>
                <a:cubicBezTo>
                  <a:pt x="4895795" y="714433"/>
                  <a:pt x="4897065" y="731197"/>
                  <a:pt x="4888048" y="736531"/>
                </a:cubicBezTo>
                <a:cubicBezTo>
                  <a:pt x="4879031" y="741865"/>
                  <a:pt x="4850773" y="745294"/>
                  <a:pt x="4850773" y="745294"/>
                </a:cubicBezTo>
                <a:cubicBezTo>
                  <a:pt x="4850773" y="745294"/>
                  <a:pt x="4868744" y="758248"/>
                  <a:pt x="4872490" y="768916"/>
                </a:cubicBezTo>
                <a:cubicBezTo>
                  <a:pt x="4876110" y="779584"/>
                  <a:pt x="4883095" y="789871"/>
                  <a:pt x="4883095" y="789871"/>
                </a:cubicBezTo>
                <a:cubicBezTo>
                  <a:pt x="4883095" y="789871"/>
                  <a:pt x="4881444" y="794824"/>
                  <a:pt x="4859727" y="790633"/>
                </a:cubicBezTo>
                <a:cubicBezTo>
                  <a:pt x="4838073" y="786442"/>
                  <a:pt x="4839280" y="794824"/>
                  <a:pt x="4815975" y="804349"/>
                </a:cubicBezTo>
                <a:cubicBezTo>
                  <a:pt x="4792607" y="813874"/>
                  <a:pt x="4766064" y="828352"/>
                  <a:pt x="4759524" y="833686"/>
                </a:cubicBezTo>
                <a:cubicBezTo>
                  <a:pt x="4752983" y="839020"/>
                  <a:pt x="4752539" y="835972"/>
                  <a:pt x="4732092" y="831019"/>
                </a:cubicBezTo>
                <a:cubicBezTo>
                  <a:pt x="4711645" y="826066"/>
                  <a:pt x="4707581" y="836734"/>
                  <a:pt x="4702183" y="839401"/>
                </a:cubicBezTo>
                <a:cubicBezTo>
                  <a:pt x="4696913" y="842068"/>
                  <a:pt x="4698945" y="827209"/>
                  <a:pt x="4698945" y="827209"/>
                </a:cubicBezTo>
                <a:cubicBezTo>
                  <a:pt x="4698945" y="827209"/>
                  <a:pt x="4691579" y="827209"/>
                  <a:pt x="4682562" y="831781"/>
                </a:cubicBezTo>
                <a:cubicBezTo>
                  <a:pt x="4589344" y="879152"/>
                  <a:pt x="4653606" y="876676"/>
                  <a:pt x="4650685" y="886264"/>
                </a:cubicBezTo>
                <a:cubicBezTo>
                  <a:pt x="4650685" y="886328"/>
                  <a:pt x="4640842" y="923221"/>
                  <a:pt x="4640842" y="923221"/>
                </a:cubicBezTo>
                <a:cubicBezTo>
                  <a:pt x="4627126" y="964052"/>
                  <a:pt x="4617665" y="942652"/>
                  <a:pt x="4606108" y="975037"/>
                </a:cubicBezTo>
                <a:cubicBezTo>
                  <a:pt x="4569278" y="1077907"/>
                  <a:pt x="4548005" y="959162"/>
                  <a:pt x="4548005" y="931984"/>
                </a:cubicBezTo>
                <a:cubicBezTo>
                  <a:pt x="4548005" y="915220"/>
                  <a:pt x="4544322" y="893503"/>
                  <a:pt x="4554990" y="888550"/>
                </a:cubicBezTo>
                <a:cubicBezTo>
                  <a:pt x="4646494" y="845942"/>
                  <a:pt x="4563563" y="882645"/>
                  <a:pt x="4649478" y="823780"/>
                </a:cubicBezTo>
                <a:cubicBezTo>
                  <a:pt x="4677291" y="804730"/>
                  <a:pt x="4662178" y="793300"/>
                  <a:pt x="4668274" y="787966"/>
                </a:cubicBezTo>
                <a:cubicBezTo>
                  <a:pt x="4674434" y="782632"/>
                  <a:pt x="4684213" y="781108"/>
                  <a:pt x="4684213" y="781108"/>
                </a:cubicBezTo>
                <a:lnTo>
                  <a:pt x="4669100" y="779584"/>
                </a:lnTo>
                <a:cubicBezTo>
                  <a:pt x="4653923" y="778060"/>
                  <a:pt x="4653542" y="781489"/>
                  <a:pt x="4641668" y="794443"/>
                </a:cubicBezTo>
                <a:cubicBezTo>
                  <a:pt x="4629793" y="807397"/>
                  <a:pt x="4620395" y="809683"/>
                  <a:pt x="4622872" y="799777"/>
                </a:cubicBezTo>
                <a:cubicBezTo>
                  <a:pt x="4625348" y="789871"/>
                  <a:pt x="4625729" y="779584"/>
                  <a:pt x="4616776" y="784918"/>
                </a:cubicBezTo>
                <a:cubicBezTo>
                  <a:pt x="4607759" y="790252"/>
                  <a:pt x="4604076" y="789490"/>
                  <a:pt x="4587312" y="792919"/>
                </a:cubicBezTo>
                <a:cubicBezTo>
                  <a:pt x="4570484" y="796348"/>
                  <a:pt x="4552514" y="804285"/>
                  <a:pt x="4537401" y="823399"/>
                </a:cubicBezTo>
                <a:cubicBezTo>
                  <a:pt x="4522288" y="842449"/>
                  <a:pt x="4530860" y="840163"/>
                  <a:pt x="4535750" y="844735"/>
                </a:cubicBezTo>
                <a:cubicBezTo>
                  <a:pt x="4540639" y="849307"/>
                  <a:pt x="4511620" y="848164"/>
                  <a:pt x="4497713" y="847021"/>
                </a:cubicBezTo>
                <a:cubicBezTo>
                  <a:pt x="4483743" y="845878"/>
                  <a:pt x="4491109" y="843211"/>
                  <a:pt x="4499364" y="840544"/>
                </a:cubicBezTo>
                <a:cubicBezTo>
                  <a:pt x="4507556" y="837877"/>
                  <a:pt x="4487109" y="835591"/>
                  <a:pt x="4469075" y="831781"/>
                </a:cubicBezTo>
                <a:cubicBezTo>
                  <a:pt x="4451104" y="827971"/>
                  <a:pt x="4458026" y="834829"/>
                  <a:pt x="4447421" y="839020"/>
                </a:cubicBezTo>
                <a:cubicBezTo>
                  <a:pt x="4436753" y="843211"/>
                  <a:pt x="4437198" y="835210"/>
                  <a:pt x="4431864" y="834067"/>
                </a:cubicBezTo>
                <a:cubicBezTo>
                  <a:pt x="4426530" y="832924"/>
                  <a:pt x="4402781" y="831400"/>
                  <a:pt x="4386080" y="829495"/>
                </a:cubicBezTo>
                <a:cubicBezTo>
                  <a:pt x="4369316" y="827590"/>
                  <a:pt x="4370523" y="830638"/>
                  <a:pt x="4366014" y="836353"/>
                </a:cubicBezTo>
                <a:cubicBezTo>
                  <a:pt x="4361506" y="842068"/>
                  <a:pt x="4330391" y="869500"/>
                  <a:pt x="4316929" y="885121"/>
                </a:cubicBezTo>
                <a:cubicBezTo>
                  <a:pt x="4303403" y="900742"/>
                  <a:pt x="4286703" y="904171"/>
                  <a:pt x="4271526" y="918649"/>
                </a:cubicBezTo>
                <a:cubicBezTo>
                  <a:pt x="4256413" y="933127"/>
                  <a:pt x="4253937" y="932365"/>
                  <a:pt x="4266192" y="934651"/>
                </a:cubicBezTo>
                <a:cubicBezTo>
                  <a:pt x="4278448" y="936937"/>
                  <a:pt x="4280099" y="935730"/>
                  <a:pt x="4282131" y="947224"/>
                </a:cubicBezTo>
                <a:cubicBezTo>
                  <a:pt x="4284226" y="958654"/>
                  <a:pt x="4289878" y="962464"/>
                  <a:pt x="4303022" y="962464"/>
                </a:cubicBezTo>
                <a:cubicBezTo>
                  <a:pt x="4316103" y="962464"/>
                  <a:pt x="4312420" y="965893"/>
                  <a:pt x="4314897" y="955987"/>
                </a:cubicBezTo>
                <a:cubicBezTo>
                  <a:pt x="4317373" y="946081"/>
                  <a:pt x="4311595" y="934651"/>
                  <a:pt x="4322707" y="943414"/>
                </a:cubicBezTo>
                <a:cubicBezTo>
                  <a:pt x="4333756" y="952177"/>
                  <a:pt x="4342773" y="958654"/>
                  <a:pt x="4346012" y="971227"/>
                </a:cubicBezTo>
                <a:cubicBezTo>
                  <a:pt x="4349314" y="983800"/>
                  <a:pt x="4345186" y="992944"/>
                  <a:pt x="4339471" y="1013899"/>
                </a:cubicBezTo>
                <a:cubicBezTo>
                  <a:pt x="4333756" y="1034854"/>
                  <a:pt x="4331724" y="1064953"/>
                  <a:pt x="4323914" y="1080193"/>
                </a:cubicBezTo>
                <a:cubicBezTo>
                  <a:pt x="4316167" y="1095433"/>
                  <a:pt x="4310007" y="1106863"/>
                  <a:pt x="4301435" y="1123627"/>
                </a:cubicBezTo>
                <a:cubicBezTo>
                  <a:pt x="4292862" y="1140391"/>
                  <a:pt x="4251143" y="1182682"/>
                  <a:pt x="4241745" y="1186492"/>
                </a:cubicBezTo>
                <a:cubicBezTo>
                  <a:pt x="4232347" y="1190302"/>
                  <a:pt x="4226187" y="1190683"/>
                  <a:pt x="4221679" y="1182301"/>
                </a:cubicBezTo>
                <a:cubicBezTo>
                  <a:pt x="4217170" y="1173919"/>
                  <a:pt x="4213868" y="1175443"/>
                  <a:pt x="4203264" y="1184968"/>
                </a:cubicBezTo>
                <a:cubicBezTo>
                  <a:pt x="4192659" y="1194493"/>
                  <a:pt x="4187706" y="1200208"/>
                  <a:pt x="4183642" y="1215448"/>
                </a:cubicBezTo>
                <a:cubicBezTo>
                  <a:pt x="4179578" y="1230688"/>
                  <a:pt x="4170498" y="1230688"/>
                  <a:pt x="4161100" y="1242118"/>
                </a:cubicBezTo>
                <a:cubicBezTo>
                  <a:pt x="4151701" y="1253548"/>
                  <a:pt x="4149225" y="1250881"/>
                  <a:pt x="4156210" y="1263835"/>
                </a:cubicBezTo>
                <a:cubicBezTo>
                  <a:pt x="4163195" y="1276789"/>
                  <a:pt x="4174625" y="1290505"/>
                  <a:pt x="4175832" y="1303078"/>
                </a:cubicBezTo>
                <a:cubicBezTo>
                  <a:pt x="4177038" y="1315651"/>
                  <a:pt x="4170117" y="1333939"/>
                  <a:pt x="4165608" y="1341940"/>
                </a:cubicBezTo>
                <a:cubicBezTo>
                  <a:pt x="4161100" y="1349941"/>
                  <a:pt x="4139827" y="1353751"/>
                  <a:pt x="4140272" y="1349941"/>
                </a:cubicBezTo>
                <a:cubicBezTo>
                  <a:pt x="4140716" y="1346131"/>
                  <a:pt x="4141097" y="1327081"/>
                  <a:pt x="4140272" y="1316032"/>
                </a:cubicBezTo>
                <a:cubicBezTo>
                  <a:pt x="4139446" y="1304983"/>
                  <a:pt x="4131255" y="1304983"/>
                  <a:pt x="4134112" y="1301554"/>
                </a:cubicBezTo>
                <a:cubicBezTo>
                  <a:pt x="4137033" y="1298125"/>
                  <a:pt x="4148844" y="1292410"/>
                  <a:pt x="4140272" y="1284409"/>
                </a:cubicBezTo>
                <a:cubicBezTo>
                  <a:pt x="4131636" y="1276408"/>
                  <a:pt x="4125539" y="1283266"/>
                  <a:pt x="4121857" y="1273741"/>
                </a:cubicBezTo>
                <a:cubicBezTo>
                  <a:pt x="4118174" y="1264216"/>
                  <a:pt x="4123507" y="1256596"/>
                  <a:pt x="4121476" y="1253167"/>
                </a:cubicBezTo>
                <a:cubicBezTo>
                  <a:pt x="4119380" y="1249738"/>
                  <a:pt x="4113284" y="1245928"/>
                  <a:pt x="4100584" y="1244785"/>
                </a:cubicBezTo>
                <a:cubicBezTo>
                  <a:pt x="4087884" y="1243642"/>
                  <a:pt x="4085026" y="1256215"/>
                  <a:pt x="4082169" y="1245166"/>
                </a:cubicBezTo>
                <a:cubicBezTo>
                  <a:pt x="4079312" y="1234117"/>
                  <a:pt x="4083439" y="1232974"/>
                  <a:pt x="4077724" y="1228402"/>
                </a:cubicBezTo>
                <a:cubicBezTo>
                  <a:pt x="4072009" y="1223830"/>
                  <a:pt x="4067056" y="1226878"/>
                  <a:pt x="4052388" y="1239451"/>
                </a:cubicBezTo>
                <a:cubicBezTo>
                  <a:pt x="4037656" y="1252024"/>
                  <a:pt x="4034735" y="1249357"/>
                  <a:pt x="4022479" y="1254691"/>
                </a:cubicBezTo>
                <a:cubicBezTo>
                  <a:pt x="4010224" y="1260025"/>
                  <a:pt x="4010224" y="1263073"/>
                  <a:pt x="4013081" y="1267264"/>
                </a:cubicBezTo>
                <a:cubicBezTo>
                  <a:pt x="4015939" y="1271455"/>
                  <a:pt x="4026162" y="1289743"/>
                  <a:pt x="4034735" y="1291648"/>
                </a:cubicBezTo>
                <a:cubicBezTo>
                  <a:pt x="4043370" y="1293553"/>
                  <a:pt x="4049467" y="1287838"/>
                  <a:pt x="4062548" y="1287838"/>
                </a:cubicBezTo>
                <a:cubicBezTo>
                  <a:pt x="4075692" y="1287838"/>
                  <a:pt x="4078105" y="1289743"/>
                  <a:pt x="4074803" y="1294696"/>
                </a:cubicBezTo>
                <a:cubicBezTo>
                  <a:pt x="4071501" y="1299649"/>
                  <a:pt x="4062548" y="1304602"/>
                  <a:pt x="4046609" y="1320604"/>
                </a:cubicBezTo>
                <a:cubicBezTo>
                  <a:pt x="4030670" y="1336606"/>
                  <a:pt x="4035497" y="1333558"/>
                  <a:pt x="4040894" y="1340035"/>
                </a:cubicBezTo>
                <a:cubicBezTo>
                  <a:pt x="4046228" y="1346512"/>
                  <a:pt x="4053975" y="1354513"/>
                  <a:pt x="4059690" y="1367086"/>
                </a:cubicBezTo>
                <a:cubicBezTo>
                  <a:pt x="4065405" y="1379659"/>
                  <a:pt x="4059690" y="1384167"/>
                  <a:pt x="4058864" y="1391407"/>
                </a:cubicBezTo>
                <a:cubicBezTo>
                  <a:pt x="4058039" y="1398646"/>
                  <a:pt x="4056832" y="1409695"/>
                  <a:pt x="4067437" y="1421125"/>
                </a:cubicBezTo>
                <a:cubicBezTo>
                  <a:pt x="4078042" y="1432554"/>
                  <a:pt x="4070676" y="1428745"/>
                  <a:pt x="4069469" y="1432935"/>
                </a:cubicBezTo>
                <a:cubicBezTo>
                  <a:pt x="4068263" y="1437127"/>
                  <a:pt x="4050229" y="1469892"/>
                  <a:pt x="4042037" y="1486276"/>
                </a:cubicBezTo>
                <a:cubicBezTo>
                  <a:pt x="4033845" y="1502659"/>
                  <a:pt x="4033845" y="1504183"/>
                  <a:pt x="4007239" y="1522852"/>
                </a:cubicBezTo>
                <a:cubicBezTo>
                  <a:pt x="3980632" y="1541521"/>
                  <a:pt x="3968758" y="1543426"/>
                  <a:pt x="3954470" y="1546092"/>
                </a:cubicBezTo>
                <a:cubicBezTo>
                  <a:pt x="3940183" y="1548760"/>
                  <a:pt x="3927864" y="1552951"/>
                  <a:pt x="3920498" y="1555998"/>
                </a:cubicBezTo>
                <a:cubicBezTo>
                  <a:pt x="3913132" y="1559047"/>
                  <a:pt x="3915989" y="1565142"/>
                  <a:pt x="3915228" y="1568953"/>
                </a:cubicBezTo>
                <a:cubicBezTo>
                  <a:pt x="3914339" y="1572763"/>
                  <a:pt x="3907417" y="1569334"/>
                  <a:pt x="3908624" y="1563619"/>
                </a:cubicBezTo>
                <a:cubicBezTo>
                  <a:pt x="3909894" y="1557904"/>
                  <a:pt x="3909068" y="1553713"/>
                  <a:pt x="3905385" y="1552189"/>
                </a:cubicBezTo>
                <a:cubicBezTo>
                  <a:pt x="3901702" y="1550665"/>
                  <a:pt x="3890209" y="1546092"/>
                  <a:pt x="3878398" y="1557523"/>
                </a:cubicBezTo>
                <a:cubicBezTo>
                  <a:pt x="3866523" y="1568953"/>
                  <a:pt x="3852172" y="1569715"/>
                  <a:pt x="3847282" y="1584192"/>
                </a:cubicBezTo>
                <a:cubicBezTo>
                  <a:pt x="3842393" y="1598671"/>
                  <a:pt x="3843219" y="1593717"/>
                  <a:pt x="3848553" y="1599814"/>
                </a:cubicBezTo>
                <a:cubicBezTo>
                  <a:pt x="3853823" y="1605910"/>
                  <a:pt x="3879604" y="1630675"/>
                  <a:pt x="3885764" y="1644010"/>
                </a:cubicBezTo>
                <a:cubicBezTo>
                  <a:pt x="3891923" y="1657345"/>
                  <a:pt x="3893130" y="1667251"/>
                  <a:pt x="3893574" y="1681729"/>
                </a:cubicBezTo>
                <a:cubicBezTo>
                  <a:pt x="3893955" y="1696207"/>
                  <a:pt x="3864110" y="1722877"/>
                  <a:pt x="3851029" y="1731640"/>
                </a:cubicBezTo>
                <a:cubicBezTo>
                  <a:pt x="3837948" y="1740403"/>
                  <a:pt x="3835091" y="1748785"/>
                  <a:pt x="3837123" y="1735069"/>
                </a:cubicBezTo>
                <a:cubicBezTo>
                  <a:pt x="3839155" y="1721353"/>
                  <a:pt x="3831407" y="1713352"/>
                  <a:pt x="3822010" y="1703065"/>
                </a:cubicBezTo>
                <a:cubicBezTo>
                  <a:pt x="3812612" y="1692778"/>
                  <a:pt x="3783973" y="1684396"/>
                  <a:pt x="3778639" y="1683253"/>
                </a:cubicBezTo>
                <a:cubicBezTo>
                  <a:pt x="3773305" y="1682110"/>
                  <a:pt x="3780671" y="1673791"/>
                  <a:pt x="3776988" y="1674109"/>
                </a:cubicBezTo>
                <a:cubicBezTo>
                  <a:pt x="3773305" y="1674490"/>
                  <a:pt x="3764732" y="1672204"/>
                  <a:pt x="3765939" y="1685539"/>
                </a:cubicBezTo>
                <a:cubicBezTo>
                  <a:pt x="3767145" y="1698873"/>
                  <a:pt x="3757367" y="1694683"/>
                  <a:pt x="3755335" y="1708017"/>
                </a:cubicBezTo>
                <a:cubicBezTo>
                  <a:pt x="3753303" y="1721353"/>
                  <a:pt x="3750826" y="1735069"/>
                  <a:pt x="3759399" y="1733926"/>
                </a:cubicBezTo>
                <a:cubicBezTo>
                  <a:pt x="3767971" y="1732783"/>
                  <a:pt x="3766384" y="1745736"/>
                  <a:pt x="3772924" y="1760215"/>
                </a:cubicBezTo>
                <a:cubicBezTo>
                  <a:pt x="3779464" y="1774692"/>
                  <a:pt x="3776988" y="1766692"/>
                  <a:pt x="3793371" y="1780027"/>
                </a:cubicBezTo>
                <a:cubicBezTo>
                  <a:pt x="3809754" y="1793361"/>
                  <a:pt x="3805626" y="1791076"/>
                  <a:pt x="3809373" y="1804410"/>
                </a:cubicBezTo>
                <a:cubicBezTo>
                  <a:pt x="3812993" y="1817746"/>
                  <a:pt x="3811850" y="1825366"/>
                  <a:pt x="3819978" y="1837558"/>
                </a:cubicBezTo>
                <a:cubicBezTo>
                  <a:pt x="3828106" y="1849750"/>
                  <a:pt x="3828550" y="1852417"/>
                  <a:pt x="3815025" y="1845559"/>
                </a:cubicBezTo>
                <a:cubicBezTo>
                  <a:pt x="3801499" y="1838701"/>
                  <a:pt x="3790514" y="1830319"/>
                  <a:pt x="3785180" y="1821936"/>
                </a:cubicBezTo>
                <a:cubicBezTo>
                  <a:pt x="3779845" y="1813554"/>
                  <a:pt x="3776607" y="1792219"/>
                  <a:pt x="3773305" y="1781551"/>
                </a:cubicBezTo>
                <a:cubicBezTo>
                  <a:pt x="3770003" y="1770883"/>
                  <a:pt x="3747969" y="1758310"/>
                  <a:pt x="3740603" y="1750690"/>
                </a:cubicBezTo>
                <a:cubicBezTo>
                  <a:pt x="3733237" y="1743070"/>
                  <a:pt x="3737745" y="1736973"/>
                  <a:pt x="3741428" y="1719448"/>
                </a:cubicBezTo>
                <a:cubicBezTo>
                  <a:pt x="3745111" y="1701922"/>
                  <a:pt x="3739777" y="1685158"/>
                  <a:pt x="3738570" y="1674490"/>
                </a:cubicBezTo>
                <a:cubicBezTo>
                  <a:pt x="3737364" y="1663822"/>
                  <a:pt x="3728792" y="1633913"/>
                  <a:pt x="3724664" y="1623817"/>
                </a:cubicBezTo>
                <a:cubicBezTo>
                  <a:pt x="3720600" y="1613720"/>
                  <a:pt x="3722188" y="1615054"/>
                  <a:pt x="3715838" y="1623817"/>
                </a:cubicBezTo>
                <a:cubicBezTo>
                  <a:pt x="3709488" y="1632579"/>
                  <a:pt x="3704598" y="1637914"/>
                  <a:pt x="3698502" y="1637914"/>
                </a:cubicBezTo>
                <a:cubicBezTo>
                  <a:pt x="3692343" y="1637914"/>
                  <a:pt x="3683389" y="1636961"/>
                  <a:pt x="3684151" y="1632960"/>
                </a:cubicBezTo>
                <a:cubicBezTo>
                  <a:pt x="3684976" y="1628960"/>
                  <a:pt x="3691136" y="1613720"/>
                  <a:pt x="3689295" y="1608005"/>
                </a:cubicBezTo>
                <a:cubicBezTo>
                  <a:pt x="3687453" y="1602290"/>
                  <a:pt x="3681675" y="1584002"/>
                  <a:pt x="3673102" y="1577525"/>
                </a:cubicBezTo>
                <a:cubicBezTo>
                  <a:pt x="3664530" y="1571048"/>
                  <a:pt x="3654687" y="1562095"/>
                  <a:pt x="3649163" y="1547045"/>
                </a:cubicBezTo>
                <a:cubicBezTo>
                  <a:pt x="3643638" y="1531996"/>
                  <a:pt x="3642178" y="1536377"/>
                  <a:pt x="3631573" y="1544188"/>
                </a:cubicBezTo>
                <a:cubicBezTo>
                  <a:pt x="3620905" y="1551998"/>
                  <a:pt x="3596585" y="1552951"/>
                  <a:pt x="3584901" y="1553903"/>
                </a:cubicBezTo>
                <a:cubicBezTo>
                  <a:pt x="3573217" y="1554856"/>
                  <a:pt x="3582869" y="1560571"/>
                  <a:pt x="3580011" y="1566285"/>
                </a:cubicBezTo>
                <a:cubicBezTo>
                  <a:pt x="3577154" y="1572001"/>
                  <a:pt x="3563438" y="1579367"/>
                  <a:pt x="3535815" y="1608196"/>
                </a:cubicBezTo>
                <a:cubicBezTo>
                  <a:pt x="3508193" y="1636961"/>
                  <a:pt x="3504065" y="1637914"/>
                  <a:pt x="3496889" y="1640961"/>
                </a:cubicBezTo>
                <a:cubicBezTo>
                  <a:pt x="3489714" y="1644010"/>
                  <a:pt x="3485269" y="1643057"/>
                  <a:pt x="3485523" y="1654868"/>
                </a:cubicBezTo>
                <a:cubicBezTo>
                  <a:pt x="3485714" y="1666679"/>
                  <a:pt x="3486793" y="1673092"/>
                  <a:pt x="3485460" y="1683634"/>
                </a:cubicBezTo>
                <a:cubicBezTo>
                  <a:pt x="3484126" y="1694175"/>
                  <a:pt x="3480951" y="1698492"/>
                  <a:pt x="3477903" y="1705223"/>
                </a:cubicBezTo>
                <a:cubicBezTo>
                  <a:pt x="3474919" y="1711954"/>
                  <a:pt x="3471680" y="1724147"/>
                  <a:pt x="3470728" y="1730497"/>
                </a:cubicBezTo>
                <a:cubicBezTo>
                  <a:pt x="3469775" y="1736847"/>
                  <a:pt x="3463616" y="1744213"/>
                  <a:pt x="3454599" y="1750690"/>
                </a:cubicBezTo>
                <a:cubicBezTo>
                  <a:pt x="3445645" y="1757167"/>
                  <a:pt x="3445645" y="1756023"/>
                  <a:pt x="3441518" y="1746498"/>
                </a:cubicBezTo>
                <a:cubicBezTo>
                  <a:pt x="3437454" y="1736973"/>
                  <a:pt x="3416181" y="1700398"/>
                  <a:pt x="3398973" y="1666108"/>
                </a:cubicBezTo>
                <a:cubicBezTo>
                  <a:pt x="3381764" y="1631817"/>
                  <a:pt x="3385892" y="1625722"/>
                  <a:pt x="3384241" y="1615816"/>
                </a:cubicBezTo>
                <a:cubicBezTo>
                  <a:pt x="3382589" y="1605910"/>
                  <a:pt x="3382272" y="1546473"/>
                  <a:pt x="3383034" y="1541902"/>
                </a:cubicBezTo>
                <a:cubicBezTo>
                  <a:pt x="3383479" y="1539361"/>
                  <a:pt x="3374716" y="1548886"/>
                  <a:pt x="3372239" y="1553713"/>
                </a:cubicBezTo>
                <a:cubicBezTo>
                  <a:pt x="3369763" y="1558539"/>
                  <a:pt x="3369889" y="1564381"/>
                  <a:pt x="3360111" y="1565270"/>
                </a:cubicBezTo>
                <a:cubicBezTo>
                  <a:pt x="3350268" y="1566159"/>
                  <a:pt x="3348236" y="1566285"/>
                  <a:pt x="3338965" y="1557015"/>
                </a:cubicBezTo>
                <a:cubicBezTo>
                  <a:pt x="3329694" y="1547744"/>
                  <a:pt x="3325439" y="1542536"/>
                  <a:pt x="3327027" y="1542791"/>
                </a:cubicBezTo>
                <a:cubicBezTo>
                  <a:pt x="3328678" y="1543045"/>
                  <a:pt x="3339282" y="1541775"/>
                  <a:pt x="3345506" y="1538727"/>
                </a:cubicBezTo>
                <a:cubicBezTo>
                  <a:pt x="3351601" y="1535679"/>
                  <a:pt x="3349570" y="1532377"/>
                  <a:pt x="3349570" y="1532377"/>
                </a:cubicBezTo>
                <a:cubicBezTo>
                  <a:pt x="3349570" y="1532377"/>
                  <a:pt x="3342902" y="1533139"/>
                  <a:pt x="3334964" y="1533520"/>
                </a:cubicBezTo>
                <a:cubicBezTo>
                  <a:pt x="3327027" y="1533901"/>
                  <a:pt x="3330583" y="1531742"/>
                  <a:pt x="3320106" y="1527551"/>
                </a:cubicBezTo>
                <a:cubicBezTo>
                  <a:pt x="3309628" y="1523360"/>
                  <a:pt x="3307279" y="1522979"/>
                  <a:pt x="3305501" y="1518279"/>
                </a:cubicBezTo>
                <a:cubicBezTo>
                  <a:pt x="3303723" y="1513581"/>
                  <a:pt x="3301182" y="1506977"/>
                  <a:pt x="3299659" y="1503421"/>
                </a:cubicBezTo>
                <a:cubicBezTo>
                  <a:pt x="3298198" y="1499865"/>
                  <a:pt x="3296928" y="1499610"/>
                  <a:pt x="3295214" y="1495166"/>
                </a:cubicBezTo>
                <a:cubicBezTo>
                  <a:pt x="3293436" y="1490721"/>
                  <a:pt x="3288419" y="1495928"/>
                  <a:pt x="3277053" y="1496182"/>
                </a:cubicBezTo>
                <a:cubicBezTo>
                  <a:pt x="3265750" y="1496435"/>
                  <a:pt x="3268289" y="1496944"/>
                  <a:pt x="3254701" y="1502278"/>
                </a:cubicBezTo>
                <a:cubicBezTo>
                  <a:pt x="3241048" y="1507611"/>
                  <a:pt x="3239016" y="1505707"/>
                  <a:pt x="3223586" y="1505198"/>
                </a:cubicBezTo>
                <a:cubicBezTo>
                  <a:pt x="3208155" y="1504691"/>
                  <a:pt x="3197424" y="1498086"/>
                  <a:pt x="3189613" y="1495420"/>
                </a:cubicBezTo>
                <a:cubicBezTo>
                  <a:pt x="3181866" y="1492753"/>
                  <a:pt x="3180596" y="1493896"/>
                  <a:pt x="3169166" y="1492245"/>
                </a:cubicBezTo>
                <a:cubicBezTo>
                  <a:pt x="3157736" y="1490594"/>
                  <a:pt x="3160149" y="1484752"/>
                  <a:pt x="3157292" y="1479926"/>
                </a:cubicBezTo>
                <a:cubicBezTo>
                  <a:pt x="3154434" y="1475100"/>
                  <a:pt x="3149672" y="1473957"/>
                  <a:pt x="3134622" y="1475100"/>
                </a:cubicBezTo>
                <a:cubicBezTo>
                  <a:pt x="3119636" y="1476242"/>
                  <a:pt x="3119064" y="1475481"/>
                  <a:pt x="3110619" y="1473195"/>
                </a:cubicBezTo>
                <a:cubicBezTo>
                  <a:pt x="3102174" y="1470909"/>
                  <a:pt x="3101475" y="1467860"/>
                  <a:pt x="3094363" y="1460748"/>
                </a:cubicBezTo>
                <a:cubicBezTo>
                  <a:pt x="3087251" y="1453636"/>
                  <a:pt x="3089601" y="1459225"/>
                  <a:pt x="3084965" y="1455542"/>
                </a:cubicBezTo>
                <a:cubicBezTo>
                  <a:pt x="3080330" y="1451859"/>
                  <a:pt x="3075694" y="1446779"/>
                  <a:pt x="3072011" y="1436873"/>
                </a:cubicBezTo>
                <a:cubicBezTo>
                  <a:pt x="3068328" y="1426967"/>
                  <a:pt x="3069154" y="1424808"/>
                  <a:pt x="3064899" y="1420235"/>
                </a:cubicBezTo>
                <a:cubicBezTo>
                  <a:pt x="3060645" y="1415664"/>
                  <a:pt x="3060962" y="1416807"/>
                  <a:pt x="3047691" y="1416807"/>
                </a:cubicBezTo>
                <a:cubicBezTo>
                  <a:pt x="3034482" y="1416807"/>
                  <a:pt x="3040515" y="1417696"/>
                  <a:pt x="3038864" y="1418585"/>
                </a:cubicBezTo>
                <a:cubicBezTo>
                  <a:pt x="3037213" y="1419473"/>
                  <a:pt x="3033149" y="1425316"/>
                  <a:pt x="3029466" y="1429888"/>
                </a:cubicBezTo>
                <a:cubicBezTo>
                  <a:pt x="3025783" y="1434460"/>
                  <a:pt x="3032451" y="1440810"/>
                  <a:pt x="3037785" y="1447033"/>
                </a:cubicBezTo>
                <a:cubicBezTo>
                  <a:pt x="3043119" y="1453256"/>
                  <a:pt x="3038483" y="1452621"/>
                  <a:pt x="3046929" y="1462019"/>
                </a:cubicBezTo>
                <a:cubicBezTo>
                  <a:pt x="3055374" y="1471417"/>
                  <a:pt x="3052517" y="1470528"/>
                  <a:pt x="3058486" y="1483609"/>
                </a:cubicBezTo>
                <a:cubicBezTo>
                  <a:pt x="3064455" y="1496690"/>
                  <a:pt x="3068264" y="1499992"/>
                  <a:pt x="3069662" y="1503929"/>
                </a:cubicBezTo>
                <a:cubicBezTo>
                  <a:pt x="3071059" y="1507866"/>
                  <a:pt x="3072265" y="1502404"/>
                  <a:pt x="3073662" y="1498848"/>
                </a:cubicBezTo>
                <a:cubicBezTo>
                  <a:pt x="3075059" y="1495292"/>
                  <a:pt x="3073154" y="1482592"/>
                  <a:pt x="3073154" y="1482592"/>
                </a:cubicBezTo>
                <a:cubicBezTo>
                  <a:pt x="3073154" y="1482592"/>
                  <a:pt x="3075694" y="1487927"/>
                  <a:pt x="3078044" y="1497325"/>
                </a:cubicBezTo>
                <a:cubicBezTo>
                  <a:pt x="3080330" y="1506723"/>
                  <a:pt x="3078742" y="1506850"/>
                  <a:pt x="3080330" y="1512819"/>
                </a:cubicBezTo>
                <a:cubicBezTo>
                  <a:pt x="3081981" y="1518788"/>
                  <a:pt x="3080330" y="1518026"/>
                  <a:pt x="3090553" y="1518026"/>
                </a:cubicBezTo>
                <a:cubicBezTo>
                  <a:pt x="3100776" y="1518026"/>
                  <a:pt x="3107063" y="1518407"/>
                  <a:pt x="3118366" y="1515740"/>
                </a:cubicBezTo>
                <a:cubicBezTo>
                  <a:pt x="3129669" y="1513073"/>
                  <a:pt x="3134559" y="1502785"/>
                  <a:pt x="3139893" y="1499738"/>
                </a:cubicBezTo>
                <a:cubicBezTo>
                  <a:pt x="3145226" y="1496690"/>
                  <a:pt x="3145226" y="1486022"/>
                  <a:pt x="3148782" y="1487165"/>
                </a:cubicBezTo>
                <a:cubicBezTo>
                  <a:pt x="3152275" y="1488308"/>
                  <a:pt x="3148973" y="1499738"/>
                  <a:pt x="3152212" y="1507231"/>
                </a:cubicBezTo>
                <a:cubicBezTo>
                  <a:pt x="3155514" y="1514723"/>
                  <a:pt x="3156276" y="1512057"/>
                  <a:pt x="3164213" y="1515359"/>
                </a:cubicBezTo>
                <a:cubicBezTo>
                  <a:pt x="3172087" y="1518660"/>
                  <a:pt x="3174310" y="1520566"/>
                  <a:pt x="3182311" y="1523614"/>
                </a:cubicBezTo>
                <a:cubicBezTo>
                  <a:pt x="3190375" y="1526661"/>
                  <a:pt x="3184914" y="1527042"/>
                  <a:pt x="3189295" y="1535044"/>
                </a:cubicBezTo>
                <a:cubicBezTo>
                  <a:pt x="3193614" y="1543045"/>
                  <a:pt x="3193423" y="1538600"/>
                  <a:pt x="3197614" y="1541394"/>
                </a:cubicBezTo>
                <a:cubicBezTo>
                  <a:pt x="3201869" y="1544188"/>
                  <a:pt x="3200218" y="1542156"/>
                  <a:pt x="3197233" y="1551681"/>
                </a:cubicBezTo>
                <a:cubicBezTo>
                  <a:pt x="3194249" y="1561206"/>
                  <a:pt x="3193677" y="1561333"/>
                  <a:pt x="3186629" y="1569079"/>
                </a:cubicBezTo>
                <a:cubicBezTo>
                  <a:pt x="3179517" y="1576827"/>
                  <a:pt x="3179517" y="1574414"/>
                  <a:pt x="3178437" y="1574160"/>
                </a:cubicBezTo>
                <a:cubicBezTo>
                  <a:pt x="3177357" y="1573906"/>
                  <a:pt x="3175135" y="1568445"/>
                  <a:pt x="3175135" y="1568445"/>
                </a:cubicBezTo>
                <a:cubicBezTo>
                  <a:pt x="3175135" y="1568445"/>
                  <a:pt x="3170626" y="1577716"/>
                  <a:pt x="3169992" y="1588510"/>
                </a:cubicBezTo>
                <a:cubicBezTo>
                  <a:pt x="3169293" y="1599306"/>
                  <a:pt x="3173548" y="1595305"/>
                  <a:pt x="3160594" y="1600576"/>
                </a:cubicBezTo>
                <a:cubicBezTo>
                  <a:pt x="3147639" y="1605783"/>
                  <a:pt x="3139829" y="1607942"/>
                  <a:pt x="3134813" y="1612260"/>
                </a:cubicBezTo>
                <a:cubicBezTo>
                  <a:pt x="3129796" y="1616578"/>
                  <a:pt x="3129796" y="1622292"/>
                  <a:pt x="3126875" y="1625086"/>
                </a:cubicBezTo>
                <a:cubicBezTo>
                  <a:pt x="3124018" y="1627881"/>
                  <a:pt x="3120017" y="1625341"/>
                  <a:pt x="3111318" y="1628389"/>
                </a:cubicBezTo>
                <a:cubicBezTo>
                  <a:pt x="3102618" y="1631436"/>
                  <a:pt x="3105031" y="1630802"/>
                  <a:pt x="3097665" y="1636390"/>
                </a:cubicBezTo>
                <a:cubicBezTo>
                  <a:pt x="3090299" y="1641978"/>
                  <a:pt x="3096839" y="1641470"/>
                  <a:pt x="3087442" y="1645026"/>
                </a:cubicBezTo>
                <a:cubicBezTo>
                  <a:pt x="3078044" y="1648582"/>
                  <a:pt x="3060962" y="1656836"/>
                  <a:pt x="3052389" y="1657789"/>
                </a:cubicBezTo>
                <a:cubicBezTo>
                  <a:pt x="3043817" y="1658678"/>
                  <a:pt x="3045595" y="1660964"/>
                  <a:pt x="3043373" y="1664076"/>
                </a:cubicBezTo>
                <a:cubicBezTo>
                  <a:pt x="3041150" y="1667251"/>
                  <a:pt x="3041023" y="1668902"/>
                  <a:pt x="3030164" y="1670553"/>
                </a:cubicBezTo>
                <a:cubicBezTo>
                  <a:pt x="3019243" y="1672204"/>
                  <a:pt x="3005654" y="1673791"/>
                  <a:pt x="2998923" y="1677029"/>
                </a:cubicBezTo>
                <a:cubicBezTo>
                  <a:pt x="2992255" y="1680332"/>
                  <a:pt x="2982413" y="1687698"/>
                  <a:pt x="2975364" y="1686301"/>
                </a:cubicBezTo>
                <a:cubicBezTo>
                  <a:pt x="2968252" y="1684904"/>
                  <a:pt x="2970157" y="1684650"/>
                  <a:pt x="2967871" y="1678300"/>
                </a:cubicBezTo>
                <a:cubicBezTo>
                  <a:pt x="2965585" y="1671950"/>
                  <a:pt x="2964315" y="1667378"/>
                  <a:pt x="2963236" y="1656964"/>
                </a:cubicBezTo>
                <a:cubicBezTo>
                  <a:pt x="2962156" y="1646550"/>
                  <a:pt x="2958410" y="1630675"/>
                  <a:pt x="2952441" y="1620642"/>
                </a:cubicBezTo>
                <a:cubicBezTo>
                  <a:pt x="2946472" y="1610609"/>
                  <a:pt x="2946599" y="1609973"/>
                  <a:pt x="2940058" y="1599433"/>
                </a:cubicBezTo>
                <a:cubicBezTo>
                  <a:pt x="2933518" y="1588892"/>
                  <a:pt x="2929136" y="1580002"/>
                  <a:pt x="2923421" y="1575938"/>
                </a:cubicBezTo>
                <a:cubicBezTo>
                  <a:pt x="2917706" y="1571873"/>
                  <a:pt x="2914849" y="1571620"/>
                  <a:pt x="2912118" y="1568572"/>
                </a:cubicBezTo>
                <a:cubicBezTo>
                  <a:pt x="2909388" y="1565523"/>
                  <a:pt x="2911039" y="1555110"/>
                  <a:pt x="2908181" y="1546220"/>
                </a:cubicBezTo>
                <a:cubicBezTo>
                  <a:pt x="2905324" y="1537329"/>
                  <a:pt x="2903419" y="1528694"/>
                  <a:pt x="2899164" y="1523741"/>
                </a:cubicBezTo>
                <a:cubicBezTo>
                  <a:pt x="2894910" y="1518788"/>
                  <a:pt x="2888432" y="1513073"/>
                  <a:pt x="2882527" y="1502532"/>
                </a:cubicBezTo>
                <a:cubicBezTo>
                  <a:pt x="2876685" y="1491991"/>
                  <a:pt x="2876241" y="1490848"/>
                  <a:pt x="2867859" y="1474592"/>
                </a:cubicBezTo>
                <a:cubicBezTo>
                  <a:pt x="2859350" y="1458335"/>
                  <a:pt x="2856365" y="1456304"/>
                  <a:pt x="2850777" y="1445382"/>
                </a:cubicBezTo>
                <a:cubicBezTo>
                  <a:pt x="2845189" y="1434460"/>
                  <a:pt x="2848872" y="1436619"/>
                  <a:pt x="2846840" y="1430142"/>
                </a:cubicBezTo>
                <a:cubicBezTo>
                  <a:pt x="2844808" y="1423665"/>
                  <a:pt x="2839474" y="1440683"/>
                  <a:pt x="2835283" y="1443985"/>
                </a:cubicBezTo>
                <a:cubicBezTo>
                  <a:pt x="2831029" y="1447286"/>
                  <a:pt x="2828870" y="1445635"/>
                  <a:pt x="2825441" y="1435984"/>
                </a:cubicBezTo>
                <a:cubicBezTo>
                  <a:pt x="2822012" y="1426332"/>
                  <a:pt x="2819154" y="1417823"/>
                  <a:pt x="2816551" y="1421633"/>
                </a:cubicBezTo>
                <a:cubicBezTo>
                  <a:pt x="2813947" y="1425442"/>
                  <a:pt x="2811915" y="1429253"/>
                  <a:pt x="2815471" y="1439540"/>
                </a:cubicBezTo>
                <a:cubicBezTo>
                  <a:pt x="2819027" y="1449763"/>
                  <a:pt x="2820678" y="1447604"/>
                  <a:pt x="2825314" y="1457447"/>
                </a:cubicBezTo>
                <a:cubicBezTo>
                  <a:pt x="2829949" y="1467226"/>
                  <a:pt x="2842586" y="1491736"/>
                  <a:pt x="2847793" y="1501897"/>
                </a:cubicBezTo>
                <a:cubicBezTo>
                  <a:pt x="2853000" y="1512057"/>
                  <a:pt x="2850968" y="1507104"/>
                  <a:pt x="2855730" y="1522471"/>
                </a:cubicBezTo>
                <a:cubicBezTo>
                  <a:pt x="2860493" y="1537838"/>
                  <a:pt x="2863223" y="1539742"/>
                  <a:pt x="2869637" y="1546092"/>
                </a:cubicBezTo>
                <a:cubicBezTo>
                  <a:pt x="2876050" y="1552442"/>
                  <a:pt x="2874970" y="1549141"/>
                  <a:pt x="2877828" y="1559554"/>
                </a:cubicBezTo>
                <a:cubicBezTo>
                  <a:pt x="2880686" y="1569969"/>
                  <a:pt x="2879606" y="1582160"/>
                  <a:pt x="2880051" y="1588510"/>
                </a:cubicBezTo>
                <a:cubicBezTo>
                  <a:pt x="2880432" y="1594860"/>
                  <a:pt x="2883988" y="1598163"/>
                  <a:pt x="2891607" y="1604513"/>
                </a:cubicBezTo>
                <a:cubicBezTo>
                  <a:pt x="2899228" y="1610863"/>
                  <a:pt x="2895418" y="1608577"/>
                  <a:pt x="2898974" y="1615308"/>
                </a:cubicBezTo>
                <a:cubicBezTo>
                  <a:pt x="2902530" y="1622039"/>
                  <a:pt x="2906022" y="1631564"/>
                  <a:pt x="2908118" y="1638167"/>
                </a:cubicBezTo>
                <a:cubicBezTo>
                  <a:pt x="2910150" y="1644772"/>
                  <a:pt x="2912626" y="1649344"/>
                  <a:pt x="2918595" y="1652265"/>
                </a:cubicBezTo>
                <a:cubicBezTo>
                  <a:pt x="2924628" y="1655185"/>
                  <a:pt x="2926215" y="1655567"/>
                  <a:pt x="2932248" y="1657726"/>
                </a:cubicBezTo>
                <a:cubicBezTo>
                  <a:pt x="2938217" y="1659885"/>
                  <a:pt x="2936185" y="1661409"/>
                  <a:pt x="2940312" y="1666616"/>
                </a:cubicBezTo>
                <a:cubicBezTo>
                  <a:pt x="2944439" y="1671823"/>
                  <a:pt x="2952314" y="1675760"/>
                  <a:pt x="2957267" y="1684015"/>
                </a:cubicBezTo>
                <a:cubicBezTo>
                  <a:pt x="2962156" y="1692270"/>
                  <a:pt x="2958918" y="1689857"/>
                  <a:pt x="2958600" y="1697858"/>
                </a:cubicBezTo>
                <a:cubicBezTo>
                  <a:pt x="2958346" y="1705859"/>
                  <a:pt x="2955743" y="1702176"/>
                  <a:pt x="2959299" y="1706367"/>
                </a:cubicBezTo>
                <a:cubicBezTo>
                  <a:pt x="2962855" y="1710558"/>
                  <a:pt x="2968951" y="1713986"/>
                  <a:pt x="2979301" y="1720845"/>
                </a:cubicBezTo>
                <a:cubicBezTo>
                  <a:pt x="2989651" y="1727703"/>
                  <a:pt x="2981397" y="1722877"/>
                  <a:pt x="2990604" y="1722623"/>
                </a:cubicBezTo>
                <a:cubicBezTo>
                  <a:pt x="2999875" y="1722369"/>
                  <a:pt x="3001780" y="1719956"/>
                  <a:pt x="3011750" y="1717797"/>
                </a:cubicBezTo>
                <a:cubicBezTo>
                  <a:pt x="3021656" y="1715638"/>
                  <a:pt x="3034482" y="1711954"/>
                  <a:pt x="3046801" y="1709034"/>
                </a:cubicBezTo>
                <a:cubicBezTo>
                  <a:pt x="3059057" y="1706113"/>
                  <a:pt x="3071059" y="1704208"/>
                  <a:pt x="3077345" y="1702176"/>
                </a:cubicBezTo>
                <a:cubicBezTo>
                  <a:pt x="3083632" y="1700144"/>
                  <a:pt x="3083759" y="1707002"/>
                  <a:pt x="3078996" y="1717670"/>
                </a:cubicBezTo>
                <a:cubicBezTo>
                  <a:pt x="3074234" y="1728338"/>
                  <a:pt x="3071948" y="1737228"/>
                  <a:pt x="3067820" y="1745864"/>
                </a:cubicBezTo>
                <a:cubicBezTo>
                  <a:pt x="3063693" y="1754500"/>
                  <a:pt x="3062232" y="1755261"/>
                  <a:pt x="3059248" y="1762247"/>
                </a:cubicBezTo>
                <a:cubicBezTo>
                  <a:pt x="3056263" y="1769232"/>
                  <a:pt x="3036007" y="1797807"/>
                  <a:pt x="3031879" y="1806823"/>
                </a:cubicBezTo>
                <a:cubicBezTo>
                  <a:pt x="3027625" y="1815841"/>
                  <a:pt x="3022608" y="1823079"/>
                  <a:pt x="3016449" y="1830573"/>
                </a:cubicBezTo>
                <a:cubicBezTo>
                  <a:pt x="3010289" y="1838066"/>
                  <a:pt x="2991112" y="1851654"/>
                  <a:pt x="2982095" y="1858894"/>
                </a:cubicBezTo>
                <a:cubicBezTo>
                  <a:pt x="2973078" y="1866133"/>
                  <a:pt x="2975428" y="1866133"/>
                  <a:pt x="2968760" y="1874642"/>
                </a:cubicBezTo>
                <a:cubicBezTo>
                  <a:pt x="2962093" y="1883151"/>
                  <a:pt x="2941773" y="1906773"/>
                  <a:pt x="2936248" y="1915154"/>
                </a:cubicBezTo>
                <a:cubicBezTo>
                  <a:pt x="2930787" y="1923536"/>
                  <a:pt x="2927676" y="1926585"/>
                  <a:pt x="2923612" y="1934840"/>
                </a:cubicBezTo>
                <a:cubicBezTo>
                  <a:pt x="2919548" y="1943095"/>
                  <a:pt x="2907927" y="1954779"/>
                  <a:pt x="2907229" y="1960748"/>
                </a:cubicBezTo>
                <a:cubicBezTo>
                  <a:pt x="2906530" y="1966717"/>
                  <a:pt x="2900053" y="1967479"/>
                  <a:pt x="2904943" y="1972685"/>
                </a:cubicBezTo>
                <a:cubicBezTo>
                  <a:pt x="2909895" y="1977892"/>
                  <a:pt x="2912436" y="1978782"/>
                  <a:pt x="2914214" y="1985385"/>
                </a:cubicBezTo>
                <a:cubicBezTo>
                  <a:pt x="2915992" y="1991990"/>
                  <a:pt x="2908753" y="1999483"/>
                  <a:pt x="2913388" y="2011548"/>
                </a:cubicBezTo>
                <a:cubicBezTo>
                  <a:pt x="2918024" y="2023613"/>
                  <a:pt x="2914722" y="2014977"/>
                  <a:pt x="2921707" y="2024629"/>
                </a:cubicBezTo>
                <a:cubicBezTo>
                  <a:pt x="2928628" y="2034281"/>
                  <a:pt x="2928374" y="2040377"/>
                  <a:pt x="2929073" y="2054473"/>
                </a:cubicBezTo>
                <a:cubicBezTo>
                  <a:pt x="2929771" y="2068571"/>
                  <a:pt x="2930470" y="2082541"/>
                  <a:pt x="2928247" y="2091685"/>
                </a:cubicBezTo>
                <a:cubicBezTo>
                  <a:pt x="2926088" y="2100829"/>
                  <a:pt x="2923040" y="2106798"/>
                  <a:pt x="2919929" y="2115053"/>
                </a:cubicBezTo>
                <a:cubicBezTo>
                  <a:pt x="2916817" y="2123308"/>
                  <a:pt x="2899609" y="2128896"/>
                  <a:pt x="2889512" y="2133341"/>
                </a:cubicBezTo>
                <a:cubicBezTo>
                  <a:pt x="2879416" y="2137785"/>
                  <a:pt x="2879860" y="2136008"/>
                  <a:pt x="2875161" y="2141596"/>
                </a:cubicBezTo>
                <a:cubicBezTo>
                  <a:pt x="2870526" y="2147184"/>
                  <a:pt x="2857191" y="2158868"/>
                  <a:pt x="2852682" y="2167504"/>
                </a:cubicBezTo>
                <a:cubicBezTo>
                  <a:pt x="2848174" y="2176140"/>
                  <a:pt x="2844745" y="2175251"/>
                  <a:pt x="2846523" y="2180712"/>
                </a:cubicBezTo>
                <a:cubicBezTo>
                  <a:pt x="2848301" y="2186173"/>
                  <a:pt x="2852047" y="2193285"/>
                  <a:pt x="2856746" y="2203445"/>
                </a:cubicBezTo>
                <a:cubicBezTo>
                  <a:pt x="2861382" y="2213605"/>
                  <a:pt x="2858080" y="2212843"/>
                  <a:pt x="2857000" y="2221606"/>
                </a:cubicBezTo>
                <a:cubicBezTo>
                  <a:pt x="2855920" y="2230369"/>
                  <a:pt x="2856048" y="2228972"/>
                  <a:pt x="2854841" y="2239640"/>
                </a:cubicBezTo>
                <a:cubicBezTo>
                  <a:pt x="2853571" y="2250308"/>
                  <a:pt x="2841062" y="2250562"/>
                  <a:pt x="2826774" y="2256150"/>
                </a:cubicBezTo>
                <a:cubicBezTo>
                  <a:pt x="2812487" y="2261738"/>
                  <a:pt x="2817630" y="2258944"/>
                  <a:pt x="2815979" y="2266691"/>
                </a:cubicBezTo>
                <a:cubicBezTo>
                  <a:pt x="2814328" y="2274438"/>
                  <a:pt x="2815344" y="2289678"/>
                  <a:pt x="2814773" y="2298822"/>
                </a:cubicBezTo>
                <a:cubicBezTo>
                  <a:pt x="2814201" y="2307966"/>
                  <a:pt x="2809883" y="2304283"/>
                  <a:pt x="2802136" y="2315585"/>
                </a:cubicBezTo>
                <a:cubicBezTo>
                  <a:pt x="2794326" y="2326889"/>
                  <a:pt x="2791214" y="2332223"/>
                  <a:pt x="2782895" y="2345812"/>
                </a:cubicBezTo>
                <a:cubicBezTo>
                  <a:pt x="2774577" y="2359401"/>
                  <a:pt x="2775276" y="2357496"/>
                  <a:pt x="2764735" y="2366005"/>
                </a:cubicBezTo>
                <a:cubicBezTo>
                  <a:pt x="2754257" y="2374514"/>
                  <a:pt x="2745939" y="2376673"/>
                  <a:pt x="2741303" y="2386452"/>
                </a:cubicBezTo>
                <a:cubicBezTo>
                  <a:pt x="2736668" y="2396231"/>
                  <a:pt x="2731334" y="2389754"/>
                  <a:pt x="2708855" y="2396993"/>
                </a:cubicBezTo>
                <a:cubicBezTo>
                  <a:pt x="2686376" y="2404232"/>
                  <a:pt x="2702695" y="2400676"/>
                  <a:pt x="2681295" y="2403089"/>
                </a:cubicBezTo>
                <a:cubicBezTo>
                  <a:pt x="2659896" y="2405502"/>
                  <a:pt x="2652213" y="2407153"/>
                  <a:pt x="2640910" y="2409185"/>
                </a:cubicBezTo>
                <a:cubicBezTo>
                  <a:pt x="2629607" y="2411217"/>
                  <a:pt x="2631067" y="2408550"/>
                  <a:pt x="2624145" y="2400930"/>
                </a:cubicBezTo>
                <a:cubicBezTo>
                  <a:pt x="2617224" y="2393310"/>
                  <a:pt x="2616081" y="2393945"/>
                  <a:pt x="2612970" y="2387595"/>
                </a:cubicBezTo>
                <a:cubicBezTo>
                  <a:pt x="2609795" y="2381245"/>
                  <a:pt x="2612144" y="2379721"/>
                  <a:pt x="2611192" y="2368291"/>
                </a:cubicBezTo>
                <a:cubicBezTo>
                  <a:pt x="2610239" y="2356860"/>
                  <a:pt x="2609287" y="2356480"/>
                  <a:pt x="2605095" y="2349368"/>
                </a:cubicBezTo>
                <a:cubicBezTo>
                  <a:pt x="2600841" y="2342256"/>
                  <a:pt x="2601095" y="2341113"/>
                  <a:pt x="2596460" y="2329810"/>
                </a:cubicBezTo>
                <a:cubicBezTo>
                  <a:pt x="2591824" y="2318507"/>
                  <a:pt x="2589792" y="2315332"/>
                  <a:pt x="2584585" y="2307712"/>
                </a:cubicBezTo>
                <a:cubicBezTo>
                  <a:pt x="2579442" y="2300092"/>
                  <a:pt x="2577918" y="2302505"/>
                  <a:pt x="2573155" y="2297552"/>
                </a:cubicBezTo>
                <a:cubicBezTo>
                  <a:pt x="2568393" y="2292599"/>
                  <a:pt x="2568266" y="2288281"/>
                  <a:pt x="2567123" y="2281296"/>
                </a:cubicBezTo>
                <a:cubicBezTo>
                  <a:pt x="2566043" y="2274310"/>
                  <a:pt x="2564392" y="2257801"/>
                  <a:pt x="2562106" y="2240402"/>
                </a:cubicBezTo>
                <a:cubicBezTo>
                  <a:pt x="2559820" y="2223003"/>
                  <a:pt x="2561852" y="2232274"/>
                  <a:pt x="2559058" y="2224908"/>
                </a:cubicBezTo>
                <a:cubicBezTo>
                  <a:pt x="2556391" y="2217542"/>
                  <a:pt x="2553089" y="2208652"/>
                  <a:pt x="2548454" y="2198873"/>
                </a:cubicBezTo>
                <a:cubicBezTo>
                  <a:pt x="2543818" y="2189094"/>
                  <a:pt x="2545469" y="2191634"/>
                  <a:pt x="2538357" y="2179569"/>
                </a:cubicBezTo>
                <a:cubicBezTo>
                  <a:pt x="2531245" y="2167504"/>
                  <a:pt x="2531944" y="2169155"/>
                  <a:pt x="2527435" y="2158614"/>
                </a:cubicBezTo>
                <a:cubicBezTo>
                  <a:pt x="2522926" y="2148073"/>
                  <a:pt x="2522292" y="2152772"/>
                  <a:pt x="2521974" y="2148708"/>
                </a:cubicBezTo>
                <a:cubicBezTo>
                  <a:pt x="2521720" y="2144644"/>
                  <a:pt x="2524260" y="2137278"/>
                  <a:pt x="2524578" y="2130166"/>
                </a:cubicBezTo>
                <a:cubicBezTo>
                  <a:pt x="2524832" y="2123054"/>
                  <a:pt x="2527181" y="2114799"/>
                  <a:pt x="2528895" y="2103877"/>
                </a:cubicBezTo>
                <a:cubicBezTo>
                  <a:pt x="2530674" y="2092954"/>
                  <a:pt x="2526482" y="2093082"/>
                  <a:pt x="2531118" y="2085589"/>
                </a:cubicBezTo>
                <a:cubicBezTo>
                  <a:pt x="2535754" y="2078096"/>
                  <a:pt x="2540516" y="2071238"/>
                  <a:pt x="2543564" y="2062729"/>
                </a:cubicBezTo>
                <a:cubicBezTo>
                  <a:pt x="2546549" y="2054220"/>
                  <a:pt x="2546104" y="2053839"/>
                  <a:pt x="2546104" y="2043044"/>
                </a:cubicBezTo>
                <a:cubicBezTo>
                  <a:pt x="2546104" y="2032248"/>
                  <a:pt x="2545025" y="2033138"/>
                  <a:pt x="2541786" y="2024121"/>
                </a:cubicBezTo>
                <a:cubicBezTo>
                  <a:pt x="2538484" y="2015104"/>
                  <a:pt x="2537278" y="2004563"/>
                  <a:pt x="2533341" y="1990085"/>
                </a:cubicBezTo>
                <a:cubicBezTo>
                  <a:pt x="2529404" y="1975607"/>
                  <a:pt x="2529531" y="1976115"/>
                  <a:pt x="2528959" y="1970527"/>
                </a:cubicBezTo>
                <a:cubicBezTo>
                  <a:pt x="2528451" y="1964939"/>
                  <a:pt x="2525720" y="1952366"/>
                  <a:pt x="2522990" y="1944746"/>
                </a:cubicBezTo>
                <a:cubicBezTo>
                  <a:pt x="2520260" y="1937126"/>
                  <a:pt x="2518926" y="1940173"/>
                  <a:pt x="2512894" y="1935221"/>
                </a:cubicBezTo>
                <a:cubicBezTo>
                  <a:pt x="2506861" y="1930267"/>
                  <a:pt x="2510862" y="1932427"/>
                  <a:pt x="2505655" y="1926966"/>
                </a:cubicBezTo>
                <a:cubicBezTo>
                  <a:pt x="2500448" y="1921504"/>
                  <a:pt x="2501464" y="1919727"/>
                  <a:pt x="2496384" y="1913758"/>
                </a:cubicBezTo>
                <a:cubicBezTo>
                  <a:pt x="2491304" y="1907789"/>
                  <a:pt x="2490669" y="1907535"/>
                  <a:pt x="2486541" y="1900804"/>
                </a:cubicBezTo>
                <a:cubicBezTo>
                  <a:pt x="2482477" y="1894073"/>
                  <a:pt x="2484700" y="1898136"/>
                  <a:pt x="2485207" y="1886834"/>
                </a:cubicBezTo>
                <a:cubicBezTo>
                  <a:pt x="2485716" y="1875531"/>
                  <a:pt x="2489018" y="1853941"/>
                  <a:pt x="2491050" y="1841495"/>
                </a:cubicBezTo>
                <a:cubicBezTo>
                  <a:pt x="2493082" y="1829048"/>
                  <a:pt x="2493526" y="1829684"/>
                  <a:pt x="2488764" y="1824477"/>
                </a:cubicBezTo>
                <a:cubicBezTo>
                  <a:pt x="2483938" y="1819270"/>
                  <a:pt x="2480572" y="1811777"/>
                  <a:pt x="2476889" y="1810507"/>
                </a:cubicBezTo>
                <a:cubicBezTo>
                  <a:pt x="2473206" y="1809236"/>
                  <a:pt x="2464316" y="1811777"/>
                  <a:pt x="2451362" y="1811523"/>
                </a:cubicBezTo>
                <a:cubicBezTo>
                  <a:pt x="2438408" y="1811269"/>
                  <a:pt x="2438980" y="1808348"/>
                  <a:pt x="2433392" y="1801871"/>
                </a:cubicBezTo>
                <a:cubicBezTo>
                  <a:pt x="2427804" y="1795394"/>
                  <a:pt x="2420374" y="1786377"/>
                  <a:pt x="2417834" y="1783964"/>
                </a:cubicBezTo>
                <a:cubicBezTo>
                  <a:pt x="2415231" y="1781551"/>
                  <a:pt x="2410722" y="1781678"/>
                  <a:pt x="2388688" y="1783329"/>
                </a:cubicBezTo>
                <a:cubicBezTo>
                  <a:pt x="2366589" y="1784979"/>
                  <a:pt x="2379925" y="1785360"/>
                  <a:pt x="2365193" y="1787647"/>
                </a:cubicBezTo>
                <a:cubicBezTo>
                  <a:pt x="2350524" y="1789933"/>
                  <a:pt x="2344745" y="1797679"/>
                  <a:pt x="2333443" y="1801617"/>
                </a:cubicBezTo>
                <a:cubicBezTo>
                  <a:pt x="2322139" y="1805554"/>
                  <a:pt x="2318838" y="1804538"/>
                  <a:pt x="2298962" y="1800601"/>
                </a:cubicBezTo>
                <a:cubicBezTo>
                  <a:pt x="2279087" y="1796664"/>
                  <a:pt x="2269117" y="1805173"/>
                  <a:pt x="2259020" y="1809491"/>
                </a:cubicBezTo>
                <a:cubicBezTo>
                  <a:pt x="2248924" y="1813809"/>
                  <a:pt x="2244035" y="1811777"/>
                  <a:pt x="2236669" y="1806697"/>
                </a:cubicBezTo>
                <a:cubicBezTo>
                  <a:pt x="2229303" y="1801617"/>
                  <a:pt x="2224921" y="1797426"/>
                  <a:pt x="2213618" y="1791838"/>
                </a:cubicBezTo>
                <a:cubicBezTo>
                  <a:pt x="2202315" y="1786250"/>
                  <a:pt x="2204919" y="1783202"/>
                  <a:pt x="2193743" y="1777741"/>
                </a:cubicBezTo>
                <a:cubicBezTo>
                  <a:pt x="2182503" y="1772279"/>
                  <a:pt x="2186186" y="1772026"/>
                  <a:pt x="2176979" y="1763263"/>
                </a:cubicBezTo>
                <a:cubicBezTo>
                  <a:pt x="2167707" y="1754500"/>
                  <a:pt x="2167009" y="1745610"/>
                  <a:pt x="2160595" y="1736466"/>
                </a:cubicBezTo>
                <a:cubicBezTo>
                  <a:pt x="2154182" y="1727322"/>
                  <a:pt x="2148721" y="1714495"/>
                  <a:pt x="2140149" y="1704842"/>
                </a:cubicBezTo>
                <a:cubicBezTo>
                  <a:pt x="2131576" y="1695191"/>
                  <a:pt x="2123131" y="1675760"/>
                  <a:pt x="2118876" y="1669917"/>
                </a:cubicBezTo>
                <a:cubicBezTo>
                  <a:pt x="2114622" y="1664076"/>
                  <a:pt x="2111383" y="1663567"/>
                  <a:pt x="2111510" y="1660773"/>
                </a:cubicBezTo>
                <a:cubicBezTo>
                  <a:pt x="2111637" y="1657979"/>
                  <a:pt x="2119829" y="1641597"/>
                  <a:pt x="2123257" y="1633088"/>
                </a:cubicBezTo>
                <a:cubicBezTo>
                  <a:pt x="2126687" y="1624579"/>
                  <a:pt x="2127576" y="1625722"/>
                  <a:pt x="2129100" y="1620388"/>
                </a:cubicBezTo>
                <a:cubicBezTo>
                  <a:pt x="2130624" y="1615054"/>
                  <a:pt x="2127068" y="1599686"/>
                  <a:pt x="2123829" y="1591304"/>
                </a:cubicBezTo>
                <a:cubicBezTo>
                  <a:pt x="2120527" y="1582923"/>
                  <a:pt x="2116844" y="1565270"/>
                  <a:pt x="2114304" y="1557015"/>
                </a:cubicBezTo>
                <a:cubicBezTo>
                  <a:pt x="2111701" y="1548760"/>
                  <a:pt x="2115638" y="1548633"/>
                  <a:pt x="2118813" y="1543934"/>
                </a:cubicBezTo>
                <a:cubicBezTo>
                  <a:pt x="2121924" y="1539235"/>
                  <a:pt x="2129417" y="1529456"/>
                  <a:pt x="2137228" y="1514978"/>
                </a:cubicBezTo>
                <a:cubicBezTo>
                  <a:pt x="2144975" y="1500500"/>
                  <a:pt x="2149356" y="1493388"/>
                  <a:pt x="2153484" y="1486657"/>
                </a:cubicBezTo>
                <a:cubicBezTo>
                  <a:pt x="2157548" y="1479926"/>
                  <a:pt x="2166945" y="1459225"/>
                  <a:pt x="2173169" y="1453636"/>
                </a:cubicBezTo>
                <a:cubicBezTo>
                  <a:pt x="2179264" y="1448048"/>
                  <a:pt x="2194949" y="1436873"/>
                  <a:pt x="2201617" y="1433444"/>
                </a:cubicBezTo>
                <a:cubicBezTo>
                  <a:pt x="2208284" y="1430015"/>
                  <a:pt x="2213745" y="1428110"/>
                  <a:pt x="2214825" y="1425061"/>
                </a:cubicBezTo>
                <a:cubicBezTo>
                  <a:pt x="2215904" y="1422014"/>
                  <a:pt x="2218762" y="1396867"/>
                  <a:pt x="2220667" y="1386327"/>
                </a:cubicBezTo>
                <a:cubicBezTo>
                  <a:pt x="2222572" y="1375785"/>
                  <a:pt x="2219968" y="1369944"/>
                  <a:pt x="2227588" y="1365879"/>
                </a:cubicBezTo>
                <a:cubicBezTo>
                  <a:pt x="2235272" y="1361816"/>
                  <a:pt x="2247527" y="1354196"/>
                  <a:pt x="2253941" y="1350640"/>
                </a:cubicBezTo>
                <a:cubicBezTo>
                  <a:pt x="2260354" y="1347084"/>
                  <a:pt x="2261307" y="1341750"/>
                  <a:pt x="2264545" y="1334003"/>
                </a:cubicBezTo>
                <a:cubicBezTo>
                  <a:pt x="2267847" y="1326256"/>
                  <a:pt x="2269181" y="1316477"/>
                  <a:pt x="2274134" y="1313302"/>
                </a:cubicBezTo>
                <a:cubicBezTo>
                  <a:pt x="2279023" y="1310127"/>
                  <a:pt x="2277689" y="1314698"/>
                  <a:pt x="2284039" y="1319017"/>
                </a:cubicBezTo>
                <a:cubicBezTo>
                  <a:pt x="2290453" y="1323335"/>
                  <a:pt x="2291532" y="1323589"/>
                  <a:pt x="2294581" y="1324351"/>
                </a:cubicBezTo>
                <a:cubicBezTo>
                  <a:pt x="2297565" y="1325113"/>
                  <a:pt x="2300295" y="1321874"/>
                  <a:pt x="2307789" y="1321810"/>
                </a:cubicBezTo>
                <a:cubicBezTo>
                  <a:pt x="2315282" y="1321684"/>
                  <a:pt x="2316107" y="1322700"/>
                  <a:pt x="2320616" y="1325113"/>
                </a:cubicBezTo>
                <a:cubicBezTo>
                  <a:pt x="2325061" y="1327526"/>
                  <a:pt x="2322648" y="1327526"/>
                  <a:pt x="2335475" y="1319652"/>
                </a:cubicBezTo>
                <a:cubicBezTo>
                  <a:pt x="2348301" y="1311778"/>
                  <a:pt x="2358525" y="1306952"/>
                  <a:pt x="2375289" y="1300729"/>
                </a:cubicBezTo>
                <a:cubicBezTo>
                  <a:pt x="2392053" y="1294506"/>
                  <a:pt x="2403483" y="1291077"/>
                  <a:pt x="2411294" y="1290188"/>
                </a:cubicBezTo>
                <a:cubicBezTo>
                  <a:pt x="2419041" y="1289298"/>
                  <a:pt x="2415104" y="1290315"/>
                  <a:pt x="2423867" y="1293744"/>
                </a:cubicBezTo>
                <a:cubicBezTo>
                  <a:pt x="2432630" y="1297173"/>
                  <a:pt x="2433011" y="1298697"/>
                  <a:pt x="2434789" y="1296157"/>
                </a:cubicBezTo>
                <a:cubicBezTo>
                  <a:pt x="2436567" y="1293617"/>
                  <a:pt x="2442282" y="1286504"/>
                  <a:pt x="2445964" y="1286759"/>
                </a:cubicBezTo>
                <a:cubicBezTo>
                  <a:pt x="2449648" y="1287013"/>
                  <a:pt x="2453902" y="1288536"/>
                  <a:pt x="2463300" y="1290188"/>
                </a:cubicBezTo>
                <a:cubicBezTo>
                  <a:pt x="2472698" y="1291839"/>
                  <a:pt x="2476699" y="1290950"/>
                  <a:pt x="2480509" y="1288917"/>
                </a:cubicBezTo>
                <a:cubicBezTo>
                  <a:pt x="2484319" y="1286885"/>
                  <a:pt x="2489208" y="1282822"/>
                  <a:pt x="2490161" y="1282822"/>
                </a:cubicBezTo>
                <a:cubicBezTo>
                  <a:pt x="2491113" y="1282822"/>
                  <a:pt x="2499178" y="1285616"/>
                  <a:pt x="2505718" y="1288029"/>
                </a:cubicBezTo>
                <a:cubicBezTo>
                  <a:pt x="2512259" y="1290442"/>
                  <a:pt x="2512386" y="1290823"/>
                  <a:pt x="2511052" y="1292473"/>
                </a:cubicBezTo>
                <a:cubicBezTo>
                  <a:pt x="2509719" y="1294125"/>
                  <a:pt x="2507814" y="1295903"/>
                  <a:pt x="2504639" y="1303015"/>
                </a:cubicBezTo>
                <a:cubicBezTo>
                  <a:pt x="2501527" y="1310127"/>
                  <a:pt x="2502988" y="1306317"/>
                  <a:pt x="2505972" y="1313810"/>
                </a:cubicBezTo>
                <a:cubicBezTo>
                  <a:pt x="2508957" y="1321303"/>
                  <a:pt x="2511179" y="1320922"/>
                  <a:pt x="2509782" y="1326383"/>
                </a:cubicBezTo>
                <a:cubicBezTo>
                  <a:pt x="2508385" y="1331844"/>
                  <a:pt x="2502289" y="1336923"/>
                  <a:pt x="2497781" y="1342258"/>
                </a:cubicBezTo>
                <a:cubicBezTo>
                  <a:pt x="2493272" y="1347592"/>
                  <a:pt x="2494351" y="1348481"/>
                  <a:pt x="2505401" y="1354704"/>
                </a:cubicBezTo>
                <a:cubicBezTo>
                  <a:pt x="2516450" y="1360927"/>
                  <a:pt x="2513846" y="1359910"/>
                  <a:pt x="2526229" y="1365498"/>
                </a:cubicBezTo>
                <a:cubicBezTo>
                  <a:pt x="2538611" y="1371086"/>
                  <a:pt x="2539182" y="1369054"/>
                  <a:pt x="2553661" y="1373373"/>
                </a:cubicBezTo>
                <a:cubicBezTo>
                  <a:pt x="2568139" y="1377691"/>
                  <a:pt x="2566361" y="1378198"/>
                  <a:pt x="2571377" y="1384041"/>
                </a:cubicBezTo>
                <a:cubicBezTo>
                  <a:pt x="2576457" y="1389883"/>
                  <a:pt x="2576711" y="1395471"/>
                  <a:pt x="2585411" y="1398519"/>
                </a:cubicBezTo>
                <a:cubicBezTo>
                  <a:pt x="2594110" y="1401567"/>
                  <a:pt x="2603445" y="1401567"/>
                  <a:pt x="2608461" y="1404742"/>
                </a:cubicBezTo>
                <a:cubicBezTo>
                  <a:pt x="2613541" y="1407917"/>
                  <a:pt x="2617605" y="1412489"/>
                  <a:pt x="2624400" y="1413759"/>
                </a:cubicBezTo>
                <a:cubicBezTo>
                  <a:pt x="2631194" y="1415029"/>
                  <a:pt x="2631194" y="1415917"/>
                  <a:pt x="2634496" y="1410965"/>
                </a:cubicBezTo>
                <a:cubicBezTo>
                  <a:pt x="2637798" y="1406075"/>
                  <a:pt x="2640465" y="1401567"/>
                  <a:pt x="2639259" y="1399027"/>
                </a:cubicBezTo>
                <a:cubicBezTo>
                  <a:pt x="2637989" y="1396486"/>
                  <a:pt x="2634306" y="1392550"/>
                  <a:pt x="2635131" y="1390136"/>
                </a:cubicBezTo>
                <a:cubicBezTo>
                  <a:pt x="2635957" y="1387723"/>
                  <a:pt x="2641672" y="1378072"/>
                  <a:pt x="2643450" y="1375151"/>
                </a:cubicBezTo>
                <a:cubicBezTo>
                  <a:pt x="2645228" y="1372229"/>
                  <a:pt x="2649736" y="1371467"/>
                  <a:pt x="2660531" y="1370960"/>
                </a:cubicBezTo>
                <a:cubicBezTo>
                  <a:pt x="2671326" y="1370452"/>
                  <a:pt x="2678819" y="1368928"/>
                  <a:pt x="2680597" y="1375278"/>
                </a:cubicBezTo>
                <a:cubicBezTo>
                  <a:pt x="2682375" y="1381628"/>
                  <a:pt x="2681931" y="1378707"/>
                  <a:pt x="2690249" y="1382135"/>
                </a:cubicBezTo>
                <a:cubicBezTo>
                  <a:pt x="2698568" y="1385565"/>
                  <a:pt x="2699393" y="1385565"/>
                  <a:pt x="2706378" y="1388232"/>
                </a:cubicBezTo>
                <a:cubicBezTo>
                  <a:pt x="2713363" y="1390898"/>
                  <a:pt x="2709807" y="1394709"/>
                  <a:pt x="2713363" y="1394454"/>
                </a:cubicBezTo>
                <a:cubicBezTo>
                  <a:pt x="2716919" y="1394201"/>
                  <a:pt x="2722634" y="1393692"/>
                  <a:pt x="2729175" y="1395598"/>
                </a:cubicBezTo>
                <a:cubicBezTo>
                  <a:pt x="2735715" y="1397503"/>
                  <a:pt x="2747717" y="1403217"/>
                  <a:pt x="2760417" y="1403726"/>
                </a:cubicBezTo>
                <a:cubicBezTo>
                  <a:pt x="2773117" y="1404234"/>
                  <a:pt x="2778006" y="1400423"/>
                  <a:pt x="2779911" y="1399535"/>
                </a:cubicBezTo>
                <a:cubicBezTo>
                  <a:pt x="2781816" y="1398646"/>
                  <a:pt x="2790833" y="1387597"/>
                  <a:pt x="2796167" y="1395217"/>
                </a:cubicBezTo>
                <a:cubicBezTo>
                  <a:pt x="2801501" y="1402836"/>
                  <a:pt x="2808423" y="1402964"/>
                  <a:pt x="2821757" y="1402202"/>
                </a:cubicBezTo>
                <a:cubicBezTo>
                  <a:pt x="2835156" y="1401440"/>
                  <a:pt x="2835283" y="1399408"/>
                  <a:pt x="2838268" y="1395979"/>
                </a:cubicBezTo>
                <a:cubicBezTo>
                  <a:pt x="2841252" y="1392550"/>
                  <a:pt x="2849317" y="1379596"/>
                  <a:pt x="2851920" y="1370706"/>
                </a:cubicBezTo>
                <a:cubicBezTo>
                  <a:pt x="2854524" y="1361816"/>
                  <a:pt x="2861572" y="1342385"/>
                  <a:pt x="2863477" y="1333622"/>
                </a:cubicBezTo>
                <a:cubicBezTo>
                  <a:pt x="2865382" y="1324859"/>
                  <a:pt x="2863350" y="1318001"/>
                  <a:pt x="2862651" y="1312794"/>
                </a:cubicBezTo>
                <a:cubicBezTo>
                  <a:pt x="2861953" y="1307586"/>
                  <a:pt x="2863223" y="1304031"/>
                  <a:pt x="2865255" y="1298189"/>
                </a:cubicBezTo>
                <a:cubicBezTo>
                  <a:pt x="2867287" y="1292347"/>
                  <a:pt x="2858842" y="1295903"/>
                  <a:pt x="2855413" y="1297046"/>
                </a:cubicBezTo>
                <a:cubicBezTo>
                  <a:pt x="2851984" y="1298189"/>
                  <a:pt x="2851095" y="1295267"/>
                  <a:pt x="2847920" y="1294379"/>
                </a:cubicBezTo>
                <a:cubicBezTo>
                  <a:pt x="2844745" y="1293490"/>
                  <a:pt x="2841506" y="1292728"/>
                  <a:pt x="2839220" y="1298570"/>
                </a:cubicBezTo>
                <a:cubicBezTo>
                  <a:pt x="2836870" y="1304411"/>
                  <a:pt x="2837950" y="1307333"/>
                  <a:pt x="2825441" y="1306698"/>
                </a:cubicBezTo>
                <a:cubicBezTo>
                  <a:pt x="2812931" y="1306063"/>
                  <a:pt x="2815217" y="1305301"/>
                  <a:pt x="2811153" y="1300856"/>
                </a:cubicBezTo>
                <a:cubicBezTo>
                  <a:pt x="2807089" y="1296410"/>
                  <a:pt x="2800104" y="1295267"/>
                  <a:pt x="2794516" y="1293617"/>
                </a:cubicBezTo>
                <a:cubicBezTo>
                  <a:pt x="2788928" y="1291966"/>
                  <a:pt x="2788420" y="1292220"/>
                  <a:pt x="2787976" y="1295776"/>
                </a:cubicBezTo>
                <a:cubicBezTo>
                  <a:pt x="2787595" y="1299332"/>
                  <a:pt x="2787468" y="1301745"/>
                  <a:pt x="2783340" y="1303142"/>
                </a:cubicBezTo>
                <a:cubicBezTo>
                  <a:pt x="2779213" y="1304539"/>
                  <a:pt x="2769942" y="1302888"/>
                  <a:pt x="2762195" y="1299204"/>
                </a:cubicBezTo>
                <a:cubicBezTo>
                  <a:pt x="2754448" y="1295522"/>
                  <a:pt x="2752098" y="1293744"/>
                  <a:pt x="2744478" y="1286251"/>
                </a:cubicBezTo>
                <a:cubicBezTo>
                  <a:pt x="2736858" y="1278758"/>
                  <a:pt x="2737938" y="1278758"/>
                  <a:pt x="2734826" y="1267201"/>
                </a:cubicBezTo>
                <a:cubicBezTo>
                  <a:pt x="2731714" y="1255644"/>
                  <a:pt x="2731714" y="1245738"/>
                  <a:pt x="2733048" y="1242309"/>
                </a:cubicBezTo>
                <a:cubicBezTo>
                  <a:pt x="2734382" y="1238879"/>
                  <a:pt x="2736604" y="1237864"/>
                  <a:pt x="2730762" y="1239642"/>
                </a:cubicBezTo>
                <a:cubicBezTo>
                  <a:pt x="2724857" y="1241420"/>
                  <a:pt x="2720920" y="1242435"/>
                  <a:pt x="2724857" y="1233673"/>
                </a:cubicBezTo>
                <a:cubicBezTo>
                  <a:pt x="2728857" y="1224910"/>
                  <a:pt x="2732476" y="1224529"/>
                  <a:pt x="2736604" y="1223385"/>
                </a:cubicBezTo>
                <a:cubicBezTo>
                  <a:pt x="2740668" y="1222242"/>
                  <a:pt x="2746955" y="1222116"/>
                  <a:pt x="2754765" y="1221608"/>
                </a:cubicBezTo>
                <a:cubicBezTo>
                  <a:pt x="2762512" y="1221100"/>
                  <a:pt x="2768545" y="1217163"/>
                  <a:pt x="2771275" y="1216020"/>
                </a:cubicBezTo>
                <a:cubicBezTo>
                  <a:pt x="2774006" y="1214877"/>
                  <a:pt x="2779594" y="1212972"/>
                  <a:pt x="2776736" y="1212210"/>
                </a:cubicBezTo>
                <a:cubicBezTo>
                  <a:pt x="2773879" y="1211448"/>
                  <a:pt x="2765306" y="1210559"/>
                  <a:pt x="2766767" y="1208146"/>
                </a:cubicBezTo>
                <a:cubicBezTo>
                  <a:pt x="2768291" y="1205733"/>
                  <a:pt x="2769243" y="1205860"/>
                  <a:pt x="2773879" y="1205352"/>
                </a:cubicBezTo>
                <a:cubicBezTo>
                  <a:pt x="2778514" y="1204844"/>
                  <a:pt x="2785753" y="1204590"/>
                  <a:pt x="2791913" y="1204209"/>
                </a:cubicBezTo>
                <a:cubicBezTo>
                  <a:pt x="2798009" y="1203828"/>
                  <a:pt x="2801692" y="1204971"/>
                  <a:pt x="2803787" y="1201288"/>
                </a:cubicBezTo>
                <a:cubicBezTo>
                  <a:pt x="2805819" y="1197604"/>
                  <a:pt x="2808423" y="1192144"/>
                  <a:pt x="2813185" y="1189223"/>
                </a:cubicBezTo>
                <a:cubicBezTo>
                  <a:pt x="2818011" y="1186302"/>
                  <a:pt x="2823155" y="1187826"/>
                  <a:pt x="2835728" y="1187317"/>
                </a:cubicBezTo>
                <a:cubicBezTo>
                  <a:pt x="2848237" y="1186810"/>
                  <a:pt x="2846332" y="1189858"/>
                  <a:pt x="2850460" y="1192779"/>
                </a:cubicBezTo>
                <a:cubicBezTo>
                  <a:pt x="2854524" y="1195700"/>
                  <a:pt x="2857254" y="1194303"/>
                  <a:pt x="2862588" y="1195319"/>
                </a:cubicBezTo>
                <a:cubicBezTo>
                  <a:pt x="2867922" y="1196335"/>
                  <a:pt x="2864620" y="1199510"/>
                  <a:pt x="2868684" y="1201160"/>
                </a:cubicBezTo>
                <a:cubicBezTo>
                  <a:pt x="2872812" y="1202811"/>
                  <a:pt x="2880305" y="1204463"/>
                  <a:pt x="2889385" y="1207384"/>
                </a:cubicBezTo>
                <a:cubicBezTo>
                  <a:pt x="2898529" y="1210304"/>
                  <a:pt x="2892560" y="1209035"/>
                  <a:pt x="2903736" y="1209035"/>
                </a:cubicBezTo>
                <a:cubicBezTo>
                  <a:pt x="2914912" y="1209035"/>
                  <a:pt x="2914531" y="1209161"/>
                  <a:pt x="2923357" y="1207638"/>
                </a:cubicBezTo>
                <a:cubicBezTo>
                  <a:pt x="2932248" y="1206114"/>
                  <a:pt x="2935931" y="1202811"/>
                  <a:pt x="2942154" y="1198367"/>
                </a:cubicBezTo>
                <a:cubicBezTo>
                  <a:pt x="2948440" y="1193922"/>
                  <a:pt x="2944059" y="1184270"/>
                  <a:pt x="2941773" y="1176777"/>
                </a:cubicBezTo>
                <a:cubicBezTo>
                  <a:pt x="2939423" y="1169284"/>
                  <a:pt x="2929581" y="1164458"/>
                  <a:pt x="2925136" y="1161029"/>
                </a:cubicBezTo>
                <a:cubicBezTo>
                  <a:pt x="2920627" y="1157600"/>
                  <a:pt x="2910975" y="1146678"/>
                  <a:pt x="2905768" y="1142233"/>
                </a:cubicBezTo>
                <a:cubicBezTo>
                  <a:pt x="2900561" y="1137788"/>
                  <a:pt x="2894592" y="1136517"/>
                  <a:pt x="2888877" y="1133342"/>
                </a:cubicBezTo>
                <a:cubicBezTo>
                  <a:pt x="2883162" y="1130167"/>
                  <a:pt x="2872939" y="1124960"/>
                  <a:pt x="2871986" y="1120770"/>
                </a:cubicBezTo>
                <a:cubicBezTo>
                  <a:pt x="2871034" y="1116579"/>
                  <a:pt x="2874145" y="1116515"/>
                  <a:pt x="2882654" y="1114420"/>
                </a:cubicBezTo>
                <a:cubicBezTo>
                  <a:pt x="2891100" y="1112388"/>
                  <a:pt x="2888432" y="1110610"/>
                  <a:pt x="2890020" y="1106165"/>
                </a:cubicBezTo>
                <a:cubicBezTo>
                  <a:pt x="2891671" y="1101720"/>
                  <a:pt x="2892370" y="1101847"/>
                  <a:pt x="2899291" y="1099307"/>
                </a:cubicBezTo>
                <a:cubicBezTo>
                  <a:pt x="2906276" y="1096767"/>
                  <a:pt x="2891290" y="1091433"/>
                  <a:pt x="2889195" y="1088511"/>
                </a:cubicBezTo>
                <a:cubicBezTo>
                  <a:pt x="2887163" y="1085591"/>
                  <a:pt x="2893830" y="1086479"/>
                  <a:pt x="2900815" y="1084829"/>
                </a:cubicBezTo>
                <a:cubicBezTo>
                  <a:pt x="2907737" y="1083178"/>
                  <a:pt x="2908308" y="1079876"/>
                  <a:pt x="2909261" y="1076954"/>
                </a:cubicBezTo>
                <a:cubicBezTo>
                  <a:pt x="2910213" y="1074034"/>
                  <a:pt x="2909959" y="1072636"/>
                  <a:pt x="2901768" y="1072764"/>
                </a:cubicBezTo>
                <a:cubicBezTo>
                  <a:pt x="2893576" y="1072891"/>
                  <a:pt x="2883226" y="1076320"/>
                  <a:pt x="2869446" y="1080003"/>
                </a:cubicBezTo>
                <a:cubicBezTo>
                  <a:pt x="2855667" y="1083685"/>
                  <a:pt x="2861953" y="1083813"/>
                  <a:pt x="2853635" y="1090290"/>
                </a:cubicBezTo>
                <a:cubicBezTo>
                  <a:pt x="2845316" y="1096767"/>
                  <a:pt x="2844745" y="1093973"/>
                  <a:pt x="2845888" y="1097529"/>
                </a:cubicBezTo>
                <a:cubicBezTo>
                  <a:pt x="2846967" y="1101085"/>
                  <a:pt x="2847475" y="1104514"/>
                  <a:pt x="2855984" y="1108959"/>
                </a:cubicBezTo>
                <a:cubicBezTo>
                  <a:pt x="2864430" y="1113404"/>
                  <a:pt x="2860874" y="1113531"/>
                  <a:pt x="2863223" y="1114166"/>
                </a:cubicBezTo>
                <a:cubicBezTo>
                  <a:pt x="2865509" y="1114801"/>
                  <a:pt x="2871288" y="1115690"/>
                  <a:pt x="2868684" y="1116452"/>
                </a:cubicBezTo>
                <a:cubicBezTo>
                  <a:pt x="2866081" y="1117150"/>
                  <a:pt x="2863731" y="1121278"/>
                  <a:pt x="2859985" y="1121278"/>
                </a:cubicBezTo>
                <a:cubicBezTo>
                  <a:pt x="2856175" y="1121278"/>
                  <a:pt x="2854524" y="1125215"/>
                  <a:pt x="2847983" y="1128898"/>
                </a:cubicBezTo>
                <a:cubicBezTo>
                  <a:pt x="2841443" y="1132581"/>
                  <a:pt x="2838585" y="1133089"/>
                  <a:pt x="2833823" y="1133851"/>
                </a:cubicBezTo>
                <a:cubicBezTo>
                  <a:pt x="2829060" y="1134613"/>
                  <a:pt x="2825631" y="1133089"/>
                  <a:pt x="2826330" y="1124960"/>
                </a:cubicBezTo>
                <a:cubicBezTo>
                  <a:pt x="2827028" y="1116833"/>
                  <a:pt x="2823853" y="1122294"/>
                  <a:pt x="2818837" y="1120389"/>
                </a:cubicBezTo>
                <a:cubicBezTo>
                  <a:pt x="2813820" y="1118484"/>
                  <a:pt x="2811851" y="1116325"/>
                  <a:pt x="2811851" y="1116325"/>
                </a:cubicBezTo>
                <a:cubicBezTo>
                  <a:pt x="2811851" y="1116325"/>
                  <a:pt x="2816932" y="1114547"/>
                  <a:pt x="2821948" y="1111372"/>
                </a:cubicBezTo>
                <a:cubicBezTo>
                  <a:pt x="2827028" y="1108197"/>
                  <a:pt x="2829314" y="1106292"/>
                  <a:pt x="2831791" y="1100069"/>
                </a:cubicBezTo>
                <a:cubicBezTo>
                  <a:pt x="2834204" y="1093846"/>
                  <a:pt x="2826330" y="1097275"/>
                  <a:pt x="2820614" y="1096513"/>
                </a:cubicBezTo>
                <a:cubicBezTo>
                  <a:pt x="2814900" y="1095751"/>
                  <a:pt x="2816487" y="1095242"/>
                  <a:pt x="2810963" y="1094481"/>
                </a:cubicBezTo>
                <a:cubicBezTo>
                  <a:pt x="2805375" y="1093719"/>
                  <a:pt x="2803216" y="1089273"/>
                  <a:pt x="2803216" y="1089273"/>
                </a:cubicBezTo>
                <a:cubicBezTo>
                  <a:pt x="2803216" y="1089273"/>
                  <a:pt x="2805756" y="1090290"/>
                  <a:pt x="2810582" y="1089782"/>
                </a:cubicBezTo>
                <a:cubicBezTo>
                  <a:pt x="2815344" y="1089273"/>
                  <a:pt x="2814264" y="1088004"/>
                  <a:pt x="2816043" y="1086734"/>
                </a:cubicBezTo>
                <a:cubicBezTo>
                  <a:pt x="2817820" y="1085464"/>
                  <a:pt x="2819218" y="1084321"/>
                  <a:pt x="2817820" y="1084321"/>
                </a:cubicBezTo>
                <a:cubicBezTo>
                  <a:pt x="2816487" y="1084321"/>
                  <a:pt x="2810582" y="1084956"/>
                  <a:pt x="2806645" y="1084702"/>
                </a:cubicBezTo>
                <a:cubicBezTo>
                  <a:pt x="2802644" y="1084448"/>
                  <a:pt x="2800358" y="1083813"/>
                  <a:pt x="2794643" y="1084702"/>
                </a:cubicBezTo>
                <a:cubicBezTo>
                  <a:pt x="2788928" y="1085591"/>
                  <a:pt x="2791214" y="1087750"/>
                  <a:pt x="2787150" y="1090417"/>
                </a:cubicBezTo>
                <a:cubicBezTo>
                  <a:pt x="2783023" y="1093084"/>
                  <a:pt x="2782895" y="1093973"/>
                  <a:pt x="2780737" y="1097910"/>
                </a:cubicBezTo>
                <a:cubicBezTo>
                  <a:pt x="2778578" y="1101847"/>
                  <a:pt x="2777879" y="1101211"/>
                  <a:pt x="2776355" y="1103752"/>
                </a:cubicBezTo>
                <a:cubicBezTo>
                  <a:pt x="2774895" y="1106292"/>
                  <a:pt x="2775022" y="1112642"/>
                  <a:pt x="2775022" y="1116960"/>
                </a:cubicBezTo>
                <a:cubicBezTo>
                  <a:pt x="2775022" y="1121278"/>
                  <a:pt x="2773942" y="1122675"/>
                  <a:pt x="2771339" y="1126231"/>
                </a:cubicBezTo>
                <a:cubicBezTo>
                  <a:pt x="2768735" y="1129786"/>
                  <a:pt x="2768735" y="1128263"/>
                  <a:pt x="2764417" y="1130422"/>
                </a:cubicBezTo>
                <a:cubicBezTo>
                  <a:pt x="2760099" y="1132581"/>
                  <a:pt x="2762893" y="1134104"/>
                  <a:pt x="2762385" y="1138423"/>
                </a:cubicBezTo>
                <a:cubicBezTo>
                  <a:pt x="2761877" y="1142741"/>
                  <a:pt x="2760353" y="1144392"/>
                  <a:pt x="2759909" y="1149979"/>
                </a:cubicBezTo>
                <a:cubicBezTo>
                  <a:pt x="2759528" y="1155567"/>
                  <a:pt x="2757305" y="1155822"/>
                  <a:pt x="2753939" y="1159759"/>
                </a:cubicBezTo>
                <a:cubicBezTo>
                  <a:pt x="2750511" y="1163696"/>
                  <a:pt x="2748606" y="1163696"/>
                  <a:pt x="2748351" y="1167760"/>
                </a:cubicBezTo>
                <a:cubicBezTo>
                  <a:pt x="2748034" y="1171823"/>
                  <a:pt x="2747399" y="1173602"/>
                  <a:pt x="2748351" y="1181476"/>
                </a:cubicBezTo>
                <a:cubicBezTo>
                  <a:pt x="2749304" y="1189350"/>
                  <a:pt x="2751463" y="1187317"/>
                  <a:pt x="2757623" y="1195319"/>
                </a:cubicBezTo>
                <a:cubicBezTo>
                  <a:pt x="2763719" y="1203320"/>
                  <a:pt x="2767020" y="1200272"/>
                  <a:pt x="2764862" y="1204335"/>
                </a:cubicBezTo>
                <a:cubicBezTo>
                  <a:pt x="2762703" y="1208400"/>
                  <a:pt x="2763084" y="1206876"/>
                  <a:pt x="2755591" y="1205986"/>
                </a:cubicBezTo>
                <a:cubicBezTo>
                  <a:pt x="2748098" y="1205098"/>
                  <a:pt x="2746891" y="1206241"/>
                  <a:pt x="2741430" y="1211448"/>
                </a:cubicBezTo>
                <a:cubicBezTo>
                  <a:pt x="2735969" y="1216654"/>
                  <a:pt x="2734826" y="1219576"/>
                  <a:pt x="2731969" y="1221481"/>
                </a:cubicBezTo>
                <a:cubicBezTo>
                  <a:pt x="2729111" y="1223385"/>
                  <a:pt x="2730064" y="1217671"/>
                  <a:pt x="2728984" y="1215004"/>
                </a:cubicBezTo>
                <a:cubicBezTo>
                  <a:pt x="2727905" y="1212336"/>
                  <a:pt x="2715332" y="1211448"/>
                  <a:pt x="2706759" y="1208908"/>
                </a:cubicBezTo>
                <a:cubicBezTo>
                  <a:pt x="2698187" y="1206367"/>
                  <a:pt x="2695837" y="1204844"/>
                  <a:pt x="2693678" y="1204844"/>
                </a:cubicBezTo>
                <a:cubicBezTo>
                  <a:pt x="2691456" y="1204844"/>
                  <a:pt x="2688154" y="1204335"/>
                  <a:pt x="2679137" y="1209289"/>
                </a:cubicBezTo>
                <a:cubicBezTo>
                  <a:pt x="2670120" y="1214242"/>
                  <a:pt x="2672151" y="1217099"/>
                  <a:pt x="2672787" y="1223576"/>
                </a:cubicBezTo>
                <a:cubicBezTo>
                  <a:pt x="2673422" y="1230053"/>
                  <a:pt x="2680534" y="1231386"/>
                  <a:pt x="2678501" y="1246627"/>
                </a:cubicBezTo>
                <a:cubicBezTo>
                  <a:pt x="2676470" y="1261867"/>
                  <a:pt x="2686058" y="1254818"/>
                  <a:pt x="2690186" y="1264153"/>
                </a:cubicBezTo>
                <a:cubicBezTo>
                  <a:pt x="2694250" y="1273487"/>
                  <a:pt x="2690567" y="1272725"/>
                  <a:pt x="2688154" y="1273868"/>
                </a:cubicBezTo>
                <a:cubicBezTo>
                  <a:pt x="2685677" y="1275011"/>
                  <a:pt x="2683264" y="1283012"/>
                  <a:pt x="2681423" y="1290632"/>
                </a:cubicBezTo>
                <a:cubicBezTo>
                  <a:pt x="2679581" y="1298252"/>
                  <a:pt x="2681613" y="1299204"/>
                  <a:pt x="2679391" y="1298823"/>
                </a:cubicBezTo>
                <a:cubicBezTo>
                  <a:pt x="2677168" y="1298442"/>
                  <a:pt x="2674501" y="1300157"/>
                  <a:pt x="2670183" y="1293871"/>
                </a:cubicBezTo>
                <a:cubicBezTo>
                  <a:pt x="2665865" y="1287584"/>
                  <a:pt x="2662436" y="1293490"/>
                  <a:pt x="2661801" y="1289870"/>
                </a:cubicBezTo>
                <a:cubicBezTo>
                  <a:pt x="2661230" y="1286251"/>
                  <a:pt x="2655895" y="1280154"/>
                  <a:pt x="2657928" y="1271773"/>
                </a:cubicBezTo>
                <a:cubicBezTo>
                  <a:pt x="2659960" y="1263391"/>
                  <a:pt x="2663262" y="1262629"/>
                  <a:pt x="2655895" y="1258247"/>
                </a:cubicBezTo>
                <a:cubicBezTo>
                  <a:pt x="2648530" y="1253866"/>
                  <a:pt x="2650371" y="1253294"/>
                  <a:pt x="2646879" y="1244341"/>
                </a:cubicBezTo>
                <a:cubicBezTo>
                  <a:pt x="2643386" y="1235387"/>
                  <a:pt x="2642561" y="1233673"/>
                  <a:pt x="2635893" y="1225481"/>
                </a:cubicBezTo>
                <a:cubicBezTo>
                  <a:pt x="2629099" y="1217290"/>
                  <a:pt x="2629734" y="1219576"/>
                  <a:pt x="2631575" y="1211384"/>
                </a:cubicBezTo>
                <a:cubicBezTo>
                  <a:pt x="2633417" y="1203192"/>
                  <a:pt x="2634877" y="1192525"/>
                  <a:pt x="2630750" y="1186810"/>
                </a:cubicBezTo>
                <a:cubicBezTo>
                  <a:pt x="2626686" y="1181095"/>
                  <a:pt x="2609668" y="1165283"/>
                  <a:pt x="2595761" y="1157854"/>
                </a:cubicBezTo>
                <a:cubicBezTo>
                  <a:pt x="2581855" y="1150424"/>
                  <a:pt x="2578997" y="1156139"/>
                  <a:pt x="2572838" y="1144328"/>
                </a:cubicBezTo>
                <a:cubicBezTo>
                  <a:pt x="2566678" y="1132517"/>
                  <a:pt x="2563884" y="1120135"/>
                  <a:pt x="2553661" y="1112896"/>
                </a:cubicBezTo>
                <a:cubicBezTo>
                  <a:pt x="2543437" y="1105657"/>
                  <a:pt x="2548581" y="1105085"/>
                  <a:pt x="2538738" y="1108704"/>
                </a:cubicBezTo>
                <a:cubicBezTo>
                  <a:pt x="2528895" y="1112324"/>
                  <a:pt x="2528705" y="1113848"/>
                  <a:pt x="2529531" y="1116706"/>
                </a:cubicBezTo>
                <a:cubicBezTo>
                  <a:pt x="2530356" y="1119563"/>
                  <a:pt x="2532579" y="1123373"/>
                  <a:pt x="2531182" y="1131184"/>
                </a:cubicBezTo>
                <a:cubicBezTo>
                  <a:pt x="2529721" y="1138994"/>
                  <a:pt x="2527689" y="1136517"/>
                  <a:pt x="2537913" y="1142614"/>
                </a:cubicBezTo>
                <a:cubicBezTo>
                  <a:pt x="2548136" y="1148710"/>
                  <a:pt x="2543818" y="1147376"/>
                  <a:pt x="2548962" y="1158616"/>
                </a:cubicBezTo>
                <a:cubicBezTo>
                  <a:pt x="2554105" y="1169855"/>
                  <a:pt x="2554867" y="1171951"/>
                  <a:pt x="2558995" y="1176523"/>
                </a:cubicBezTo>
                <a:cubicBezTo>
                  <a:pt x="2563122" y="1181095"/>
                  <a:pt x="2564519" y="1185095"/>
                  <a:pt x="2574743" y="1187381"/>
                </a:cubicBezTo>
                <a:cubicBezTo>
                  <a:pt x="2584966" y="1189667"/>
                  <a:pt x="2583315" y="1186810"/>
                  <a:pt x="2585982" y="1189286"/>
                </a:cubicBezTo>
                <a:cubicBezTo>
                  <a:pt x="2588649" y="1191763"/>
                  <a:pt x="2578807" y="1192715"/>
                  <a:pt x="2580648" y="1193858"/>
                </a:cubicBezTo>
                <a:cubicBezTo>
                  <a:pt x="2582489" y="1195001"/>
                  <a:pt x="2584776" y="1198240"/>
                  <a:pt x="2593348" y="1203573"/>
                </a:cubicBezTo>
                <a:cubicBezTo>
                  <a:pt x="2601920" y="1208908"/>
                  <a:pt x="2610747" y="1214432"/>
                  <a:pt x="2612970" y="1218623"/>
                </a:cubicBezTo>
                <a:cubicBezTo>
                  <a:pt x="2615192" y="1222814"/>
                  <a:pt x="2622749" y="1238626"/>
                  <a:pt x="2611700" y="1227005"/>
                </a:cubicBezTo>
                <a:cubicBezTo>
                  <a:pt x="2600651" y="1215385"/>
                  <a:pt x="2600460" y="1220719"/>
                  <a:pt x="2597412" y="1228720"/>
                </a:cubicBezTo>
                <a:cubicBezTo>
                  <a:pt x="2594364" y="1236721"/>
                  <a:pt x="2600270" y="1242817"/>
                  <a:pt x="2599889" y="1248722"/>
                </a:cubicBezTo>
                <a:cubicBezTo>
                  <a:pt x="2599444" y="1254628"/>
                  <a:pt x="2594364" y="1252342"/>
                  <a:pt x="2590872" y="1257104"/>
                </a:cubicBezTo>
                <a:cubicBezTo>
                  <a:pt x="2587443" y="1261867"/>
                  <a:pt x="2585601" y="1267582"/>
                  <a:pt x="2581474" y="1270629"/>
                </a:cubicBezTo>
                <a:cubicBezTo>
                  <a:pt x="2577410" y="1273678"/>
                  <a:pt x="2578616" y="1267201"/>
                  <a:pt x="2576394" y="1267201"/>
                </a:cubicBezTo>
                <a:cubicBezTo>
                  <a:pt x="2574107" y="1267201"/>
                  <a:pt x="2573345" y="1270058"/>
                  <a:pt x="2570488" y="1275583"/>
                </a:cubicBezTo>
                <a:cubicBezTo>
                  <a:pt x="2567631" y="1281107"/>
                  <a:pt x="2570488" y="1283393"/>
                  <a:pt x="2571695" y="1290823"/>
                </a:cubicBezTo>
                <a:cubicBezTo>
                  <a:pt x="2572901" y="1298252"/>
                  <a:pt x="2574997" y="1298823"/>
                  <a:pt x="2566995" y="1298442"/>
                </a:cubicBezTo>
                <a:cubicBezTo>
                  <a:pt x="2558995" y="1298061"/>
                  <a:pt x="2560836" y="1290632"/>
                  <a:pt x="2553470" y="1285679"/>
                </a:cubicBezTo>
                <a:cubicBezTo>
                  <a:pt x="2546104" y="1280726"/>
                  <a:pt x="2541850" y="1282441"/>
                  <a:pt x="2535690" y="1278631"/>
                </a:cubicBezTo>
                <a:cubicBezTo>
                  <a:pt x="2529531" y="1274821"/>
                  <a:pt x="2538357" y="1273868"/>
                  <a:pt x="2553661" y="1271963"/>
                </a:cubicBezTo>
                <a:cubicBezTo>
                  <a:pt x="2569028" y="1270058"/>
                  <a:pt x="2570869" y="1268534"/>
                  <a:pt x="2575568" y="1264915"/>
                </a:cubicBezTo>
                <a:cubicBezTo>
                  <a:pt x="2580267" y="1261295"/>
                  <a:pt x="2578616" y="1260342"/>
                  <a:pt x="2583760" y="1253104"/>
                </a:cubicBezTo>
                <a:cubicBezTo>
                  <a:pt x="2588903" y="1245865"/>
                  <a:pt x="2583760" y="1243007"/>
                  <a:pt x="2580267" y="1234244"/>
                </a:cubicBezTo>
                <a:cubicBezTo>
                  <a:pt x="2576775" y="1225481"/>
                  <a:pt x="2570234" y="1221544"/>
                  <a:pt x="2568012" y="1219766"/>
                </a:cubicBezTo>
                <a:cubicBezTo>
                  <a:pt x="2565789" y="1218052"/>
                  <a:pt x="2560645" y="1212908"/>
                  <a:pt x="2556201" y="1207955"/>
                </a:cubicBezTo>
                <a:cubicBezTo>
                  <a:pt x="2551692" y="1203002"/>
                  <a:pt x="2546930" y="1202240"/>
                  <a:pt x="2539182" y="1200335"/>
                </a:cubicBezTo>
                <a:cubicBezTo>
                  <a:pt x="2531436" y="1198430"/>
                  <a:pt x="2532832" y="1191382"/>
                  <a:pt x="2528578" y="1189286"/>
                </a:cubicBezTo>
                <a:cubicBezTo>
                  <a:pt x="2524260" y="1187191"/>
                  <a:pt x="2519942" y="1181095"/>
                  <a:pt x="2510163" y="1171951"/>
                </a:cubicBezTo>
                <a:cubicBezTo>
                  <a:pt x="2500384" y="1162807"/>
                  <a:pt x="2504067" y="1155948"/>
                  <a:pt x="2499559" y="1147948"/>
                </a:cubicBezTo>
                <a:cubicBezTo>
                  <a:pt x="2495050" y="1139947"/>
                  <a:pt x="2490605" y="1133851"/>
                  <a:pt x="2480763" y="1133851"/>
                </a:cubicBezTo>
                <a:cubicBezTo>
                  <a:pt x="2470984" y="1133851"/>
                  <a:pt x="2463554" y="1140709"/>
                  <a:pt x="2453775" y="1150234"/>
                </a:cubicBezTo>
                <a:cubicBezTo>
                  <a:pt x="2443996" y="1159759"/>
                  <a:pt x="2446028" y="1164331"/>
                  <a:pt x="2434535" y="1157092"/>
                </a:cubicBezTo>
                <a:cubicBezTo>
                  <a:pt x="2423105" y="1149853"/>
                  <a:pt x="2419041" y="1150615"/>
                  <a:pt x="2410786" y="1157473"/>
                </a:cubicBezTo>
                <a:cubicBezTo>
                  <a:pt x="2402657" y="1164331"/>
                  <a:pt x="2401007" y="1171189"/>
                  <a:pt x="2401007" y="1184904"/>
                </a:cubicBezTo>
                <a:cubicBezTo>
                  <a:pt x="2401007" y="1198621"/>
                  <a:pt x="2391164" y="1192906"/>
                  <a:pt x="2383417" y="1196716"/>
                </a:cubicBezTo>
                <a:cubicBezTo>
                  <a:pt x="2375670" y="1200526"/>
                  <a:pt x="2368685" y="1210051"/>
                  <a:pt x="2356874" y="1232529"/>
                </a:cubicBezTo>
                <a:cubicBezTo>
                  <a:pt x="2345000" y="1255009"/>
                  <a:pt x="2357700" y="1244341"/>
                  <a:pt x="2355223" y="1251960"/>
                </a:cubicBezTo>
                <a:cubicBezTo>
                  <a:pt x="2352747" y="1259581"/>
                  <a:pt x="2356049" y="1265677"/>
                  <a:pt x="2345000" y="1275583"/>
                </a:cubicBezTo>
                <a:cubicBezTo>
                  <a:pt x="2333951" y="1285489"/>
                  <a:pt x="2338840" y="1274440"/>
                  <a:pt x="2332300" y="1282441"/>
                </a:cubicBezTo>
                <a:cubicBezTo>
                  <a:pt x="2325759" y="1290442"/>
                  <a:pt x="2316742" y="1296919"/>
                  <a:pt x="2301185" y="1295014"/>
                </a:cubicBezTo>
                <a:cubicBezTo>
                  <a:pt x="2285627" y="1293109"/>
                  <a:pt x="2290136" y="1299204"/>
                  <a:pt x="2280293" y="1301491"/>
                </a:cubicBezTo>
                <a:cubicBezTo>
                  <a:pt x="2270514" y="1303777"/>
                  <a:pt x="2265180" y="1307206"/>
                  <a:pt x="2267593" y="1296157"/>
                </a:cubicBezTo>
                <a:cubicBezTo>
                  <a:pt x="2270070" y="1285108"/>
                  <a:pt x="2267974" y="1286632"/>
                  <a:pt x="2249178" y="1287394"/>
                </a:cubicBezTo>
                <a:cubicBezTo>
                  <a:pt x="2230319" y="1288156"/>
                  <a:pt x="2223778" y="1293109"/>
                  <a:pt x="2225429" y="1290442"/>
                </a:cubicBezTo>
                <a:cubicBezTo>
                  <a:pt x="2227080" y="1287775"/>
                  <a:pt x="2227906" y="1283203"/>
                  <a:pt x="2229938" y="1272535"/>
                </a:cubicBezTo>
                <a:cubicBezTo>
                  <a:pt x="2231970" y="1261867"/>
                  <a:pt x="2234827" y="1258438"/>
                  <a:pt x="2231970" y="1258438"/>
                </a:cubicBezTo>
                <a:cubicBezTo>
                  <a:pt x="2229112" y="1258438"/>
                  <a:pt x="2222953" y="1259961"/>
                  <a:pt x="2227461" y="1240911"/>
                </a:cubicBezTo>
                <a:cubicBezTo>
                  <a:pt x="2231970" y="1221861"/>
                  <a:pt x="2233620" y="1218433"/>
                  <a:pt x="2231525" y="1207384"/>
                </a:cubicBezTo>
                <a:cubicBezTo>
                  <a:pt x="2229493" y="1196335"/>
                  <a:pt x="2232287" y="1181476"/>
                  <a:pt x="2229874" y="1174998"/>
                </a:cubicBezTo>
                <a:cubicBezTo>
                  <a:pt x="2227398" y="1168585"/>
                  <a:pt x="2234764" y="1162045"/>
                  <a:pt x="2231525" y="1158616"/>
                </a:cubicBezTo>
                <a:cubicBezTo>
                  <a:pt x="2228223" y="1155186"/>
                  <a:pt x="2224604" y="1150615"/>
                  <a:pt x="2227017" y="1150615"/>
                </a:cubicBezTo>
                <a:cubicBezTo>
                  <a:pt x="2229493" y="1150615"/>
                  <a:pt x="2239653" y="1150996"/>
                  <a:pt x="2252798" y="1153282"/>
                </a:cubicBezTo>
                <a:cubicBezTo>
                  <a:pt x="2265879" y="1155567"/>
                  <a:pt x="2279341" y="1151377"/>
                  <a:pt x="2287151" y="1152139"/>
                </a:cubicBezTo>
                <a:cubicBezTo>
                  <a:pt x="2294898" y="1152901"/>
                  <a:pt x="2311281" y="1156329"/>
                  <a:pt x="2327664" y="1158997"/>
                </a:cubicBezTo>
                <a:cubicBezTo>
                  <a:pt x="2344047" y="1161664"/>
                  <a:pt x="2343603" y="1156710"/>
                  <a:pt x="2342015" y="1132708"/>
                </a:cubicBezTo>
                <a:cubicBezTo>
                  <a:pt x="2340364" y="1108704"/>
                  <a:pt x="2343222" y="1097656"/>
                  <a:pt x="2338332" y="1092703"/>
                </a:cubicBezTo>
                <a:cubicBezTo>
                  <a:pt x="2333443" y="1087750"/>
                  <a:pt x="2328109" y="1088131"/>
                  <a:pt x="2322838" y="1081654"/>
                </a:cubicBezTo>
                <a:cubicBezTo>
                  <a:pt x="2317504" y="1075177"/>
                  <a:pt x="2321568" y="1065652"/>
                  <a:pt x="2310138" y="1062223"/>
                </a:cubicBezTo>
                <a:cubicBezTo>
                  <a:pt x="2298708" y="1058794"/>
                  <a:pt x="2285945" y="1061460"/>
                  <a:pt x="2292104" y="1059175"/>
                </a:cubicBezTo>
                <a:cubicBezTo>
                  <a:pt x="2298264" y="1056889"/>
                  <a:pt x="2300676" y="1056127"/>
                  <a:pt x="2294136" y="1051173"/>
                </a:cubicBezTo>
                <a:cubicBezTo>
                  <a:pt x="2287595" y="1046221"/>
                  <a:pt x="2285945" y="1040886"/>
                  <a:pt x="2290834" y="1040124"/>
                </a:cubicBezTo>
                <a:cubicBezTo>
                  <a:pt x="2295724" y="1039363"/>
                  <a:pt x="2309630" y="1039363"/>
                  <a:pt x="2309630" y="1039363"/>
                </a:cubicBezTo>
                <a:cubicBezTo>
                  <a:pt x="2309630" y="1039363"/>
                  <a:pt x="2310900" y="1046221"/>
                  <a:pt x="2318266" y="1043173"/>
                </a:cubicBezTo>
                <a:cubicBezTo>
                  <a:pt x="2325632" y="1040124"/>
                  <a:pt x="2335030" y="1037077"/>
                  <a:pt x="2332998" y="1032123"/>
                </a:cubicBezTo>
                <a:cubicBezTo>
                  <a:pt x="2330966" y="1027171"/>
                  <a:pt x="2327283" y="1021074"/>
                  <a:pt x="2328489" y="1021074"/>
                </a:cubicBezTo>
                <a:cubicBezTo>
                  <a:pt x="2329760" y="1021074"/>
                  <a:pt x="2332617" y="1027933"/>
                  <a:pt x="2348111" y="1027933"/>
                </a:cubicBezTo>
                <a:cubicBezTo>
                  <a:pt x="2363669" y="1027933"/>
                  <a:pt x="2362399" y="1025647"/>
                  <a:pt x="2361256" y="1019170"/>
                </a:cubicBezTo>
                <a:cubicBezTo>
                  <a:pt x="2359986" y="1012692"/>
                  <a:pt x="2371479" y="1013073"/>
                  <a:pt x="2379226" y="1007740"/>
                </a:cubicBezTo>
                <a:cubicBezTo>
                  <a:pt x="2386973" y="1002405"/>
                  <a:pt x="2376369" y="996310"/>
                  <a:pt x="2378020" y="991357"/>
                </a:cubicBezTo>
                <a:cubicBezTo>
                  <a:pt x="2379670" y="986404"/>
                  <a:pt x="2388624" y="983292"/>
                  <a:pt x="2404626" y="982213"/>
                </a:cubicBezTo>
                <a:cubicBezTo>
                  <a:pt x="2420564" y="981070"/>
                  <a:pt x="2417707" y="978403"/>
                  <a:pt x="2416120" y="976498"/>
                </a:cubicBezTo>
                <a:cubicBezTo>
                  <a:pt x="2414469" y="974592"/>
                  <a:pt x="2416501" y="966592"/>
                  <a:pt x="2417707" y="956304"/>
                </a:cubicBezTo>
                <a:cubicBezTo>
                  <a:pt x="2418977" y="946017"/>
                  <a:pt x="2416501" y="942589"/>
                  <a:pt x="2424692" y="937635"/>
                </a:cubicBezTo>
                <a:cubicBezTo>
                  <a:pt x="2432884" y="932683"/>
                  <a:pt x="2430407" y="934588"/>
                  <a:pt x="2447171" y="933064"/>
                </a:cubicBezTo>
                <a:cubicBezTo>
                  <a:pt x="2463935" y="931540"/>
                  <a:pt x="2453712" y="927729"/>
                  <a:pt x="2456569" y="926967"/>
                </a:cubicBezTo>
                <a:cubicBezTo>
                  <a:pt x="2459426" y="926205"/>
                  <a:pt x="2479493" y="921253"/>
                  <a:pt x="2483176" y="919729"/>
                </a:cubicBezTo>
                <a:cubicBezTo>
                  <a:pt x="2486859" y="918204"/>
                  <a:pt x="2486478" y="918585"/>
                  <a:pt x="2483176" y="911347"/>
                </a:cubicBezTo>
                <a:cubicBezTo>
                  <a:pt x="2479874" y="904108"/>
                  <a:pt x="2475429" y="899917"/>
                  <a:pt x="2471745" y="866389"/>
                </a:cubicBezTo>
                <a:cubicBezTo>
                  <a:pt x="2468063" y="832860"/>
                  <a:pt x="2468888" y="832860"/>
                  <a:pt x="2489335" y="826765"/>
                </a:cubicBezTo>
                <a:cubicBezTo>
                  <a:pt x="2509782" y="820669"/>
                  <a:pt x="2505274" y="822573"/>
                  <a:pt x="2503623" y="841242"/>
                </a:cubicBezTo>
                <a:cubicBezTo>
                  <a:pt x="2501972" y="859911"/>
                  <a:pt x="2493018" y="859911"/>
                  <a:pt x="2490923" y="873628"/>
                </a:cubicBezTo>
                <a:cubicBezTo>
                  <a:pt x="2488891" y="887344"/>
                  <a:pt x="2490542" y="895726"/>
                  <a:pt x="2499114" y="910204"/>
                </a:cubicBezTo>
                <a:cubicBezTo>
                  <a:pt x="2507687" y="924682"/>
                  <a:pt x="2506861" y="917442"/>
                  <a:pt x="2525276" y="917442"/>
                </a:cubicBezTo>
                <a:cubicBezTo>
                  <a:pt x="2543691" y="917442"/>
                  <a:pt x="2539564" y="922015"/>
                  <a:pt x="2551819" y="926205"/>
                </a:cubicBezTo>
                <a:cubicBezTo>
                  <a:pt x="2564075" y="930397"/>
                  <a:pt x="2560011" y="918585"/>
                  <a:pt x="2571885" y="914395"/>
                </a:cubicBezTo>
                <a:cubicBezTo>
                  <a:pt x="2583696" y="910204"/>
                  <a:pt x="2581283" y="917061"/>
                  <a:pt x="2609096" y="912871"/>
                </a:cubicBezTo>
                <a:cubicBezTo>
                  <a:pt x="2619701" y="911283"/>
                  <a:pt x="2623320" y="910902"/>
                  <a:pt x="2624145" y="910839"/>
                </a:cubicBezTo>
                <a:cubicBezTo>
                  <a:pt x="2623257" y="910902"/>
                  <a:pt x="2620209" y="910902"/>
                  <a:pt x="2623384" y="909060"/>
                </a:cubicBezTo>
                <a:cubicBezTo>
                  <a:pt x="2629924" y="905251"/>
                  <a:pt x="2631575" y="898392"/>
                  <a:pt x="2640973" y="897249"/>
                </a:cubicBezTo>
                <a:cubicBezTo>
                  <a:pt x="2650371" y="896107"/>
                  <a:pt x="2656912" y="899917"/>
                  <a:pt x="2656531" y="885439"/>
                </a:cubicBezTo>
                <a:cubicBezTo>
                  <a:pt x="2656086" y="870960"/>
                  <a:pt x="2650816" y="873247"/>
                  <a:pt x="2652467" y="862198"/>
                </a:cubicBezTo>
                <a:cubicBezTo>
                  <a:pt x="2654118" y="851148"/>
                  <a:pt x="2654499" y="856102"/>
                  <a:pt x="2655324" y="847339"/>
                </a:cubicBezTo>
                <a:cubicBezTo>
                  <a:pt x="2656150" y="838576"/>
                  <a:pt x="2654118" y="837052"/>
                  <a:pt x="2665992" y="834004"/>
                </a:cubicBezTo>
                <a:cubicBezTo>
                  <a:pt x="2677867" y="830955"/>
                  <a:pt x="2669675" y="844672"/>
                  <a:pt x="2683963" y="847720"/>
                </a:cubicBezTo>
                <a:cubicBezTo>
                  <a:pt x="2698250" y="850767"/>
                  <a:pt x="2696218" y="853054"/>
                  <a:pt x="2698695" y="842004"/>
                </a:cubicBezTo>
                <a:cubicBezTo>
                  <a:pt x="2701107" y="830955"/>
                  <a:pt x="2708918" y="816478"/>
                  <a:pt x="2701933" y="817240"/>
                </a:cubicBezTo>
                <a:cubicBezTo>
                  <a:pt x="2695012" y="818002"/>
                  <a:pt x="2693361" y="816859"/>
                  <a:pt x="2686376" y="806572"/>
                </a:cubicBezTo>
                <a:cubicBezTo>
                  <a:pt x="2679391" y="796285"/>
                  <a:pt x="2675326" y="793998"/>
                  <a:pt x="2679835" y="793998"/>
                </a:cubicBezTo>
                <a:cubicBezTo>
                  <a:pt x="2684344" y="793998"/>
                  <a:pt x="2699457" y="789808"/>
                  <a:pt x="2721110" y="790570"/>
                </a:cubicBezTo>
                <a:cubicBezTo>
                  <a:pt x="2742764" y="791332"/>
                  <a:pt x="2748923" y="793236"/>
                  <a:pt x="2750130" y="790951"/>
                </a:cubicBezTo>
                <a:cubicBezTo>
                  <a:pt x="2751400" y="788665"/>
                  <a:pt x="2746447" y="786379"/>
                  <a:pt x="2753813" y="781807"/>
                </a:cubicBezTo>
                <a:cubicBezTo>
                  <a:pt x="2761179" y="777235"/>
                  <a:pt x="2785309" y="784092"/>
                  <a:pt x="2781626" y="779902"/>
                </a:cubicBezTo>
                <a:cubicBezTo>
                  <a:pt x="2777943" y="775710"/>
                  <a:pt x="2756670" y="769996"/>
                  <a:pt x="2742382" y="772282"/>
                </a:cubicBezTo>
                <a:cubicBezTo>
                  <a:pt x="2728032" y="774567"/>
                  <a:pt x="2693297" y="778759"/>
                  <a:pt x="2687963" y="778378"/>
                </a:cubicBezTo>
                <a:cubicBezTo>
                  <a:pt x="2682629" y="777997"/>
                  <a:pt x="2672850" y="774186"/>
                  <a:pt x="2670374" y="771520"/>
                </a:cubicBezTo>
                <a:cubicBezTo>
                  <a:pt x="2667897" y="768853"/>
                  <a:pt x="2660150" y="766948"/>
                  <a:pt x="2660150" y="754374"/>
                </a:cubicBezTo>
                <a:cubicBezTo>
                  <a:pt x="2660150" y="741802"/>
                  <a:pt x="2664659" y="736848"/>
                  <a:pt x="2657293" y="724657"/>
                </a:cubicBezTo>
                <a:cubicBezTo>
                  <a:pt x="2649926" y="712465"/>
                  <a:pt x="2670755" y="702178"/>
                  <a:pt x="2685106" y="689223"/>
                </a:cubicBezTo>
                <a:cubicBezTo>
                  <a:pt x="2699457" y="676270"/>
                  <a:pt x="2695774" y="665602"/>
                  <a:pt x="2704282" y="664840"/>
                </a:cubicBezTo>
                <a:cubicBezTo>
                  <a:pt x="2712919" y="664078"/>
                  <a:pt x="2716220" y="659505"/>
                  <a:pt x="2712093" y="655315"/>
                </a:cubicBezTo>
                <a:cubicBezTo>
                  <a:pt x="2708029" y="651123"/>
                  <a:pt x="2692853" y="636646"/>
                  <a:pt x="2685487" y="635121"/>
                </a:cubicBezTo>
                <a:cubicBezTo>
                  <a:pt x="2678120" y="633598"/>
                  <a:pt x="2667072" y="625216"/>
                  <a:pt x="2655642" y="645028"/>
                </a:cubicBezTo>
                <a:cubicBezTo>
                  <a:pt x="2644212" y="664840"/>
                  <a:pt x="2656467" y="666745"/>
                  <a:pt x="2658563" y="677032"/>
                </a:cubicBezTo>
                <a:cubicBezTo>
                  <a:pt x="2660595" y="687319"/>
                  <a:pt x="2642561" y="694939"/>
                  <a:pt x="2629099" y="704464"/>
                </a:cubicBezTo>
                <a:cubicBezTo>
                  <a:pt x="2615637" y="713989"/>
                  <a:pt x="2610684" y="711703"/>
                  <a:pt x="2606620" y="736086"/>
                </a:cubicBezTo>
                <a:cubicBezTo>
                  <a:pt x="2602556" y="760471"/>
                  <a:pt x="2598428" y="761233"/>
                  <a:pt x="2613605" y="769615"/>
                </a:cubicBezTo>
                <a:cubicBezTo>
                  <a:pt x="2628718" y="777997"/>
                  <a:pt x="2631575" y="782188"/>
                  <a:pt x="2624654" y="789427"/>
                </a:cubicBezTo>
                <a:cubicBezTo>
                  <a:pt x="2617669" y="796666"/>
                  <a:pt x="2602937" y="796285"/>
                  <a:pt x="2593920" y="813429"/>
                </a:cubicBezTo>
                <a:cubicBezTo>
                  <a:pt x="2584903" y="830574"/>
                  <a:pt x="2588649" y="838957"/>
                  <a:pt x="2584903" y="846577"/>
                </a:cubicBezTo>
                <a:cubicBezTo>
                  <a:pt x="2581220" y="854197"/>
                  <a:pt x="2569789" y="857626"/>
                  <a:pt x="2566488" y="865246"/>
                </a:cubicBezTo>
                <a:cubicBezTo>
                  <a:pt x="2563249" y="872866"/>
                  <a:pt x="2563249" y="887344"/>
                  <a:pt x="2549343" y="885058"/>
                </a:cubicBezTo>
                <a:cubicBezTo>
                  <a:pt x="2535436" y="882772"/>
                  <a:pt x="2543183" y="864103"/>
                  <a:pt x="2537024" y="854578"/>
                </a:cubicBezTo>
                <a:cubicBezTo>
                  <a:pt x="2530928" y="845116"/>
                  <a:pt x="2525975" y="837052"/>
                  <a:pt x="2518609" y="825241"/>
                </a:cubicBezTo>
                <a:cubicBezTo>
                  <a:pt x="2511243" y="813429"/>
                  <a:pt x="2516957" y="801999"/>
                  <a:pt x="2510036" y="795904"/>
                </a:cubicBezTo>
                <a:cubicBezTo>
                  <a:pt x="2503114" y="789808"/>
                  <a:pt x="2501464" y="777616"/>
                  <a:pt x="2501464" y="777616"/>
                </a:cubicBezTo>
                <a:lnTo>
                  <a:pt x="2498987" y="783330"/>
                </a:lnTo>
                <a:cubicBezTo>
                  <a:pt x="2496511" y="789046"/>
                  <a:pt x="2497781" y="792474"/>
                  <a:pt x="2483874" y="809620"/>
                </a:cubicBezTo>
                <a:cubicBezTo>
                  <a:pt x="2469968" y="826765"/>
                  <a:pt x="2449076" y="827908"/>
                  <a:pt x="2438853" y="823717"/>
                </a:cubicBezTo>
                <a:cubicBezTo>
                  <a:pt x="2428629" y="819526"/>
                  <a:pt x="2430280" y="809620"/>
                  <a:pt x="2430280" y="797047"/>
                </a:cubicBezTo>
                <a:cubicBezTo>
                  <a:pt x="2430280" y="784473"/>
                  <a:pt x="2427804" y="767710"/>
                  <a:pt x="2429836" y="747898"/>
                </a:cubicBezTo>
                <a:cubicBezTo>
                  <a:pt x="2431868" y="728085"/>
                  <a:pt x="2437582" y="729610"/>
                  <a:pt x="2459300" y="716655"/>
                </a:cubicBezTo>
                <a:cubicBezTo>
                  <a:pt x="2481017" y="703702"/>
                  <a:pt x="2481398" y="704464"/>
                  <a:pt x="2486732" y="696082"/>
                </a:cubicBezTo>
                <a:cubicBezTo>
                  <a:pt x="2492002" y="687699"/>
                  <a:pt x="2507623" y="675889"/>
                  <a:pt x="2516576" y="668269"/>
                </a:cubicBezTo>
                <a:cubicBezTo>
                  <a:pt x="2525594" y="660648"/>
                  <a:pt x="2541151" y="631693"/>
                  <a:pt x="2549343" y="611119"/>
                </a:cubicBezTo>
                <a:cubicBezTo>
                  <a:pt x="2557534" y="590545"/>
                  <a:pt x="2572647" y="577971"/>
                  <a:pt x="2587379" y="555874"/>
                </a:cubicBezTo>
                <a:cubicBezTo>
                  <a:pt x="2602111" y="533776"/>
                  <a:pt x="2628273" y="514345"/>
                  <a:pt x="2661801" y="500248"/>
                </a:cubicBezTo>
                <a:cubicBezTo>
                  <a:pt x="2695329" y="486151"/>
                  <a:pt x="2689614" y="484627"/>
                  <a:pt x="2697361" y="473578"/>
                </a:cubicBezTo>
                <a:cubicBezTo>
                  <a:pt x="2705108" y="462529"/>
                  <a:pt x="2708474" y="469006"/>
                  <a:pt x="2721491" y="466339"/>
                </a:cubicBezTo>
                <a:cubicBezTo>
                  <a:pt x="2734636" y="463671"/>
                  <a:pt x="2732540" y="466339"/>
                  <a:pt x="2719459" y="479293"/>
                </a:cubicBezTo>
                <a:cubicBezTo>
                  <a:pt x="2706378" y="492246"/>
                  <a:pt x="2700663" y="505963"/>
                  <a:pt x="2711712" y="495676"/>
                </a:cubicBezTo>
                <a:cubicBezTo>
                  <a:pt x="2722761" y="485389"/>
                  <a:pt x="2731334" y="473196"/>
                  <a:pt x="2748542" y="473959"/>
                </a:cubicBezTo>
                <a:cubicBezTo>
                  <a:pt x="2765751" y="474721"/>
                  <a:pt x="2758766" y="473959"/>
                  <a:pt x="2775530" y="481579"/>
                </a:cubicBezTo>
                <a:cubicBezTo>
                  <a:pt x="2792294" y="489199"/>
                  <a:pt x="2795151" y="489961"/>
                  <a:pt x="2785817" y="496057"/>
                </a:cubicBezTo>
                <a:cubicBezTo>
                  <a:pt x="2776355" y="502153"/>
                  <a:pt x="2760417" y="500629"/>
                  <a:pt x="2760417" y="500629"/>
                </a:cubicBezTo>
                <a:cubicBezTo>
                  <a:pt x="2760417" y="500629"/>
                  <a:pt x="2765751" y="513202"/>
                  <a:pt x="2781245" y="515107"/>
                </a:cubicBezTo>
                <a:cubicBezTo>
                  <a:pt x="2796802" y="517012"/>
                  <a:pt x="2805375" y="502915"/>
                  <a:pt x="2815598" y="508249"/>
                </a:cubicBezTo>
                <a:cubicBezTo>
                  <a:pt x="2825822" y="513583"/>
                  <a:pt x="2828679" y="517393"/>
                  <a:pt x="2814773" y="516249"/>
                </a:cubicBezTo>
                <a:cubicBezTo>
                  <a:pt x="2800866" y="515107"/>
                  <a:pt x="2796802" y="523870"/>
                  <a:pt x="2813947" y="529966"/>
                </a:cubicBezTo>
                <a:cubicBezTo>
                  <a:pt x="2831156" y="536062"/>
                  <a:pt x="2832743" y="536824"/>
                  <a:pt x="2855286" y="539871"/>
                </a:cubicBezTo>
                <a:cubicBezTo>
                  <a:pt x="2877764" y="542920"/>
                  <a:pt x="2887607" y="559303"/>
                  <a:pt x="2904752" y="566542"/>
                </a:cubicBezTo>
                <a:cubicBezTo>
                  <a:pt x="2921961" y="573781"/>
                  <a:pt x="2941963" y="567685"/>
                  <a:pt x="2936248" y="583306"/>
                </a:cubicBezTo>
                <a:cubicBezTo>
                  <a:pt x="2930533" y="598927"/>
                  <a:pt x="2940757" y="614167"/>
                  <a:pt x="2910848" y="621406"/>
                </a:cubicBezTo>
                <a:cubicBezTo>
                  <a:pt x="2881003" y="628645"/>
                  <a:pt x="2881765" y="619120"/>
                  <a:pt x="2856873" y="611499"/>
                </a:cubicBezTo>
                <a:cubicBezTo>
                  <a:pt x="2831918" y="603880"/>
                  <a:pt x="2814328" y="596260"/>
                  <a:pt x="2814328" y="596260"/>
                </a:cubicBezTo>
                <a:cubicBezTo>
                  <a:pt x="2814328" y="596260"/>
                  <a:pt x="2820869" y="605023"/>
                  <a:pt x="2832299" y="615691"/>
                </a:cubicBezTo>
                <a:cubicBezTo>
                  <a:pt x="2843729" y="626359"/>
                  <a:pt x="2844999" y="636265"/>
                  <a:pt x="2843729" y="655696"/>
                </a:cubicBezTo>
                <a:cubicBezTo>
                  <a:pt x="2842522" y="675127"/>
                  <a:pt x="2837188" y="680460"/>
                  <a:pt x="2856810" y="689985"/>
                </a:cubicBezTo>
                <a:cubicBezTo>
                  <a:pt x="2876431" y="699510"/>
                  <a:pt x="2873574" y="696844"/>
                  <a:pt x="2879670" y="695320"/>
                </a:cubicBezTo>
                <a:cubicBezTo>
                  <a:pt x="2885829" y="693796"/>
                  <a:pt x="2896053" y="691891"/>
                  <a:pt x="2893576" y="688842"/>
                </a:cubicBezTo>
                <a:cubicBezTo>
                  <a:pt x="2891100" y="685795"/>
                  <a:pt x="2889068" y="680079"/>
                  <a:pt x="2882527" y="677032"/>
                </a:cubicBezTo>
                <a:cubicBezTo>
                  <a:pt x="2875987" y="673984"/>
                  <a:pt x="2875606" y="666745"/>
                  <a:pt x="2882146" y="663316"/>
                </a:cubicBezTo>
                <a:cubicBezTo>
                  <a:pt x="2888687" y="659886"/>
                  <a:pt x="2894782" y="666364"/>
                  <a:pt x="2909134" y="665602"/>
                </a:cubicBezTo>
                <a:cubicBezTo>
                  <a:pt x="2923485" y="664840"/>
                  <a:pt x="2909134" y="660267"/>
                  <a:pt x="2916119" y="653029"/>
                </a:cubicBezTo>
                <a:cubicBezTo>
                  <a:pt x="2923104" y="645790"/>
                  <a:pt x="2923485" y="633598"/>
                  <a:pt x="2940249" y="627121"/>
                </a:cubicBezTo>
                <a:cubicBezTo>
                  <a:pt x="2957076" y="620644"/>
                  <a:pt x="2974983" y="630169"/>
                  <a:pt x="2979492" y="622930"/>
                </a:cubicBezTo>
                <a:cubicBezTo>
                  <a:pt x="2984000" y="615691"/>
                  <a:pt x="2988889" y="607309"/>
                  <a:pt x="2979492" y="596260"/>
                </a:cubicBezTo>
                <a:cubicBezTo>
                  <a:pt x="2970094" y="585211"/>
                  <a:pt x="2962728" y="581401"/>
                  <a:pt x="2968443" y="576067"/>
                </a:cubicBezTo>
                <a:cubicBezTo>
                  <a:pt x="2974157" y="570733"/>
                  <a:pt x="2985651" y="556636"/>
                  <a:pt x="2990922" y="564637"/>
                </a:cubicBezTo>
                <a:cubicBezTo>
                  <a:pt x="2996256" y="572638"/>
                  <a:pt x="3009718" y="581401"/>
                  <a:pt x="2992573" y="579877"/>
                </a:cubicBezTo>
                <a:cubicBezTo>
                  <a:pt x="2975364" y="578353"/>
                  <a:pt x="2987239" y="605404"/>
                  <a:pt x="3002796" y="603880"/>
                </a:cubicBezTo>
                <a:cubicBezTo>
                  <a:pt x="3018354" y="602356"/>
                  <a:pt x="3017084" y="597403"/>
                  <a:pt x="3029784" y="591307"/>
                </a:cubicBezTo>
                <a:cubicBezTo>
                  <a:pt x="3042420" y="585211"/>
                  <a:pt x="3067376" y="565018"/>
                  <a:pt x="3084965" y="558921"/>
                </a:cubicBezTo>
                <a:cubicBezTo>
                  <a:pt x="3102555" y="552826"/>
                  <a:pt x="3106238" y="554349"/>
                  <a:pt x="3113223" y="557398"/>
                </a:cubicBezTo>
                <a:cubicBezTo>
                  <a:pt x="3120207" y="560446"/>
                  <a:pt x="3120207" y="566161"/>
                  <a:pt x="3139385" y="562351"/>
                </a:cubicBezTo>
                <a:cubicBezTo>
                  <a:pt x="3158562" y="558541"/>
                  <a:pt x="3164340" y="553969"/>
                  <a:pt x="3182374" y="550921"/>
                </a:cubicBezTo>
                <a:cubicBezTo>
                  <a:pt x="3200345" y="547873"/>
                  <a:pt x="3181168" y="557398"/>
                  <a:pt x="3189295" y="560065"/>
                </a:cubicBezTo>
                <a:cubicBezTo>
                  <a:pt x="3197487" y="562732"/>
                  <a:pt x="3198313" y="565018"/>
                  <a:pt x="3204472" y="560827"/>
                </a:cubicBezTo>
                <a:cubicBezTo>
                  <a:pt x="3210632" y="556636"/>
                  <a:pt x="3230253" y="549778"/>
                  <a:pt x="3221236" y="542920"/>
                </a:cubicBezTo>
                <a:cubicBezTo>
                  <a:pt x="3212219" y="536062"/>
                  <a:pt x="3205679" y="531490"/>
                  <a:pt x="3205679" y="531490"/>
                </a:cubicBezTo>
                <a:cubicBezTo>
                  <a:pt x="3205679" y="531490"/>
                  <a:pt x="3212219" y="517012"/>
                  <a:pt x="3229428" y="518155"/>
                </a:cubicBezTo>
                <a:cubicBezTo>
                  <a:pt x="3246636" y="519298"/>
                  <a:pt x="3272798" y="535299"/>
                  <a:pt x="3289562" y="546730"/>
                </a:cubicBezTo>
                <a:cubicBezTo>
                  <a:pt x="3306326" y="558160"/>
                  <a:pt x="3326773" y="582544"/>
                  <a:pt x="3326773" y="582544"/>
                </a:cubicBezTo>
                <a:cubicBezTo>
                  <a:pt x="3326773" y="582544"/>
                  <a:pt x="3334076" y="569971"/>
                  <a:pt x="3327980" y="549016"/>
                </a:cubicBezTo>
                <a:cubicBezTo>
                  <a:pt x="3321820" y="528124"/>
                  <a:pt x="3306263" y="533014"/>
                  <a:pt x="3306263" y="513202"/>
                </a:cubicBezTo>
                <a:cubicBezTo>
                  <a:pt x="3306263" y="493390"/>
                  <a:pt x="3291975" y="498724"/>
                  <a:pt x="3296864" y="484627"/>
                </a:cubicBezTo>
                <a:cubicBezTo>
                  <a:pt x="3301754" y="470530"/>
                  <a:pt x="3315661" y="465196"/>
                  <a:pt x="3319344" y="447289"/>
                </a:cubicBezTo>
                <a:cubicBezTo>
                  <a:pt x="3322963" y="429382"/>
                  <a:pt x="3326329" y="414523"/>
                  <a:pt x="3338965" y="414523"/>
                </a:cubicBezTo>
                <a:cubicBezTo>
                  <a:pt x="3351665" y="414523"/>
                  <a:pt x="3379034" y="418333"/>
                  <a:pt x="3379034" y="418333"/>
                </a:cubicBezTo>
                <a:cubicBezTo>
                  <a:pt x="3379034" y="418333"/>
                  <a:pt x="3379034" y="434715"/>
                  <a:pt x="3368810" y="459099"/>
                </a:cubicBezTo>
                <a:cubicBezTo>
                  <a:pt x="3358587" y="483484"/>
                  <a:pt x="3374144" y="486151"/>
                  <a:pt x="3371668" y="515868"/>
                </a:cubicBezTo>
                <a:cubicBezTo>
                  <a:pt x="3369191" y="545587"/>
                  <a:pt x="3368810" y="549396"/>
                  <a:pt x="3375732" y="556255"/>
                </a:cubicBezTo>
                <a:cubicBezTo>
                  <a:pt x="3382653" y="563113"/>
                  <a:pt x="3395798" y="571495"/>
                  <a:pt x="3390845" y="584449"/>
                </a:cubicBezTo>
                <a:cubicBezTo>
                  <a:pt x="3385955" y="597403"/>
                  <a:pt x="3383479" y="605404"/>
                  <a:pt x="3365064" y="612643"/>
                </a:cubicBezTo>
                <a:cubicBezTo>
                  <a:pt x="3346649" y="619882"/>
                  <a:pt x="3323344" y="615691"/>
                  <a:pt x="3331853" y="621406"/>
                </a:cubicBezTo>
                <a:cubicBezTo>
                  <a:pt x="3340489" y="627121"/>
                  <a:pt x="3351538" y="632074"/>
                  <a:pt x="3363794" y="633979"/>
                </a:cubicBezTo>
                <a:cubicBezTo>
                  <a:pt x="3376049" y="635884"/>
                  <a:pt x="3369889" y="633217"/>
                  <a:pt x="3379732" y="625216"/>
                </a:cubicBezTo>
                <a:cubicBezTo>
                  <a:pt x="3389575" y="617215"/>
                  <a:pt x="3411673" y="601213"/>
                  <a:pt x="3410784" y="593593"/>
                </a:cubicBezTo>
                <a:cubicBezTo>
                  <a:pt x="3409958" y="585973"/>
                  <a:pt x="3398147" y="574162"/>
                  <a:pt x="3406275" y="568446"/>
                </a:cubicBezTo>
                <a:cubicBezTo>
                  <a:pt x="3414467" y="562732"/>
                  <a:pt x="3417705" y="553969"/>
                  <a:pt x="3430405" y="561208"/>
                </a:cubicBezTo>
                <a:cubicBezTo>
                  <a:pt x="3443105" y="568446"/>
                  <a:pt x="3455361" y="595498"/>
                  <a:pt x="3455361" y="594355"/>
                </a:cubicBezTo>
                <a:cubicBezTo>
                  <a:pt x="3455361" y="593212"/>
                  <a:pt x="3452884" y="567685"/>
                  <a:pt x="3437771" y="552508"/>
                </a:cubicBezTo>
                <a:cubicBezTo>
                  <a:pt x="3422658" y="537268"/>
                  <a:pt x="3397703" y="551683"/>
                  <a:pt x="3397703" y="538411"/>
                </a:cubicBezTo>
                <a:cubicBezTo>
                  <a:pt x="3397703" y="525076"/>
                  <a:pt x="3404624" y="506788"/>
                  <a:pt x="3403037" y="492310"/>
                </a:cubicBezTo>
                <a:cubicBezTo>
                  <a:pt x="3401386" y="477832"/>
                  <a:pt x="3395734" y="463354"/>
                  <a:pt x="3405069" y="450781"/>
                </a:cubicBezTo>
                <a:cubicBezTo>
                  <a:pt x="3414467" y="438208"/>
                  <a:pt x="3414848" y="428302"/>
                  <a:pt x="3414848" y="428302"/>
                </a:cubicBezTo>
                <a:cubicBezTo>
                  <a:pt x="3414848" y="428302"/>
                  <a:pt x="3418912" y="440113"/>
                  <a:pt x="3415673" y="454972"/>
                </a:cubicBezTo>
                <a:cubicBezTo>
                  <a:pt x="3412435" y="469831"/>
                  <a:pt x="3417324" y="478594"/>
                  <a:pt x="3424245" y="478594"/>
                </a:cubicBezTo>
                <a:cubicBezTo>
                  <a:pt x="3431231" y="478594"/>
                  <a:pt x="3462282" y="478975"/>
                  <a:pt x="3445518" y="474022"/>
                </a:cubicBezTo>
                <a:cubicBezTo>
                  <a:pt x="3428754" y="469069"/>
                  <a:pt x="3423864" y="464497"/>
                  <a:pt x="3440629" y="455353"/>
                </a:cubicBezTo>
                <a:cubicBezTo>
                  <a:pt x="3457393" y="446209"/>
                  <a:pt x="3456567" y="452305"/>
                  <a:pt x="3481142" y="458020"/>
                </a:cubicBezTo>
                <a:cubicBezTo>
                  <a:pt x="3505716" y="463735"/>
                  <a:pt x="3511431" y="467926"/>
                  <a:pt x="3519623" y="467545"/>
                </a:cubicBezTo>
                <a:cubicBezTo>
                  <a:pt x="3527814" y="467164"/>
                  <a:pt x="3526544" y="466402"/>
                  <a:pt x="3523687" y="459163"/>
                </a:cubicBezTo>
                <a:cubicBezTo>
                  <a:pt x="3520829" y="451924"/>
                  <a:pt x="3517146" y="446971"/>
                  <a:pt x="3509336" y="442018"/>
                </a:cubicBezTo>
                <a:cubicBezTo>
                  <a:pt x="3501589" y="437065"/>
                  <a:pt x="3496255" y="443161"/>
                  <a:pt x="3493778" y="435541"/>
                </a:cubicBezTo>
                <a:cubicBezTo>
                  <a:pt x="3491301" y="427921"/>
                  <a:pt x="3486857" y="408871"/>
                  <a:pt x="3484761" y="401632"/>
                </a:cubicBezTo>
                <a:cubicBezTo>
                  <a:pt x="3482729" y="394393"/>
                  <a:pt x="3490920" y="400108"/>
                  <a:pt x="3504001" y="400108"/>
                </a:cubicBezTo>
                <a:cubicBezTo>
                  <a:pt x="3517082" y="400108"/>
                  <a:pt x="3552643" y="398203"/>
                  <a:pt x="3580075" y="397441"/>
                </a:cubicBezTo>
                <a:cubicBezTo>
                  <a:pt x="3607443" y="396679"/>
                  <a:pt x="3580456" y="368104"/>
                  <a:pt x="3578424" y="347911"/>
                </a:cubicBezTo>
                <a:cubicBezTo>
                  <a:pt x="3576392" y="327718"/>
                  <a:pt x="3629160" y="326956"/>
                  <a:pt x="3654878" y="323146"/>
                </a:cubicBezTo>
                <a:cubicBezTo>
                  <a:pt x="3680659" y="319336"/>
                  <a:pt x="3710567" y="320479"/>
                  <a:pt x="3758764" y="309049"/>
                </a:cubicBezTo>
                <a:cubicBezTo>
                  <a:pt x="3807024" y="297619"/>
                  <a:pt x="3775972" y="299524"/>
                  <a:pt x="3782894" y="285808"/>
                </a:cubicBezTo>
                <a:cubicBezTo>
                  <a:pt x="3789879" y="272092"/>
                  <a:pt x="3801689" y="269806"/>
                  <a:pt x="3816041" y="269806"/>
                </a:cubicBezTo>
                <a:cubicBezTo>
                  <a:pt x="3830328" y="269806"/>
                  <a:pt x="3843473" y="272473"/>
                  <a:pt x="3838139" y="274378"/>
                </a:cubicBezTo>
                <a:cubicBezTo>
                  <a:pt x="3832805" y="276283"/>
                  <a:pt x="3816866" y="284284"/>
                  <a:pt x="3841822" y="289618"/>
                </a:cubicBezTo>
                <a:cubicBezTo>
                  <a:pt x="3866777" y="294952"/>
                  <a:pt x="3860237" y="294571"/>
                  <a:pt x="3847156" y="299143"/>
                </a:cubicBezTo>
                <a:cubicBezTo>
                  <a:pt x="3834075" y="303715"/>
                  <a:pt x="3845124" y="312097"/>
                  <a:pt x="3870460" y="312097"/>
                </a:cubicBezTo>
                <a:cubicBezTo>
                  <a:pt x="3895797" y="312097"/>
                  <a:pt x="3880684" y="309811"/>
                  <a:pt x="3876556" y="301429"/>
                </a:cubicBezTo>
                <a:cubicBezTo>
                  <a:pt x="3872492" y="293047"/>
                  <a:pt x="3880303" y="296095"/>
                  <a:pt x="3901131" y="299524"/>
                </a:cubicBezTo>
                <a:cubicBezTo>
                  <a:pt x="3921959" y="302953"/>
                  <a:pt x="3930214" y="306382"/>
                  <a:pt x="3941644" y="317050"/>
                </a:cubicBezTo>
                <a:cubicBezTo>
                  <a:pt x="3953074" y="327718"/>
                  <a:pt x="3955106" y="325051"/>
                  <a:pt x="3959233" y="339910"/>
                </a:cubicBezTo>
                <a:cubicBezTo>
                  <a:pt x="3963361" y="354769"/>
                  <a:pt x="3958852" y="352483"/>
                  <a:pt x="3941263" y="366199"/>
                </a:cubicBezTo>
                <a:cubicBezTo>
                  <a:pt x="3923673" y="379915"/>
                  <a:pt x="3913005" y="379915"/>
                  <a:pt x="3887669" y="395917"/>
                </a:cubicBezTo>
                <a:cubicBezTo>
                  <a:pt x="3862269" y="411919"/>
                  <a:pt x="3868428" y="420301"/>
                  <a:pt x="3854585" y="430969"/>
                </a:cubicBezTo>
                <a:cubicBezTo>
                  <a:pt x="3840679" y="441637"/>
                  <a:pt x="3844362" y="438589"/>
                  <a:pt x="3873762" y="430969"/>
                </a:cubicBezTo>
                <a:cubicBezTo>
                  <a:pt x="3903226" y="423349"/>
                  <a:pt x="3919164" y="418396"/>
                  <a:pt x="3934341" y="419920"/>
                </a:cubicBezTo>
                <a:cubicBezTo>
                  <a:pt x="3949454" y="421444"/>
                  <a:pt x="3956820" y="427159"/>
                  <a:pt x="3968250" y="427159"/>
                </a:cubicBezTo>
                <a:cubicBezTo>
                  <a:pt x="3979680" y="427159"/>
                  <a:pt x="3967425" y="429064"/>
                  <a:pt x="4003429" y="429064"/>
                </a:cubicBezTo>
                <a:cubicBezTo>
                  <a:pt x="4039434" y="429064"/>
                  <a:pt x="4034100" y="429064"/>
                  <a:pt x="4021019" y="439351"/>
                </a:cubicBezTo>
                <a:cubicBezTo>
                  <a:pt x="4007938" y="449638"/>
                  <a:pt x="4023495" y="452686"/>
                  <a:pt x="4039434" y="452686"/>
                </a:cubicBezTo>
                <a:cubicBezTo>
                  <a:pt x="4055372" y="452686"/>
                  <a:pt x="4075057" y="453448"/>
                  <a:pt x="4089726" y="451162"/>
                </a:cubicBezTo>
                <a:cubicBezTo>
                  <a:pt x="4104521" y="448876"/>
                  <a:pt x="4091757" y="437827"/>
                  <a:pt x="4109411" y="437065"/>
                </a:cubicBezTo>
                <a:cubicBezTo>
                  <a:pt x="4127000" y="436303"/>
                  <a:pt x="4132715" y="434779"/>
                  <a:pt x="4151511" y="434779"/>
                </a:cubicBezTo>
                <a:cubicBezTo>
                  <a:pt x="4170307" y="434779"/>
                  <a:pt x="4164592" y="442399"/>
                  <a:pt x="4171132" y="449257"/>
                </a:cubicBezTo>
                <a:cubicBezTo>
                  <a:pt x="4177673" y="456115"/>
                  <a:pt x="4186690" y="460687"/>
                  <a:pt x="4180531" y="474403"/>
                </a:cubicBezTo>
                <a:cubicBezTo>
                  <a:pt x="4174435" y="488119"/>
                  <a:pt x="4171132" y="488500"/>
                  <a:pt x="4174816" y="507169"/>
                </a:cubicBezTo>
                <a:cubicBezTo>
                  <a:pt x="4178499" y="525838"/>
                  <a:pt x="4187960" y="528505"/>
                  <a:pt x="4199390" y="531934"/>
                </a:cubicBezTo>
                <a:cubicBezTo>
                  <a:pt x="4210820" y="535363"/>
                  <a:pt x="4210820" y="515170"/>
                  <a:pt x="4221869" y="508312"/>
                </a:cubicBezTo>
                <a:cubicBezTo>
                  <a:pt x="4232918" y="501454"/>
                  <a:pt x="4235395" y="522028"/>
                  <a:pt x="4248031" y="518980"/>
                </a:cubicBezTo>
                <a:cubicBezTo>
                  <a:pt x="4260731" y="515932"/>
                  <a:pt x="4275019" y="517456"/>
                  <a:pt x="4286068" y="520885"/>
                </a:cubicBezTo>
                <a:cubicBezTo>
                  <a:pt x="4297117" y="524314"/>
                  <a:pt x="4306515" y="526283"/>
                  <a:pt x="4322072" y="522790"/>
                </a:cubicBezTo>
                <a:cubicBezTo>
                  <a:pt x="4337630" y="519361"/>
                  <a:pt x="4332677" y="513265"/>
                  <a:pt x="4327406" y="503740"/>
                </a:cubicBezTo>
                <a:cubicBezTo>
                  <a:pt x="4322072" y="494215"/>
                  <a:pt x="4321628" y="494977"/>
                  <a:pt x="4331470" y="485071"/>
                </a:cubicBezTo>
                <a:cubicBezTo>
                  <a:pt x="4341313" y="475165"/>
                  <a:pt x="4347853" y="480118"/>
                  <a:pt x="4379730" y="488500"/>
                </a:cubicBezTo>
                <a:cubicBezTo>
                  <a:pt x="4411671" y="496882"/>
                  <a:pt x="4401384" y="496882"/>
                  <a:pt x="4419418" y="501835"/>
                </a:cubicBezTo>
                <a:cubicBezTo>
                  <a:pt x="4437452" y="506788"/>
                  <a:pt x="4431673" y="505645"/>
                  <a:pt x="4459105" y="518218"/>
                </a:cubicBezTo>
                <a:cubicBezTo>
                  <a:pt x="4486537" y="530791"/>
                  <a:pt x="4481203" y="545650"/>
                  <a:pt x="4493840" y="553588"/>
                </a:cubicBezTo>
                <a:cubicBezTo>
                  <a:pt x="4506540" y="561652"/>
                  <a:pt x="4507365" y="553588"/>
                  <a:pt x="4532702" y="551302"/>
                </a:cubicBezTo>
                <a:cubicBezTo>
                  <a:pt x="4558038" y="549016"/>
                  <a:pt x="4557657" y="554349"/>
                  <a:pt x="4585470" y="561589"/>
                </a:cubicBezTo>
                <a:cubicBezTo>
                  <a:pt x="4613283" y="568828"/>
                  <a:pt x="4605917" y="577971"/>
                  <a:pt x="4605917" y="585973"/>
                </a:cubicBezTo>
                <a:cubicBezTo>
                  <a:pt x="4605917" y="593974"/>
                  <a:pt x="4598170" y="600070"/>
                  <a:pt x="4615379" y="603880"/>
                </a:cubicBezTo>
                <a:cubicBezTo>
                  <a:pt x="4632587" y="607690"/>
                  <a:pt x="4639509" y="611119"/>
                  <a:pt x="4654241" y="607309"/>
                </a:cubicBezTo>
                <a:cubicBezTo>
                  <a:pt x="4668973" y="603499"/>
                  <a:pt x="4655892" y="611119"/>
                  <a:pt x="4688594" y="611499"/>
                </a:cubicBezTo>
                <a:cubicBezTo>
                  <a:pt x="4721297" y="611881"/>
                  <a:pt x="4710311" y="607690"/>
                  <a:pt x="4720090" y="614548"/>
                </a:cubicBezTo>
                <a:cubicBezTo>
                  <a:pt x="4729933" y="621406"/>
                  <a:pt x="4732346" y="635121"/>
                  <a:pt x="4748348" y="633598"/>
                </a:cubicBezTo>
                <a:cubicBezTo>
                  <a:pt x="4764286" y="632074"/>
                  <a:pt x="4763080" y="632455"/>
                  <a:pt x="4756539" y="618358"/>
                </a:cubicBezTo>
                <a:cubicBezTo>
                  <a:pt x="4749999" y="604261"/>
                  <a:pt x="4745935" y="601974"/>
                  <a:pt x="4755333" y="602356"/>
                </a:cubicBezTo>
                <a:cubicBezTo>
                  <a:pt x="4764731" y="602737"/>
                  <a:pt x="4783971" y="606928"/>
                  <a:pt x="4819531" y="612643"/>
                </a:cubicBezTo>
                <a:cubicBezTo>
                  <a:pt x="4855155" y="618358"/>
                  <a:pt x="4856361" y="624835"/>
                  <a:pt x="4885444" y="643123"/>
                </a:cubicBezTo>
                <a:cubicBezTo>
                  <a:pt x="4914464" y="661410"/>
                  <a:pt x="4922655" y="662935"/>
                  <a:pt x="4943928" y="679317"/>
                </a:cubicBezTo>
                <a:cubicBezTo>
                  <a:pt x="4952056" y="685541"/>
                  <a:pt x="4953643" y="687382"/>
                  <a:pt x="4953834" y="687827"/>
                </a:cubicBezTo>
                <a:cubicBezTo>
                  <a:pt x="4954405" y="687827"/>
                  <a:pt x="4956628" y="688461"/>
                  <a:pt x="4964819" y="692272"/>
                </a:cubicBezTo>
                <a:cubicBezTo>
                  <a:pt x="4987679" y="702940"/>
                  <a:pt x="4983615" y="699510"/>
                  <a:pt x="5003237" y="709035"/>
                </a:cubicBezTo>
                <a:cubicBezTo>
                  <a:pt x="5022858" y="718560"/>
                  <a:pt x="5039622" y="731896"/>
                  <a:pt x="5039622" y="731896"/>
                </a:cubicBezTo>
                <a:cubicBezTo>
                  <a:pt x="5039622" y="731896"/>
                  <a:pt x="5040702" y="733864"/>
                  <a:pt x="5025970" y="735388"/>
                </a:cubicBezTo>
                <a:moveTo>
                  <a:pt x="3117350" y="1122611"/>
                </a:moveTo>
                <a:cubicBezTo>
                  <a:pt x="3117350" y="1122611"/>
                  <a:pt x="3115191" y="1125532"/>
                  <a:pt x="3126621" y="1116388"/>
                </a:cubicBezTo>
                <a:cubicBezTo>
                  <a:pt x="3138051" y="1107244"/>
                  <a:pt x="3121287" y="1116007"/>
                  <a:pt x="3114747" y="1114102"/>
                </a:cubicBezTo>
                <a:cubicBezTo>
                  <a:pt x="3108206" y="1112197"/>
                  <a:pt x="3106111" y="1109149"/>
                  <a:pt x="3108206" y="1100767"/>
                </a:cubicBezTo>
                <a:cubicBezTo>
                  <a:pt x="3110238" y="1092385"/>
                  <a:pt x="3107381" y="1092385"/>
                  <a:pt x="3100395" y="1081336"/>
                </a:cubicBezTo>
                <a:cubicBezTo>
                  <a:pt x="3100395" y="1081336"/>
                  <a:pt x="3096713" y="1079050"/>
                  <a:pt x="3088966" y="1083622"/>
                </a:cubicBezTo>
                <a:cubicBezTo>
                  <a:pt x="3081219" y="1088194"/>
                  <a:pt x="3076710" y="1079050"/>
                  <a:pt x="3067312" y="1082479"/>
                </a:cubicBezTo>
                <a:cubicBezTo>
                  <a:pt x="3057914" y="1085908"/>
                  <a:pt x="3047691" y="1084384"/>
                  <a:pt x="3041912" y="1098481"/>
                </a:cubicBezTo>
                <a:cubicBezTo>
                  <a:pt x="3036197" y="1112578"/>
                  <a:pt x="3029657" y="1103434"/>
                  <a:pt x="3027625" y="1114864"/>
                </a:cubicBezTo>
                <a:cubicBezTo>
                  <a:pt x="3025529" y="1126294"/>
                  <a:pt x="3008003" y="1132390"/>
                  <a:pt x="3008003" y="1132390"/>
                </a:cubicBezTo>
                <a:cubicBezTo>
                  <a:pt x="3008003" y="1132390"/>
                  <a:pt x="3014988" y="1139248"/>
                  <a:pt x="3020259" y="1145725"/>
                </a:cubicBezTo>
                <a:cubicBezTo>
                  <a:pt x="3025529" y="1152202"/>
                  <a:pt x="3021910" y="1148011"/>
                  <a:pt x="3027180" y="1169347"/>
                </a:cubicBezTo>
                <a:cubicBezTo>
                  <a:pt x="3032514" y="1190683"/>
                  <a:pt x="3036197" y="1188778"/>
                  <a:pt x="3043563" y="1191826"/>
                </a:cubicBezTo>
                <a:cubicBezTo>
                  <a:pt x="3050929" y="1194874"/>
                  <a:pt x="3062359" y="1202113"/>
                  <a:pt x="3062359" y="1202113"/>
                </a:cubicBezTo>
                <a:cubicBezTo>
                  <a:pt x="3062359" y="1202113"/>
                  <a:pt x="3055438" y="1197922"/>
                  <a:pt x="3055438" y="1209352"/>
                </a:cubicBezTo>
                <a:cubicBezTo>
                  <a:pt x="3055438" y="1220782"/>
                  <a:pt x="3044389" y="1228783"/>
                  <a:pt x="3045595" y="1245547"/>
                </a:cubicBezTo>
                <a:cubicBezTo>
                  <a:pt x="3046801" y="1262311"/>
                  <a:pt x="3030482" y="1277932"/>
                  <a:pt x="3043563" y="1279456"/>
                </a:cubicBezTo>
                <a:cubicBezTo>
                  <a:pt x="3056644" y="1280980"/>
                  <a:pt x="3052580" y="1286695"/>
                  <a:pt x="3066868" y="1290505"/>
                </a:cubicBezTo>
                <a:cubicBezTo>
                  <a:pt x="3081219" y="1294315"/>
                  <a:pt x="3089347" y="1296982"/>
                  <a:pt x="3110238" y="1296982"/>
                </a:cubicBezTo>
                <a:cubicBezTo>
                  <a:pt x="3131066" y="1296982"/>
                  <a:pt x="3119636" y="1288981"/>
                  <a:pt x="3116779" y="1277170"/>
                </a:cubicBezTo>
                <a:cubicBezTo>
                  <a:pt x="3113921" y="1265359"/>
                  <a:pt x="3112270" y="1257739"/>
                  <a:pt x="3111508" y="1244785"/>
                </a:cubicBezTo>
                <a:cubicBezTo>
                  <a:pt x="3110682" y="1231831"/>
                  <a:pt x="3105793" y="1235260"/>
                  <a:pt x="3102491" y="1227259"/>
                </a:cubicBezTo>
                <a:cubicBezTo>
                  <a:pt x="3099189" y="1219258"/>
                  <a:pt x="3104142" y="1214686"/>
                  <a:pt x="3113921" y="1214686"/>
                </a:cubicBezTo>
                <a:cubicBezTo>
                  <a:pt x="3123764" y="1214686"/>
                  <a:pt x="3125034" y="1214305"/>
                  <a:pt x="3119700" y="1205542"/>
                </a:cubicBezTo>
                <a:cubicBezTo>
                  <a:pt x="3114366" y="1196779"/>
                  <a:pt x="3117668" y="1193350"/>
                  <a:pt x="3111064" y="1189540"/>
                </a:cubicBezTo>
                <a:cubicBezTo>
                  <a:pt x="3104587" y="1185730"/>
                  <a:pt x="3101666" y="1202113"/>
                  <a:pt x="3101666" y="1202113"/>
                </a:cubicBezTo>
                <a:cubicBezTo>
                  <a:pt x="3101666" y="1202113"/>
                  <a:pt x="3097601" y="1198303"/>
                  <a:pt x="3099189" y="1182301"/>
                </a:cubicBezTo>
                <a:cubicBezTo>
                  <a:pt x="3100840" y="1166299"/>
                  <a:pt x="3102047" y="1173919"/>
                  <a:pt x="3097157" y="1170871"/>
                </a:cubicBezTo>
                <a:cubicBezTo>
                  <a:pt x="3092268" y="1167823"/>
                  <a:pt x="3089347" y="1171633"/>
                  <a:pt x="3082806" y="1160965"/>
                </a:cubicBezTo>
                <a:cubicBezTo>
                  <a:pt x="3076266" y="1150297"/>
                  <a:pt x="3081981" y="1152583"/>
                  <a:pt x="3074234" y="1139629"/>
                </a:cubicBezTo>
                <a:cubicBezTo>
                  <a:pt x="3066423" y="1126675"/>
                  <a:pt x="3070551" y="1133533"/>
                  <a:pt x="3079123" y="1133533"/>
                </a:cubicBezTo>
                <a:cubicBezTo>
                  <a:pt x="3087695" y="1133533"/>
                  <a:pt x="3083187" y="1131628"/>
                  <a:pt x="3079123" y="1127437"/>
                </a:cubicBezTo>
                <a:cubicBezTo>
                  <a:pt x="3075059" y="1123246"/>
                  <a:pt x="3072201" y="1116769"/>
                  <a:pt x="3083187" y="1117531"/>
                </a:cubicBezTo>
                <a:cubicBezTo>
                  <a:pt x="3094236" y="1118293"/>
                  <a:pt x="3108587" y="1120579"/>
                  <a:pt x="3113857" y="1120960"/>
                </a:cubicBezTo>
                <a:cubicBezTo>
                  <a:pt x="3119255" y="1121278"/>
                  <a:pt x="3117350" y="1122611"/>
                  <a:pt x="3117350" y="1122611"/>
                </a:cubicBezTo>
                <a:moveTo>
                  <a:pt x="1591191" y="535617"/>
                </a:moveTo>
                <a:cubicBezTo>
                  <a:pt x="1587381" y="542158"/>
                  <a:pt x="1597605" y="550476"/>
                  <a:pt x="1604971" y="547873"/>
                </a:cubicBezTo>
                <a:cubicBezTo>
                  <a:pt x="1612337" y="545269"/>
                  <a:pt x="1614750" y="548127"/>
                  <a:pt x="1618940" y="544824"/>
                </a:cubicBezTo>
                <a:cubicBezTo>
                  <a:pt x="1623132" y="541523"/>
                  <a:pt x="1623512" y="536570"/>
                  <a:pt x="1618560" y="531744"/>
                </a:cubicBezTo>
                <a:cubicBezTo>
                  <a:pt x="1613607" y="526918"/>
                  <a:pt x="1615575" y="524060"/>
                  <a:pt x="1614750" y="523552"/>
                </a:cubicBezTo>
                <a:cubicBezTo>
                  <a:pt x="1605352" y="517774"/>
                  <a:pt x="1594937" y="529140"/>
                  <a:pt x="1591191" y="535617"/>
                </a:cubicBezTo>
                <a:moveTo>
                  <a:pt x="3613476" y="115628"/>
                </a:moveTo>
                <a:cubicBezTo>
                  <a:pt x="3602426" y="116009"/>
                  <a:pt x="3590107" y="116390"/>
                  <a:pt x="3600395" y="119819"/>
                </a:cubicBezTo>
                <a:cubicBezTo>
                  <a:pt x="3610618" y="123248"/>
                  <a:pt x="3606554" y="140393"/>
                  <a:pt x="3626176" y="130868"/>
                </a:cubicBezTo>
                <a:cubicBezTo>
                  <a:pt x="3645797" y="121343"/>
                  <a:pt x="3641733" y="120581"/>
                  <a:pt x="3655195" y="114866"/>
                </a:cubicBezTo>
                <a:cubicBezTo>
                  <a:pt x="3668720" y="109151"/>
                  <a:pt x="3660910" y="111882"/>
                  <a:pt x="3644591" y="107627"/>
                </a:cubicBezTo>
                <a:cubicBezTo>
                  <a:pt x="3634304" y="104960"/>
                  <a:pt x="3624461" y="115247"/>
                  <a:pt x="3613476" y="115628"/>
                </a:cubicBezTo>
              </a:path>
            </a:pathLst>
          </a:custGeom>
          <a:solidFill>
            <a:srgbClr val="E8E8E8">
              <a:alpha val="72000"/>
            </a:srgbClr>
          </a:solidFill>
          <a:ln w="6350" cap="flat">
            <a:noFill/>
            <a:prstDash val="solid"/>
            <a:miter/>
          </a:ln>
        </p:spPr>
        <p:txBody>
          <a:bodyPr rtlCol="0" anchor="ctr"/>
          <a:lstStyle/>
          <a:p>
            <a:pPr marL="0" algn="r" defTabSz="914400" rtl="1" eaLnBrk="1" latinLnBrk="0" hangingPunct="1"/>
            <a:endParaRPr lang="en-US"/>
          </a:p>
        </p:txBody>
      </p:sp>
      <p:sp>
        <p:nvSpPr>
          <p:cNvPr id="80" name="Freeform: Shape 2040">
            <a:extLst>
              <a:ext uri="{FF2B5EF4-FFF2-40B4-BE49-F238E27FC236}">
                <a16:creationId xmlns:a16="http://schemas.microsoft.com/office/drawing/2014/main" id="{0974819D-CDBE-8C4D-AD8D-9CE0B94058D4}"/>
              </a:ext>
            </a:extLst>
          </p:cNvPr>
          <p:cNvSpPr/>
          <p:nvPr/>
        </p:nvSpPr>
        <p:spPr>
          <a:xfrm flipH="1">
            <a:off x="3581924" y="2348324"/>
            <a:ext cx="2079751" cy="822896"/>
          </a:xfrm>
          <a:custGeom>
            <a:avLst/>
            <a:gdLst>
              <a:gd name="connsiteX0" fmla="*/ 2071624 w 2079751"/>
              <a:gd name="connsiteY0" fmla="*/ 822897 h 822896"/>
              <a:gd name="connsiteX1" fmla="*/ 8064 w 2079751"/>
              <a:gd name="connsiteY1" fmla="*/ 822897 h 822896"/>
              <a:gd name="connsiteX2" fmla="*/ 0 w 2079751"/>
              <a:gd name="connsiteY2" fmla="*/ 814832 h 822896"/>
              <a:gd name="connsiteX3" fmla="*/ 0 w 2079751"/>
              <a:gd name="connsiteY3" fmla="*/ 8065 h 822896"/>
              <a:gd name="connsiteX4" fmla="*/ 8064 w 2079751"/>
              <a:gd name="connsiteY4" fmla="*/ 0 h 822896"/>
              <a:gd name="connsiteX5" fmla="*/ 2071687 w 2079751"/>
              <a:gd name="connsiteY5" fmla="*/ 0 h 822896"/>
              <a:gd name="connsiteX6" fmla="*/ 2079752 w 2079751"/>
              <a:gd name="connsiteY6" fmla="*/ 8065 h 822896"/>
              <a:gd name="connsiteX7" fmla="*/ 2071687 w 2079751"/>
              <a:gd name="connsiteY7" fmla="*/ 16129 h 822896"/>
              <a:gd name="connsiteX8" fmla="*/ 16192 w 2079751"/>
              <a:gd name="connsiteY8" fmla="*/ 16129 h 822896"/>
              <a:gd name="connsiteX9" fmla="*/ 16192 w 2079751"/>
              <a:gd name="connsiteY9" fmla="*/ 806704 h 822896"/>
              <a:gd name="connsiteX10" fmla="*/ 2071687 w 2079751"/>
              <a:gd name="connsiteY10" fmla="*/ 806704 h 822896"/>
              <a:gd name="connsiteX11" fmla="*/ 2079752 w 2079751"/>
              <a:gd name="connsiteY11" fmla="*/ 814769 h 822896"/>
              <a:gd name="connsiteX12" fmla="*/ 2071624 w 2079751"/>
              <a:gd name="connsiteY12" fmla="*/ 822897 h 82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9751" h="822896">
                <a:moveTo>
                  <a:pt x="2071624" y="822897"/>
                </a:moveTo>
                <a:lnTo>
                  <a:pt x="8064" y="822897"/>
                </a:lnTo>
                <a:cubicBezTo>
                  <a:pt x="3619" y="822897"/>
                  <a:pt x="0" y="819277"/>
                  <a:pt x="0" y="814832"/>
                </a:cubicBezTo>
                <a:lnTo>
                  <a:pt x="0" y="8065"/>
                </a:lnTo>
                <a:cubicBezTo>
                  <a:pt x="0" y="3620"/>
                  <a:pt x="3619" y="0"/>
                  <a:pt x="8064" y="0"/>
                </a:cubicBezTo>
                <a:lnTo>
                  <a:pt x="2071687" y="0"/>
                </a:lnTo>
                <a:cubicBezTo>
                  <a:pt x="2076132" y="0"/>
                  <a:pt x="2079752" y="3620"/>
                  <a:pt x="2079752" y="8065"/>
                </a:cubicBezTo>
                <a:cubicBezTo>
                  <a:pt x="2079752" y="12510"/>
                  <a:pt x="2076132" y="16129"/>
                  <a:pt x="2071687" y="16129"/>
                </a:cubicBezTo>
                <a:lnTo>
                  <a:pt x="16192" y="16129"/>
                </a:lnTo>
                <a:lnTo>
                  <a:pt x="16192" y="806704"/>
                </a:lnTo>
                <a:lnTo>
                  <a:pt x="2071687" y="806704"/>
                </a:lnTo>
                <a:cubicBezTo>
                  <a:pt x="2076132" y="806704"/>
                  <a:pt x="2079752" y="810324"/>
                  <a:pt x="2079752" y="814769"/>
                </a:cubicBezTo>
                <a:cubicBezTo>
                  <a:pt x="2079688" y="819277"/>
                  <a:pt x="2076069" y="822897"/>
                  <a:pt x="2071624" y="822897"/>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2" name="Freeform: Shape 2041">
            <a:extLst>
              <a:ext uri="{FF2B5EF4-FFF2-40B4-BE49-F238E27FC236}">
                <a16:creationId xmlns:a16="http://schemas.microsoft.com/office/drawing/2014/main" id="{EB1612C0-5765-A343-9440-D52952733477}"/>
              </a:ext>
            </a:extLst>
          </p:cNvPr>
          <p:cNvSpPr/>
          <p:nvPr/>
        </p:nvSpPr>
        <p:spPr>
          <a:xfrm flipH="1">
            <a:off x="3561158" y="3132740"/>
            <a:ext cx="60833" cy="60833"/>
          </a:xfrm>
          <a:custGeom>
            <a:avLst/>
            <a:gdLst>
              <a:gd name="connsiteX0" fmla="*/ 30416 w 60833"/>
              <a:gd name="connsiteY0" fmla="*/ 0 h 60833"/>
              <a:gd name="connsiteX1" fmla="*/ 60833 w 60833"/>
              <a:gd name="connsiteY1" fmla="*/ 30417 h 60833"/>
              <a:gd name="connsiteX2" fmla="*/ 30416 w 60833"/>
              <a:gd name="connsiteY2" fmla="*/ 60833 h 60833"/>
              <a:gd name="connsiteX3" fmla="*/ 0 w 60833"/>
              <a:gd name="connsiteY3" fmla="*/ 30417 h 60833"/>
              <a:gd name="connsiteX4" fmla="*/ 30416 w 60833"/>
              <a:gd name="connsiteY4" fmla="*/ 0 h 6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3" h="60833">
                <a:moveTo>
                  <a:pt x="30416" y="0"/>
                </a:moveTo>
                <a:cubicBezTo>
                  <a:pt x="47180" y="0"/>
                  <a:pt x="60833" y="13589"/>
                  <a:pt x="60833" y="30417"/>
                </a:cubicBezTo>
                <a:cubicBezTo>
                  <a:pt x="60833" y="47180"/>
                  <a:pt x="47180" y="60833"/>
                  <a:pt x="30416" y="60833"/>
                </a:cubicBezTo>
                <a:cubicBezTo>
                  <a:pt x="13653" y="60833"/>
                  <a:pt x="0" y="47244"/>
                  <a:pt x="0" y="30417"/>
                </a:cubicBezTo>
                <a:cubicBezTo>
                  <a:pt x="0" y="13653"/>
                  <a:pt x="13653" y="0"/>
                  <a:pt x="30416"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3" name="Freeform: Shape 2042">
            <a:extLst>
              <a:ext uri="{FF2B5EF4-FFF2-40B4-BE49-F238E27FC236}">
                <a16:creationId xmlns:a16="http://schemas.microsoft.com/office/drawing/2014/main" id="{871AD52F-5601-CC43-B144-0669BC63EAFF}"/>
              </a:ext>
            </a:extLst>
          </p:cNvPr>
          <p:cNvSpPr/>
          <p:nvPr/>
        </p:nvSpPr>
        <p:spPr>
          <a:xfrm flipH="1">
            <a:off x="3561158" y="2325972"/>
            <a:ext cx="60833" cy="60833"/>
          </a:xfrm>
          <a:custGeom>
            <a:avLst/>
            <a:gdLst>
              <a:gd name="connsiteX0" fmla="*/ 30416 w 60833"/>
              <a:gd name="connsiteY0" fmla="*/ 60833 h 60833"/>
              <a:gd name="connsiteX1" fmla="*/ 60833 w 60833"/>
              <a:gd name="connsiteY1" fmla="*/ 30417 h 60833"/>
              <a:gd name="connsiteX2" fmla="*/ 30416 w 60833"/>
              <a:gd name="connsiteY2" fmla="*/ 0 h 60833"/>
              <a:gd name="connsiteX3" fmla="*/ 0 w 60833"/>
              <a:gd name="connsiteY3" fmla="*/ 30417 h 60833"/>
              <a:gd name="connsiteX4" fmla="*/ 30416 w 60833"/>
              <a:gd name="connsiteY4" fmla="*/ 60833 h 6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3" h="60833">
                <a:moveTo>
                  <a:pt x="30416" y="60833"/>
                </a:moveTo>
                <a:cubicBezTo>
                  <a:pt x="47180" y="60833"/>
                  <a:pt x="60833" y="47244"/>
                  <a:pt x="60833" y="30417"/>
                </a:cubicBezTo>
                <a:cubicBezTo>
                  <a:pt x="60833" y="13652"/>
                  <a:pt x="47180" y="0"/>
                  <a:pt x="30416" y="0"/>
                </a:cubicBezTo>
                <a:cubicBezTo>
                  <a:pt x="13653" y="0"/>
                  <a:pt x="0" y="13589"/>
                  <a:pt x="0" y="30417"/>
                </a:cubicBezTo>
                <a:cubicBezTo>
                  <a:pt x="0" y="47244"/>
                  <a:pt x="13653" y="60833"/>
                  <a:pt x="30416" y="60833"/>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4" name="Freeform: Shape 2043">
            <a:extLst>
              <a:ext uri="{FF2B5EF4-FFF2-40B4-BE49-F238E27FC236}">
                <a16:creationId xmlns:a16="http://schemas.microsoft.com/office/drawing/2014/main" id="{B91F1908-7390-B74B-A274-BCAD08040B11}"/>
              </a:ext>
            </a:extLst>
          </p:cNvPr>
          <p:cNvSpPr/>
          <p:nvPr/>
        </p:nvSpPr>
        <p:spPr>
          <a:xfrm flipH="1">
            <a:off x="3287220" y="2433922"/>
            <a:ext cx="2374455" cy="651764"/>
          </a:xfrm>
          <a:custGeom>
            <a:avLst/>
            <a:gdLst>
              <a:gd name="connsiteX0" fmla="*/ 2366391 w 2374455"/>
              <a:gd name="connsiteY0" fmla="*/ 651764 h 651764"/>
              <a:gd name="connsiteX1" fmla="*/ 8064 w 2374455"/>
              <a:gd name="connsiteY1" fmla="*/ 651764 h 651764"/>
              <a:gd name="connsiteX2" fmla="*/ 0 w 2374455"/>
              <a:gd name="connsiteY2" fmla="*/ 643700 h 651764"/>
              <a:gd name="connsiteX3" fmla="*/ 0 w 2374455"/>
              <a:gd name="connsiteY3" fmla="*/ 8064 h 651764"/>
              <a:gd name="connsiteX4" fmla="*/ 8064 w 2374455"/>
              <a:gd name="connsiteY4" fmla="*/ 0 h 651764"/>
              <a:gd name="connsiteX5" fmla="*/ 2366391 w 2374455"/>
              <a:gd name="connsiteY5" fmla="*/ 0 h 651764"/>
              <a:gd name="connsiteX6" fmla="*/ 2374455 w 2374455"/>
              <a:gd name="connsiteY6" fmla="*/ 8064 h 651764"/>
              <a:gd name="connsiteX7" fmla="*/ 2366391 w 2374455"/>
              <a:gd name="connsiteY7" fmla="*/ 16129 h 651764"/>
              <a:gd name="connsiteX8" fmla="*/ 16129 w 2374455"/>
              <a:gd name="connsiteY8" fmla="*/ 16129 h 651764"/>
              <a:gd name="connsiteX9" fmla="*/ 16129 w 2374455"/>
              <a:gd name="connsiteY9" fmla="*/ 635572 h 651764"/>
              <a:gd name="connsiteX10" fmla="*/ 2366391 w 2374455"/>
              <a:gd name="connsiteY10" fmla="*/ 635572 h 651764"/>
              <a:gd name="connsiteX11" fmla="*/ 2374455 w 2374455"/>
              <a:gd name="connsiteY11" fmla="*/ 643636 h 651764"/>
              <a:gd name="connsiteX12" fmla="*/ 2366391 w 2374455"/>
              <a:gd name="connsiteY12" fmla="*/ 651764 h 65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4455" h="651764">
                <a:moveTo>
                  <a:pt x="2366391" y="651764"/>
                </a:moveTo>
                <a:lnTo>
                  <a:pt x="8064" y="651764"/>
                </a:lnTo>
                <a:cubicBezTo>
                  <a:pt x="3619" y="651764"/>
                  <a:pt x="0" y="648145"/>
                  <a:pt x="0" y="643700"/>
                </a:cubicBezTo>
                <a:lnTo>
                  <a:pt x="0" y="8064"/>
                </a:lnTo>
                <a:cubicBezTo>
                  <a:pt x="0" y="3620"/>
                  <a:pt x="3619" y="0"/>
                  <a:pt x="8064" y="0"/>
                </a:cubicBezTo>
                <a:lnTo>
                  <a:pt x="2366391" y="0"/>
                </a:lnTo>
                <a:cubicBezTo>
                  <a:pt x="2370836" y="0"/>
                  <a:pt x="2374455" y="3620"/>
                  <a:pt x="2374455" y="8064"/>
                </a:cubicBezTo>
                <a:cubicBezTo>
                  <a:pt x="2374455" y="12510"/>
                  <a:pt x="2370836" y="16129"/>
                  <a:pt x="2366391" y="16129"/>
                </a:cubicBezTo>
                <a:lnTo>
                  <a:pt x="16129" y="16129"/>
                </a:lnTo>
                <a:lnTo>
                  <a:pt x="16129" y="635572"/>
                </a:lnTo>
                <a:lnTo>
                  <a:pt x="2366391" y="635572"/>
                </a:lnTo>
                <a:cubicBezTo>
                  <a:pt x="2370836" y="635572"/>
                  <a:pt x="2374455" y="639191"/>
                  <a:pt x="2374455" y="643636"/>
                </a:cubicBezTo>
                <a:cubicBezTo>
                  <a:pt x="2374455" y="648145"/>
                  <a:pt x="2370836" y="651764"/>
                  <a:pt x="2366391" y="651764"/>
                </a:cubicBezTo>
              </a:path>
            </a:pathLst>
          </a:custGeom>
          <a:solidFill>
            <a:srgbClr val="5F5F5F"/>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5" name="Freeform: Shape 2045">
            <a:extLst>
              <a:ext uri="{FF2B5EF4-FFF2-40B4-BE49-F238E27FC236}">
                <a16:creationId xmlns:a16="http://schemas.microsoft.com/office/drawing/2014/main" id="{C43A1AEC-F29B-0448-A0C5-EB24A15DBE9C}"/>
              </a:ext>
            </a:extLst>
          </p:cNvPr>
          <p:cNvSpPr/>
          <p:nvPr/>
        </p:nvSpPr>
        <p:spPr>
          <a:xfrm flipH="1">
            <a:off x="5128466" y="2250789"/>
            <a:ext cx="1067117" cy="1017968"/>
          </a:xfrm>
          <a:custGeom>
            <a:avLst/>
            <a:gdLst>
              <a:gd name="connsiteX0" fmla="*/ 413766 w 1067117"/>
              <a:gd name="connsiteY0" fmla="*/ 1017969 h 1017968"/>
              <a:gd name="connsiteX1" fmla="*/ 0 w 1067117"/>
              <a:gd name="connsiteY1" fmla="*/ 508952 h 1017968"/>
              <a:gd name="connsiteX2" fmla="*/ 413766 w 1067117"/>
              <a:gd name="connsiteY2" fmla="*/ 0 h 1017968"/>
              <a:gd name="connsiteX3" fmla="*/ 1067118 w 1067117"/>
              <a:gd name="connsiteY3" fmla="*/ 0 h 1017968"/>
              <a:gd name="connsiteX4" fmla="*/ 653352 w 1067117"/>
              <a:gd name="connsiteY4" fmla="*/ 508952 h 1017968"/>
              <a:gd name="connsiteX5" fmla="*/ 1067118 w 1067117"/>
              <a:gd name="connsiteY5" fmla="*/ 1017969 h 101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117" h="1017968">
                <a:moveTo>
                  <a:pt x="413766" y="1017969"/>
                </a:moveTo>
                <a:lnTo>
                  <a:pt x="0" y="508952"/>
                </a:lnTo>
                <a:lnTo>
                  <a:pt x="413766" y="0"/>
                </a:lnTo>
                <a:lnTo>
                  <a:pt x="1067118" y="0"/>
                </a:lnTo>
                <a:lnTo>
                  <a:pt x="653352" y="508952"/>
                </a:lnTo>
                <a:lnTo>
                  <a:pt x="1067118" y="1017969"/>
                </a:lnTo>
                <a:close/>
              </a:path>
            </a:pathLst>
          </a:custGeom>
          <a:solidFill>
            <a:srgbClr val="FFFFFF"/>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6" name="Freeform: Shape 2046">
            <a:extLst>
              <a:ext uri="{FF2B5EF4-FFF2-40B4-BE49-F238E27FC236}">
                <a16:creationId xmlns:a16="http://schemas.microsoft.com/office/drawing/2014/main" id="{128C86AC-77CF-6446-BB69-EB44D5C7D706}"/>
              </a:ext>
            </a:extLst>
          </p:cNvPr>
          <p:cNvSpPr/>
          <p:nvPr/>
        </p:nvSpPr>
        <p:spPr>
          <a:xfrm flipH="1">
            <a:off x="5298391" y="2331624"/>
            <a:ext cx="792988" cy="856297"/>
          </a:xfrm>
          <a:custGeom>
            <a:avLst/>
            <a:gdLst>
              <a:gd name="connsiteX0" fmla="*/ 348044 w 792988"/>
              <a:gd name="connsiteY0" fmla="*/ 0 h 856297"/>
              <a:gd name="connsiteX1" fmla="*/ 792988 w 792988"/>
              <a:gd name="connsiteY1" fmla="*/ 0 h 856297"/>
              <a:gd name="connsiteX2" fmla="*/ 444945 w 792988"/>
              <a:gd name="connsiteY2" fmla="*/ 428180 h 856297"/>
              <a:gd name="connsiteX3" fmla="*/ 792988 w 792988"/>
              <a:gd name="connsiteY3" fmla="*/ 856297 h 856297"/>
              <a:gd name="connsiteX4" fmla="*/ 348044 w 792988"/>
              <a:gd name="connsiteY4" fmla="*/ 856297 h 856297"/>
              <a:gd name="connsiteX5" fmla="*/ 0 w 792988"/>
              <a:gd name="connsiteY5" fmla="*/ 428180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988" h="856297">
                <a:moveTo>
                  <a:pt x="348044" y="0"/>
                </a:moveTo>
                <a:lnTo>
                  <a:pt x="792988" y="0"/>
                </a:lnTo>
                <a:lnTo>
                  <a:pt x="444945" y="428180"/>
                </a:lnTo>
                <a:lnTo>
                  <a:pt x="792988" y="856297"/>
                </a:lnTo>
                <a:lnTo>
                  <a:pt x="348044" y="856297"/>
                </a:lnTo>
                <a:lnTo>
                  <a:pt x="0" y="428180"/>
                </a:lnTo>
                <a:close/>
              </a:path>
            </a:pathLst>
          </a:custGeom>
          <a:solidFill>
            <a:srgbClr val="A21462"/>
          </a:solidFill>
          <a:ln w="53975" cap="flat">
            <a:solidFill>
              <a:schemeClr val="bg1">
                <a:lumMod val="95000"/>
              </a:schemeClr>
            </a:solid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87" name="Freeform: Shape 2047">
            <a:extLst>
              <a:ext uri="{FF2B5EF4-FFF2-40B4-BE49-F238E27FC236}">
                <a16:creationId xmlns:a16="http://schemas.microsoft.com/office/drawing/2014/main" id="{DA1683D0-2925-7141-9BB0-396A4B8DDFCB}"/>
              </a:ext>
            </a:extLst>
          </p:cNvPr>
          <p:cNvSpPr/>
          <p:nvPr/>
        </p:nvSpPr>
        <p:spPr>
          <a:xfrm flipH="1">
            <a:off x="3581924" y="4415821"/>
            <a:ext cx="2079751" cy="822896"/>
          </a:xfrm>
          <a:custGeom>
            <a:avLst/>
            <a:gdLst>
              <a:gd name="connsiteX0" fmla="*/ 2071624 w 2079751"/>
              <a:gd name="connsiteY0" fmla="*/ 822897 h 822896"/>
              <a:gd name="connsiteX1" fmla="*/ 8064 w 2079751"/>
              <a:gd name="connsiteY1" fmla="*/ 822897 h 822896"/>
              <a:gd name="connsiteX2" fmla="*/ 0 w 2079751"/>
              <a:gd name="connsiteY2" fmla="*/ 814832 h 822896"/>
              <a:gd name="connsiteX3" fmla="*/ 0 w 2079751"/>
              <a:gd name="connsiteY3" fmla="*/ 8065 h 822896"/>
              <a:gd name="connsiteX4" fmla="*/ 8064 w 2079751"/>
              <a:gd name="connsiteY4" fmla="*/ 0 h 822896"/>
              <a:gd name="connsiteX5" fmla="*/ 2071687 w 2079751"/>
              <a:gd name="connsiteY5" fmla="*/ 0 h 822896"/>
              <a:gd name="connsiteX6" fmla="*/ 2079752 w 2079751"/>
              <a:gd name="connsiteY6" fmla="*/ 8065 h 822896"/>
              <a:gd name="connsiteX7" fmla="*/ 2071687 w 2079751"/>
              <a:gd name="connsiteY7" fmla="*/ 16129 h 822896"/>
              <a:gd name="connsiteX8" fmla="*/ 16192 w 2079751"/>
              <a:gd name="connsiteY8" fmla="*/ 16129 h 822896"/>
              <a:gd name="connsiteX9" fmla="*/ 16192 w 2079751"/>
              <a:gd name="connsiteY9" fmla="*/ 806704 h 822896"/>
              <a:gd name="connsiteX10" fmla="*/ 2071687 w 2079751"/>
              <a:gd name="connsiteY10" fmla="*/ 806704 h 822896"/>
              <a:gd name="connsiteX11" fmla="*/ 2079752 w 2079751"/>
              <a:gd name="connsiteY11" fmla="*/ 814769 h 822896"/>
              <a:gd name="connsiteX12" fmla="*/ 2071624 w 2079751"/>
              <a:gd name="connsiteY12" fmla="*/ 822897 h 82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9751" h="822896">
                <a:moveTo>
                  <a:pt x="2071624" y="822897"/>
                </a:moveTo>
                <a:lnTo>
                  <a:pt x="8064" y="822897"/>
                </a:lnTo>
                <a:cubicBezTo>
                  <a:pt x="3619" y="822897"/>
                  <a:pt x="0" y="819277"/>
                  <a:pt x="0" y="814832"/>
                </a:cubicBezTo>
                <a:lnTo>
                  <a:pt x="0" y="8065"/>
                </a:lnTo>
                <a:cubicBezTo>
                  <a:pt x="0" y="3620"/>
                  <a:pt x="3619" y="0"/>
                  <a:pt x="8064" y="0"/>
                </a:cubicBezTo>
                <a:lnTo>
                  <a:pt x="2071687" y="0"/>
                </a:lnTo>
                <a:cubicBezTo>
                  <a:pt x="2076132" y="0"/>
                  <a:pt x="2079752" y="3620"/>
                  <a:pt x="2079752" y="8065"/>
                </a:cubicBezTo>
                <a:cubicBezTo>
                  <a:pt x="2079752" y="12510"/>
                  <a:pt x="2076132" y="16129"/>
                  <a:pt x="2071687" y="16129"/>
                </a:cubicBezTo>
                <a:lnTo>
                  <a:pt x="16192" y="16129"/>
                </a:lnTo>
                <a:lnTo>
                  <a:pt x="16192" y="806704"/>
                </a:lnTo>
                <a:lnTo>
                  <a:pt x="2071687" y="806704"/>
                </a:lnTo>
                <a:cubicBezTo>
                  <a:pt x="2076132" y="806704"/>
                  <a:pt x="2079752" y="810324"/>
                  <a:pt x="2079752" y="814769"/>
                </a:cubicBezTo>
                <a:cubicBezTo>
                  <a:pt x="2079752" y="819214"/>
                  <a:pt x="2076069" y="822897"/>
                  <a:pt x="2071624" y="822897"/>
                </a:cubicBezTo>
              </a:path>
            </a:pathLst>
          </a:custGeom>
          <a:solidFill>
            <a:srgbClr val="002F6E"/>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8" name="Freeform: Shape 2048">
            <a:extLst>
              <a:ext uri="{FF2B5EF4-FFF2-40B4-BE49-F238E27FC236}">
                <a16:creationId xmlns:a16="http://schemas.microsoft.com/office/drawing/2014/main" id="{FAEDBC6B-5583-5647-8860-B682C76EDDF4}"/>
              </a:ext>
            </a:extLst>
          </p:cNvPr>
          <p:cNvSpPr/>
          <p:nvPr/>
        </p:nvSpPr>
        <p:spPr>
          <a:xfrm flipH="1">
            <a:off x="3561158" y="5200237"/>
            <a:ext cx="60833" cy="60833"/>
          </a:xfrm>
          <a:custGeom>
            <a:avLst/>
            <a:gdLst>
              <a:gd name="connsiteX0" fmla="*/ 30416 w 60833"/>
              <a:gd name="connsiteY0" fmla="*/ 0 h 60833"/>
              <a:gd name="connsiteX1" fmla="*/ 60833 w 60833"/>
              <a:gd name="connsiteY1" fmla="*/ 30416 h 60833"/>
              <a:gd name="connsiteX2" fmla="*/ 30416 w 60833"/>
              <a:gd name="connsiteY2" fmla="*/ 60833 h 60833"/>
              <a:gd name="connsiteX3" fmla="*/ 0 w 60833"/>
              <a:gd name="connsiteY3" fmla="*/ 30416 h 60833"/>
              <a:gd name="connsiteX4" fmla="*/ 30416 w 60833"/>
              <a:gd name="connsiteY4" fmla="*/ 0 h 6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3" h="60833">
                <a:moveTo>
                  <a:pt x="30416" y="0"/>
                </a:moveTo>
                <a:cubicBezTo>
                  <a:pt x="47180" y="0"/>
                  <a:pt x="60833" y="13589"/>
                  <a:pt x="60833" y="30416"/>
                </a:cubicBezTo>
                <a:cubicBezTo>
                  <a:pt x="60833" y="47244"/>
                  <a:pt x="47180" y="60833"/>
                  <a:pt x="30416" y="60833"/>
                </a:cubicBezTo>
                <a:cubicBezTo>
                  <a:pt x="13653" y="60833"/>
                  <a:pt x="0" y="47244"/>
                  <a:pt x="0" y="30416"/>
                </a:cubicBezTo>
                <a:cubicBezTo>
                  <a:pt x="0" y="13652"/>
                  <a:pt x="13653" y="0"/>
                  <a:pt x="30416" y="0"/>
                </a:cubicBezTo>
              </a:path>
            </a:pathLst>
          </a:custGeom>
          <a:solidFill>
            <a:srgbClr val="003B8A"/>
          </a:solidFill>
          <a:ln w="6350" cap="flat">
            <a:noFill/>
            <a:prstDash val="solid"/>
            <a:miter/>
          </a:ln>
        </p:spPr>
        <p:txBody>
          <a:bodyPr rtlCol="0" anchor="ctr"/>
          <a:lstStyle/>
          <a:p>
            <a:pPr marL="0" algn="r" defTabSz="914400" rtl="1" eaLnBrk="1" latinLnBrk="0" hangingPunct="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9" name="Freeform: Shape 2049">
            <a:extLst>
              <a:ext uri="{FF2B5EF4-FFF2-40B4-BE49-F238E27FC236}">
                <a16:creationId xmlns:a16="http://schemas.microsoft.com/office/drawing/2014/main" id="{286C3D7D-0580-BA4B-B600-86568DD49C3F}"/>
              </a:ext>
            </a:extLst>
          </p:cNvPr>
          <p:cNvSpPr/>
          <p:nvPr/>
        </p:nvSpPr>
        <p:spPr>
          <a:xfrm flipH="1">
            <a:off x="3561158" y="4393469"/>
            <a:ext cx="60833" cy="60832"/>
          </a:xfrm>
          <a:custGeom>
            <a:avLst/>
            <a:gdLst>
              <a:gd name="connsiteX0" fmla="*/ 30416 w 60833"/>
              <a:gd name="connsiteY0" fmla="*/ 60833 h 60832"/>
              <a:gd name="connsiteX1" fmla="*/ 60833 w 60833"/>
              <a:gd name="connsiteY1" fmla="*/ 30416 h 60832"/>
              <a:gd name="connsiteX2" fmla="*/ 30416 w 60833"/>
              <a:gd name="connsiteY2" fmla="*/ 0 h 60832"/>
              <a:gd name="connsiteX3" fmla="*/ 0 w 60833"/>
              <a:gd name="connsiteY3" fmla="*/ 30416 h 60832"/>
              <a:gd name="connsiteX4" fmla="*/ 30416 w 60833"/>
              <a:gd name="connsiteY4" fmla="*/ 60833 h 6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3" h="60832">
                <a:moveTo>
                  <a:pt x="30416" y="60833"/>
                </a:moveTo>
                <a:cubicBezTo>
                  <a:pt x="47180" y="60833"/>
                  <a:pt x="60833" y="47244"/>
                  <a:pt x="60833" y="30416"/>
                </a:cubicBezTo>
                <a:cubicBezTo>
                  <a:pt x="60833" y="13652"/>
                  <a:pt x="47180" y="0"/>
                  <a:pt x="30416" y="0"/>
                </a:cubicBezTo>
                <a:cubicBezTo>
                  <a:pt x="13653" y="0"/>
                  <a:pt x="0" y="13589"/>
                  <a:pt x="0" y="30416"/>
                </a:cubicBezTo>
                <a:cubicBezTo>
                  <a:pt x="0" y="47244"/>
                  <a:pt x="13653" y="60833"/>
                  <a:pt x="30416" y="60833"/>
                </a:cubicBezTo>
              </a:path>
            </a:pathLst>
          </a:custGeom>
          <a:solidFill>
            <a:srgbClr val="003B8A"/>
          </a:solidFill>
          <a:ln w="6350" cap="flat">
            <a:noFill/>
            <a:prstDash val="solid"/>
            <a:miter/>
          </a:ln>
        </p:spPr>
        <p:txBody>
          <a:bodyPr rtlCol="0" anchor="ctr"/>
          <a:lstStyle/>
          <a:p>
            <a:pPr marL="0" algn="r" defTabSz="914400" rtl="1" eaLnBrk="1" latinLnBrk="0" hangingPunct="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0" name="Freeform: Shape 2050">
            <a:extLst>
              <a:ext uri="{FF2B5EF4-FFF2-40B4-BE49-F238E27FC236}">
                <a16:creationId xmlns:a16="http://schemas.microsoft.com/office/drawing/2014/main" id="{8B5B65BA-25E1-E043-B9CB-958725E84CF8}"/>
              </a:ext>
            </a:extLst>
          </p:cNvPr>
          <p:cNvSpPr/>
          <p:nvPr/>
        </p:nvSpPr>
        <p:spPr>
          <a:xfrm flipH="1">
            <a:off x="3287220" y="4501419"/>
            <a:ext cx="2374455" cy="651763"/>
          </a:xfrm>
          <a:custGeom>
            <a:avLst/>
            <a:gdLst>
              <a:gd name="connsiteX0" fmla="*/ 2366391 w 2374455"/>
              <a:gd name="connsiteY0" fmla="*/ 651764 h 651763"/>
              <a:gd name="connsiteX1" fmla="*/ 8064 w 2374455"/>
              <a:gd name="connsiteY1" fmla="*/ 651764 h 651763"/>
              <a:gd name="connsiteX2" fmla="*/ 0 w 2374455"/>
              <a:gd name="connsiteY2" fmla="*/ 643700 h 651763"/>
              <a:gd name="connsiteX3" fmla="*/ 0 w 2374455"/>
              <a:gd name="connsiteY3" fmla="*/ 8064 h 651763"/>
              <a:gd name="connsiteX4" fmla="*/ 8064 w 2374455"/>
              <a:gd name="connsiteY4" fmla="*/ 0 h 651763"/>
              <a:gd name="connsiteX5" fmla="*/ 2366391 w 2374455"/>
              <a:gd name="connsiteY5" fmla="*/ 0 h 651763"/>
              <a:gd name="connsiteX6" fmla="*/ 2374455 w 2374455"/>
              <a:gd name="connsiteY6" fmla="*/ 8064 h 651763"/>
              <a:gd name="connsiteX7" fmla="*/ 2366391 w 2374455"/>
              <a:gd name="connsiteY7" fmla="*/ 16129 h 651763"/>
              <a:gd name="connsiteX8" fmla="*/ 16129 w 2374455"/>
              <a:gd name="connsiteY8" fmla="*/ 16129 h 651763"/>
              <a:gd name="connsiteX9" fmla="*/ 16129 w 2374455"/>
              <a:gd name="connsiteY9" fmla="*/ 635571 h 651763"/>
              <a:gd name="connsiteX10" fmla="*/ 2366391 w 2374455"/>
              <a:gd name="connsiteY10" fmla="*/ 635571 h 651763"/>
              <a:gd name="connsiteX11" fmla="*/ 2374455 w 2374455"/>
              <a:gd name="connsiteY11" fmla="*/ 643636 h 651763"/>
              <a:gd name="connsiteX12" fmla="*/ 2366391 w 2374455"/>
              <a:gd name="connsiteY12" fmla="*/ 651764 h 65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4455" h="651763">
                <a:moveTo>
                  <a:pt x="2366391" y="651764"/>
                </a:moveTo>
                <a:lnTo>
                  <a:pt x="8064" y="651764"/>
                </a:lnTo>
                <a:cubicBezTo>
                  <a:pt x="3619" y="651764"/>
                  <a:pt x="0" y="648144"/>
                  <a:pt x="0" y="643700"/>
                </a:cubicBezTo>
                <a:lnTo>
                  <a:pt x="0" y="8064"/>
                </a:lnTo>
                <a:cubicBezTo>
                  <a:pt x="0" y="3619"/>
                  <a:pt x="3619" y="0"/>
                  <a:pt x="8064" y="0"/>
                </a:cubicBezTo>
                <a:lnTo>
                  <a:pt x="2366391" y="0"/>
                </a:lnTo>
                <a:cubicBezTo>
                  <a:pt x="2370836" y="0"/>
                  <a:pt x="2374455" y="3619"/>
                  <a:pt x="2374455" y="8064"/>
                </a:cubicBezTo>
                <a:cubicBezTo>
                  <a:pt x="2374455" y="12509"/>
                  <a:pt x="2370836" y="16129"/>
                  <a:pt x="2366391" y="16129"/>
                </a:cubicBezTo>
                <a:lnTo>
                  <a:pt x="16129" y="16129"/>
                </a:lnTo>
                <a:lnTo>
                  <a:pt x="16129" y="635571"/>
                </a:lnTo>
                <a:lnTo>
                  <a:pt x="2366391" y="635571"/>
                </a:lnTo>
                <a:cubicBezTo>
                  <a:pt x="2370836" y="635571"/>
                  <a:pt x="2374455" y="639191"/>
                  <a:pt x="2374455" y="643636"/>
                </a:cubicBezTo>
                <a:cubicBezTo>
                  <a:pt x="2374455" y="648144"/>
                  <a:pt x="2370836" y="651764"/>
                  <a:pt x="2366391" y="651764"/>
                </a:cubicBezTo>
              </a:path>
            </a:pathLst>
          </a:custGeom>
          <a:solidFill>
            <a:srgbClr val="5F5F5F"/>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1" name="Freeform: Shape 2052">
            <a:extLst>
              <a:ext uri="{FF2B5EF4-FFF2-40B4-BE49-F238E27FC236}">
                <a16:creationId xmlns:a16="http://schemas.microsoft.com/office/drawing/2014/main" id="{91373B6D-38D0-674A-B178-FDA6CC59ED40}"/>
              </a:ext>
            </a:extLst>
          </p:cNvPr>
          <p:cNvSpPr/>
          <p:nvPr/>
        </p:nvSpPr>
        <p:spPr>
          <a:xfrm flipH="1">
            <a:off x="5128466" y="4318285"/>
            <a:ext cx="1067117" cy="1017968"/>
          </a:xfrm>
          <a:custGeom>
            <a:avLst/>
            <a:gdLst>
              <a:gd name="connsiteX0" fmla="*/ 413766 w 1067117"/>
              <a:gd name="connsiteY0" fmla="*/ 1017969 h 1017968"/>
              <a:gd name="connsiteX1" fmla="*/ 0 w 1067117"/>
              <a:gd name="connsiteY1" fmla="*/ 509016 h 1017968"/>
              <a:gd name="connsiteX2" fmla="*/ 413766 w 1067117"/>
              <a:gd name="connsiteY2" fmla="*/ 0 h 1017968"/>
              <a:gd name="connsiteX3" fmla="*/ 1067118 w 1067117"/>
              <a:gd name="connsiteY3" fmla="*/ 0 h 1017968"/>
              <a:gd name="connsiteX4" fmla="*/ 653352 w 1067117"/>
              <a:gd name="connsiteY4" fmla="*/ 509016 h 1017968"/>
              <a:gd name="connsiteX5" fmla="*/ 1067118 w 1067117"/>
              <a:gd name="connsiteY5" fmla="*/ 1017969 h 101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117" h="1017968">
                <a:moveTo>
                  <a:pt x="413766" y="1017969"/>
                </a:moveTo>
                <a:lnTo>
                  <a:pt x="0" y="509016"/>
                </a:lnTo>
                <a:lnTo>
                  <a:pt x="413766" y="0"/>
                </a:lnTo>
                <a:lnTo>
                  <a:pt x="1067118" y="0"/>
                </a:lnTo>
                <a:lnTo>
                  <a:pt x="653352" y="509016"/>
                </a:lnTo>
                <a:lnTo>
                  <a:pt x="1067118" y="1017969"/>
                </a:lnTo>
                <a:close/>
              </a:path>
            </a:pathLst>
          </a:custGeom>
          <a:solidFill>
            <a:srgbClr val="FFFFFF"/>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2" name="Freeform: Shape 2053">
            <a:extLst>
              <a:ext uri="{FF2B5EF4-FFF2-40B4-BE49-F238E27FC236}">
                <a16:creationId xmlns:a16="http://schemas.microsoft.com/office/drawing/2014/main" id="{8CC10FE9-A771-0D47-9844-1365150D45E1}"/>
              </a:ext>
            </a:extLst>
          </p:cNvPr>
          <p:cNvSpPr/>
          <p:nvPr/>
        </p:nvSpPr>
        <p:spPr>
          <a:xfrm flipH="1">
            <a:off x="5298391" y="4399120"/>
            <a:ext cx="792988" cy="856297"/>
          </a:xfrm>
          <a:custGeom>
            <a:avLst/>
            <a:gdLst>
              <a:gd name="connsiteX0" fmla="*/ 348044 w 792988"/>
              <a:gd name="connsiteY0" fmla="*/ 0 h 856297"/>
              <a:gd name="connsiteX1" fmla="*/ 792988 w 792988"/>
              <a:gd name="connsiteY1" fmla="*/ 0 h 856297"/>
              <a:gd name="connsiteX2" fmla="*/ 444945 w 792988"/>
              <a:gd name="connsiteY2" fmla="*/ 428180 h 856297"/>
              <a:gd name="connsiteX3" fmla="*/ 792988 w 792988"/>
              <a:gd name="connsiteY3" fmla="*/ 856298 h 856297"/>
              <a:gd name="connsiteX4" fmla="*/ 348044 w 792988"/>
              <a:gd name="connsiteY4" fmla="*/ 856298 h 856297"/>
              <a:gd name="connsiteX5" fmla="*/ 0 w 792988"/>
              <a:gd name="connsiteY5" fmla="*/ 428180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988" h="856297">
                <a:moveTo>
                  <a:pt x="348044" y="0"/>
                </a:moveTo>
                <a:lnTo>
                  <a:pt x="792988" y="0"/>
                </a:lnTo>
                <a:lnTo>
                  <a:pt x="444945" y="428180"/>
                </a:lnTo>
                <a:lnTo>
                  <a:pt x="792988" y="856298"/>
                </a:lnTo>
                <a:lnTo>
                  <a:pt x="348044" y="856298"/>
                </a:lnTo>
                <a:lnTo>
                  <a:pt x="0" y="428180"/>
                </a:lnTo>
                <a:close/>
              </a:path>
            </a:pathLst>
          </a:custGeom>
          <a:solidFill>
            <a:srgbClr val="002F6E"/>
          </a:solidFill>
          <a:ln w="53975" cap="flat">
            <a:solidFill>
              <a:schemeClr val="bg1">
                <a:lumMod val="95000"/>
              </a:schemeClr>
            </a:solid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93" name="Freeform: Shape 2054">
            <a:extLst>
              <a:ext uri="{FF2B5EF4-FFF2-40B4-BE49-F238E27FC236}">
                <a16:creationId xmlns:a16="http://schemas.microsoft.com/office/drawing/2014/main" id="{45A4AF71-3A88-4142-92EA-852888F25F55}"/>
              </a:ext>
            </a:extLst>
          </p:cNvPr>
          <p:cNvSpPr/>
          <p:nvPr/>
        </p:nvSpPr>
        <p:spPr>
          <a:xfrm flipH="1">
            <a:off x="1972960" y="3379755"/>
            <a:ext cx="2079752" cy="822833"/>
          </a:xfrm>
          <a:custGeom>
            <a:avLst/>
            <a:gdLst>
              <a:gd name="connsiteX0" fmla="*/ 2071624 w 2079752"/>
              <a:gd name="connsiteY0" fmla="*/ 822833 h 822833"/>
              <a:gd name="connsiteX1" fmla="*/ 8065 w 2079752"/>
              <a:gd name="connsiteY1" fmla="*/ 822833 h 822833"/>
              <a:gd name="connsiteX2" fmla="*/ 0 w 2079752"/>
              <a:gd name="connsiteY2" fmla="*/ 814769 h 822833"/>
              <a:gd name="connsiteX3" fmla="*/ 8065 w 2079752"/>
              <a:gd name="connsiteY3" fmla="*/ 806704 h 822833"/>
              <a:gd name="connsiteX4" fmla="*/ 2063560 w 2079752"/>
              <a:gd name="connsiteY4" fmla="*/ 806704 h 822833"/>
              <a:gd name="connsiteX5" fmla="*/ 2063560 w 2079752"/>
              <a:gd name="connsiteY5" fmla="*/ 16129 h 822833"/>
              <a:gd name="connsiteX6" fmla="*/ 8065 w 2079752"/>
              <a:gd name="connsiteY6" fmla="*/ 16129 h 822833"/>
              <a:gd name="connsiteX7" fmla="*/ 0 w 2079752"/>
              <a:gd name="connsiteY7" fmla="*/ 8065 h 822833"/>
              <a:gd name="connsiteX8" fmla="*/ 8065 w 2079752"/>
              <a:gd name="connsiteY8" fmla="*/ 0 h 822833"/>
              <a:gd name="connsiteX9" fmla="*/ 2071688 w 2079752"/>
              <a:gd name="connsiteY9" fmla="*/ 0 h 822833"/>
              <a:gd name="connsiteX10" fmla="*/ 2079752 w 2079752"/>
              <a:gd name="connsiteY10" fmla="*/ 8065 h 822833"/>
              <a:gd name="connsiteX11" fmla="*/ 2079752 w 2079752"/>
              <a:gd name="connsiteY11" fmla="*/ 814769 h 822833"/>
              <a:gd name="connsiteX12" fmla="*/ 2071624 w 2079752"/>
              <a:gd name="connsiteY12" fmla="*/ 822833 h 8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9752" h="822833">
                <a:moveTo>
                  <a:pt x="2071624" y="822833"/>
                </a:moveTo>
                <a:lnTo>
                  <a:pt x="8065" y="822833"/>
                </a:lnTo>
                <a:cubicBezTo>
                  <a:pt x="3620" y="822833"/>
                  <a:pt x="0" y="819214"/>
                  <a:pt x="0" y="814769"/>
                </a:cubicBezTo>
                <a:cubicBezTo>
                  <a:pt x="0" y="810323"/>
                  <a:pt x="3620" y="806704"/>
                  <a:pt x="8065" y="806704"/>
                </a:cubicBezTo>
                <a:lnTo>
                  <a:pt x="2063560" y="806704"/>
                </a:lnTo>
                <a:lnTo>
                  <a:pt x="2063560" y="16129"/>
                </a:lnTo>
                <a:lnTo>
                  <a:pt x="8065" y="16129"/>
                </a:lnTo>
                <a:cubicBezTo>
                  <a:pt x="3620" y="16129"/>
                  <a:pt x="0" y="12509"/>
                  <a:pt x="0" y="8065"/>
                </a:cubicBezTo>
                <a:cubicBezTo>
                  <a:pt x="0" y="3620"/>
                  <a:pt x="3620" y="0"/>
                  <a:pt x="8065" y="0"/>
                </a:cubicBezTo>
                <a:lnTo>
                  <a:pt x="2071688" y="0"/>
                </a:lnTo>
                <a:cubicBezTo>
                  <a:pt x="2076133" y="0"/>
                  <a:pt x="2079752" y="3620"/>
                  <a:pt x="2079752" y="8065"/>
                </a:cubicBezTo>
                <a:lnTo>
                  <a:pt x="2079752" y="814769"/>
                </a:lnTo>
                <a:cubicBezTo>
                  <a:pt x="2079689" y="819150"/>
                  <a:pt x="2076069" y="822833"/>
                  <a:pt x="2071624" y="822833"/>
                </a:cubicBezTo>
              </a:path>
            </a:pathLst>
          </a:custGeom>
          <a:solidFill>
            <a:srgbClr val="3A85C6"/>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4" name="Freeform: Shape 2055">
            <a:extLst>
              <a:ext uri="{FF2B5EF4-FFF2-40B4-BE49-F238E27FC236}">
                <a16:creationId xmlns:a16="http://schemas.microsoft.com/office/drawing/2014/main" id="{67D7D5FB-E592-BA49-9EC6-8ECF61E8428F}"/>
              </a:ext>
            </a:extLst>
          </p:cNvPr>
          <p:cNvSpPr/>
          <p:nvPr/>
        </p:nvSpPr>
        <p:spPr>
          <a:xfrm flipH="1">
            <a:off x="4012708" y="4164044"/>
            <a:ext cx="60832" cy="60832"/>
          </a:xfrm>
          <a:custGeom>
            <a:avLst/>
            <a:gdLst>
              <a:gd name="connsiteX0" fmla="*/ 30416 w 60832"/>
              <a:gd name="connsiteY0" fmla="*/ 60833 h 60832"/>
              <a:gd name="connsiteX1" fmla="*/ 0 w 60832"/>
              <a:gd name="connsiteY1" fmla="*/ 30416 h 60832"/>
              <a:gd name="connsiteX2" fmla="*/ 30416 w 60832"/>
              <a:gd name="connsiteY2" fmla="*/ 0 h 60832"/>
              <a:gd name="connsiteX3" fmla="*/ 60833 w 60832"/>
              <a:gd name="connsiteY3" fmla="*/ 30416 h 60832"/>
              <a:gd name="connsiteX4" fmla="*/ 30416 w 60832"/>
              <a:gd name="connsiteY4" fmla="*/ 60833 h 6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2" h="60832">
                <a:moveTo>
                  <a:pt x="30416" y="60833"/>
                </a:moveTo>
                <a:cubicBezTo>
                  <a:pt x="13652" y="60833"/>
                  <a:pt x="0" y="47244"/>
                  <a:pt x="0" y="30416"/>
                </a:cubicBezTo>
                <a:cubicBezTo>
                  <a:pt x="0" y="13652"/>
                  <a:pt x="13652" y="0"/>
                  <a:pt x="30416" y="0"/>
                </a:cubicBezTo>
                <a:cubicBezTo>
                  <a:pt x="47180" y="0"/>
                  <a:pt x="60833" y="13589"/>
                  <a:pt x="60833" y="30416"/>
                </a:cubicBezTo>
                <a:cubicBezTo>
                  <a:pt x="60770" y="47244"/>
                  <a:pt x="47180" y="60833"/>
                  <a:pt x="30416" y="60833"/>
                </a:cubicBezTo>
              </a:path>
            </a:pathLst>
          </a:custGeom>
          <a:solidFill>
            <a:srgbClr val="3A85C6"/>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5" name="Freeform: Shape 2056">
            <a:extLst>
              <a:ext uri="{FF2B5EF4-FFF2-40B4-BE49-F238E27FC236}">
                <a16:creationId xmlns:a16="http://schemas.microsoft.com/office/drawing/2014/main" id="{6B38DFD9-B11C-CD47-9B06-F9478EA13115}"/>
              </a:ext>
            </a:extLst>
          </p:cNvPr>
          <p:cNvSpPr/>
          <p:nvPr/>
        </p:nvSpPr>
        <p:spPr>
          <a:xfrm flipH="1">
            <a:off x="4012708" y="3357339"/>
            <a:ext cx="60832" cy="60833"/>
          </a:xfrm>
          <a:custGeom>
            <a:avLst/>
            <a:gdLst>
              <a:gd name="connsiteX0" fmla="*/ 30416 w 60832"/>
              <a:gd name="connsiteY0" fmla="*/ 0 h 60833"/>
              <a:gd name="connsiteX1" fmla="*/ 0 w 60832"/>
              <a:gd name="connsiteY1" fmla="*/ 30417 h 60833"/>
              <a:gd name="connsiteX2" fmla="*/ 30416 w 60832"/>
              <a:gd name="connsiteY2" fmla="*/ 60833 h 60833"/>
              <a:gd name="connsiteX3" fmla="*/ 60833 w 60832"/>
              <a:gd name="connsiteY3" fmla="*/ 30417 h 60833"/>
              <a:gd name="connsiteX4" fmla="*/ 30416 w 60832"/>
              <a:gd name="connsiteY4" fmla="*/ 0 h 6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2" h="60833">
                <a:moveTo>
                  <a:pt x="30416" y="0"/>
                </a:moveTo>
                <a:cubicBezTo>
                  <a:pt x="13652" y="0"/>
                  <a:pt x="0" y="13589"/>
                  <a:pt x="0" y="30417"/>
                </a:cubicBezTo>
                <a:cubicBezTo>
                  <a:pt x="0" y="47180"/>
                  <a:pt x="13652" y="60833"/>
                  <a:pt x="30416" y="60833"/>
                </a:cubicBezTo>
                <a:cubicBezTo>
                  <a:pt x="47180" y="60833"/>
                  <a:pt x="60833" y="47244"/>
                  <a:pt x="60833" y="30417"/>
                </a:cubicBezTo>
                <a:cubicBezTo>
                  <a:pt x="60770" y="13589"/>
                  <a:pt x="47180" y="0"/>
                  <a:pt x="30416" y="0"/>
                </a:cubicBezTo>
              </a:path>
            </a:pathLst>
          </a:custGeom>
          <a:solidFill>
            <a:srgbClr val="3A85C6"/>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6" name="Freeform: Shape 2057">
            <a:extLst>
              <a:ext uri="{FF2B5EF4-FFF2-40B4-BE49-F238E27FC236}">
                <a16:creationId xmlns:a16="http://schemas.microsoft.com/office/drawing/2014/main" id="{29A216F4-6533-CB47-83D7-ADB10310C958}"/>
              </a:ext>
            </a:extLst>
          </p:cNvPr>
          <p:cNvSpPr/>
          <p:nvPr/>
        </p:nvSpPr>
        <p:spPr>
          <a:xfrm flipH="1">
            <a:off x="1973024" y="3465289"/>
            <a:ext cx="2374455" cy="651700"/>
          </a:xfrm>
          <a:custGeom>
            <a:avLst/>
            <a:gdLst>
              <a:gd name="connsiteX0" fmla="*/ 2366391 w 2374455"/>
              <a:gd name="connsiteY0" fmla="*/ 651701 h 651700"/>
              <a:gd name="connsiteX1" fmla="*/ 8064 w 2374455"/>
              <a:gd name="connsiteY1" fmla="*/ 651701 h 651700"/>
              <a:gd name="connsiteX2" fmla="*/ 0 w 2374455"/>
              <a:gd name="connsiteY2" fmla="*/ 643636 h 651700"/>
              <a:gd name="connsiteX3" fmla="*/ 8064 w 2374455"/>
              <a:gd name="connsiteY3" fmla="*/ 635572 h 651700"/>
              <a:gd name="connsiteX4" fmla="*/ 2358263 w 2374455"/>
              <a:gd name="connsiteY4" fmla="*/ 635572 h 651700"/>
              <a:gd name="connsiteX5" fmla="*/ 2358263 w 2374455"/>
              <a:gd name="connsiteY5" fmla="*/ 16129 h 651700"/>
              <a:gd name="connsiteX6" fmla="*/ 8064 w 2374455"/>
              <a:gd name="connsiteY6" fmla="*/ 16129 h 651700"/>
              <a:gd name="connsiteX7" fmla="*/ 0 w 2374455"/>
              <a:gd name="connsiteY7" fmla="*/ 8065 h 651700"/>
              <a:gd name="connsiteX8" fmla="*/ 8064 w 2374455"/>
              <a:gd name="connsiteY8" fmla="*/ 0 h 651700"/>
              <a:gd name="connsiteX9" fmla="*/ 2366391 w 2374455"/>
              <a:gd name="connsiteY9" fmla="*/ 0 h 651700"/>
              <a:gd name="connsiteX10" fmla="*/ 2374456 w 2374455"/>
              <a:gd name="connsiteY10" fmla="*/ 8065 h 651700"/>
              <a:gd name="connsiteX11" fmla="*/ 2374456 w 2374455"/>
              <a:gd name="connsiteY11" fmla="*/ 643700 h 651700"/>
              <a:gd name="connsiteX12" fmla="*/ 2366391 w 2374455"/>
              <a:gd name="connsiteY12" fmla="*/ 651701 h 6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4455" h="651700">
                <a:moveTo>
                  <a:pt x="2366391" y="651701"/>
                </a:moveTo>
                <a:lnTo>
                  <a:pt x="8064" y="651701"/>
                </a:lnTo>
                <a:cubicBezTo>
                  <a:pt x="3620" y="651701"/>
                  <a:pt x="0" y="648081"/>
                  <a:pt x="0" y="643636"/>
                </a:cubicBezTo>
                <a:cubicBezTo>
                  <a:pt x="0" y="639191"/>
                  <a:pt x="3620" y="635572"/>
                  <a:pt x="8064" y="635572"/>
                </a:cubicBezTo>
                <a:lnTo>
                  <a:pt x="2358263" y="635572"/>
                </a:lnTo>
                <a:lnTo>
                  <a:pt x="2358263" y="16129"/>
                </a:lnTo>
                <a:lnTo>
                  <a:pt x="8064" y="16129"/>
                </a:lnTo>
                <a:cubicBezTo>
                  <a:pt x="3620" y="16129"/>
                  <a:pt x="0" y="12510"/>
                  <a:pt x="0" y="8065"/>
                </a:cubicBezTo>
                <a:cubicBezTo>
                  <a:pt x="0" y="3620"/>
                  <a:pt x="3620" y="0"/>
                  <a:pt x="8064" y="0"/>
                </a:cubicBezTo>
                <a:lnTo>
                  <a:pt x="2366391" y="0"/>
                </a:lnTo>
                <a:cubicBezTo>
                  <a:pt x="2370836" y="0"/>
                  <a:pt x="2374456" y="3620"/>
                  <a:pt x="2374456" y="8065"/>
                </a:cubicBezTo>
                <a:lnTo>
                  <a:pt x="2374456" y="643700"/>
                </a:lnTo>
                <a:cubicBezTo>
                  <a:pt x="2374456" y="648081"/>
                  <a:pt x="2370836" y="651701"/>
                  <a:pt x="2366391" y="651701"/>
                </a:cubicBezTo>
              </a:path>
            </a:pathLst>
          </a:custGeom>
          <a:solidFill>
            <a:srgbClr val="5F5F5F"/>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7" name="Freeform: Shape 2059">
            <a:extLst>
              <a:ext uri="{FF2B5EF4-FFF2-40B4-BE49-F238E27FC236}">
                <a16:creationId xmlns:a16="http://schemas.microsoft.com/office/drawing/2014/main" id="{26A88DFD-DB41-E84D-AF0C-F5DFB1D136EF}"/>
              </a:ext>
            </a:extLst>
          </p:cNvPr>
          <p:cNvSpPr/>
          <p:nvPr/>
        </p:nvSpPr>
        <p:spPr>
          <a:xfrm flipH="1">
            <a:off x="1439116" y="3282092"/>
            <a:ext cx="1067180" cy="1018032"/>
          </a:xfrm>
          <a:custGeom>
            <a:avLst/>
            <a:gdLst>
              <a:gd name="connsiteX0" fmla="*/ 653351 w 1067180"/>
              <a:gd name="connsiteY0" fmla="*/ 1018032 h 1018032"/>
              <a:gd name="connsiteX1" fmla="*/ 1067181 w 1067180"/>
              <a:gd name="connsiteY1" fmla="*/ 509016 h 1018032"/>
              <a:gd name="connsiteX2" fmla="*/ 653351 w 1067180"/>
              <a:gd name="connsiteY2" fmla="*/ 0 h 1018032"/>
              <a:gd name="connsiteX3" fmla="*/ 0 w 1067180"/>
              <a:gd name="connsiteY3" fmla="*/ 0 h 1018032"/>
              <a:gd name="connsiteX4" fmla="*/ 413829 w 1067180"/>
              <a:gd name="connsiteY4" fmla="*/ 509016 h 1018032"/>
              <a:gd name="connsiteX5" fmla="*/ 0 w 1067180"/>
              <a:gd name="connsiteY5" fmla="*/ 1018032 h 101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180" h="1018032">
                <a:moveTo>
                  <a:pt x="653351" y="1018032"/>
                </a:moveTo>
                <a:lnTo>
                  <a:pt x="1067181" y="509016"/>
                </a:lnTo>
                <a:lnTo>
                  <a:pt x="653351" y="0"/>
                </a:lnTo>
                <a:lnTo>
                  <a:pt x="0" y="0"/>
                </a:lnTo>
                <a:lnTo>
                  <a:pt x="413829" y="509016"/>
                </a:lnTo>
                <a:lnTo>
                  <a:pt x="0" y="1018032"/>
                </a:lnTo>
                <a:close/>
              </a:path>
            </a:pathLst>
          </a:custGeom>
          <a:solidFill>
            <a:srgbClr val="FFFFFF"/>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98" name="Freeform: Shape 2060">
            <a:extLst>
              <a:ext uri="{FF2B5EF4-FFF2-40B4-BE49-F238E27FC236}">
                <a16:creationId xmlns:a16="http://schemas.microsoft.com/office/drawing/2014/main" id="{6AAABD52-A154-8845-A5B9-BFFED4FAFD8C}"/>
              </a:ext>
            </a:extLst>
          </p:cNvPr>
          <p:cNvSpPr/>
          <p:nvPr/>
        </p:nvSpPr>
        <p:spPr>
          <a:xfrm flipH="1">
            <a:off x="1543319" y="3362991"/>
            <a:ext cx="792988" cy="856234"/>
          </a:xfrm>
          <a:custGeom>
            <a:avLst/>
            <a:gdLst>
              <a:gd name="connsiteX0" fmla="*/ 444945 w 792988"/>
              <a:gd name="connsiteY0" fmla="*/ 0 h 856234"/>
              <a:gd name="connsiteX1" fmla="*/ 0 w 792988"/>
              <a:gd name="connsiteY1" fmla="*/ 0 h 856234"/>
              <a:gd name="connsiteX2" fmla="*/ 348044 w 792988"/>
              <a:gd name="connsiteY2" fmla="*/ 428117 h 856234"/>
              <a:gd name="connsiteX3" fmla="*/ 0 w 792988"/>
              <a:gd name="connsiteY3" fmla="*/ 856234 h 856234"/>
              <a:gd name="connsiteX4" fmla="*/ 444945 w 792988"/>
              <a:gd name="connsiteY4" fmla="*/ 856234 h 856234"/>
              <a:gd name="connsiteX5" fmla="*/ 792988 w 792988"/>
              <a:gd name="connsiteY5" fmla="*/ 428117 h 85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988" h="856234">
                <a:moveTo>
                  <a:pt x="444945" y="0"/>
                </a:moveTo>
                <a:lnTo>
                  <a:pt x="0" y="0"/>
                </a:lnTo>
                <a:lnTo>
                  <a:pt x="348044" y="428117"/>
                </a:lnTo>
                <a:lnTo>
                  <a:pt x="0" y="856234"/>
                </a:lnTo>
                <a:lnTo>
                  <a:pt x="444945" y="856234"/>
                </a:lnTo>
                <a:lnTo>
                  <a:pt x="792988" y="428117"/>
                </a:lnTo>
                <a:close/>
              </a:path>
            </a:pathLst>
          </a:custGeom>
          <a:solidFill>
            <a:srgbClr val="3A85C6"/>
          </a:solidFill>
          <a:ln w="53975" cap="flat">
            <a:solidFill>
              <a:schemeClr val="bg1">
                <a:lumMod val="95000"/>
              </a:schemeClr>
            </a:solidFill>
            <a:prstDash val="solid"/>
            <a:miter/>
          </a:ln>
          <a:effectLst>
            <a:outerShdw blurRad="63500" sx="102000" sy="102000" algn="ctr" rotWithShape="0">
              <a:prstClr val="black">
                <a:alpha val="40000"/>
              </a:prstClr>
            </a:outerShdw>
          </a:effectLst>
        </p:spPr>
        <p:txBody>
          <a:bodyPr rtlCol="0" anchor="ctr"/>
          <a:lstStyle/>
          <a:p>
            <a:endParaRPr lang="en-US"/>
          </a:p>
        </p:txBody>
      </p:sp>
      <p:grpSp>
        <p:nvGrpSpPr>
          <p:cNvPr id="99" name="Group 98">
            <a:extLst>
              <a:ext uri="{FF2B5EF4-FFF2-40B4-BE49-F238E27FC236}">
                <a16:creationId xmlns:a16="http://schemas.microsoft.com/office/drawing/2014/main" id="{298A00D2-2E3A-2A44-A6B0-9A8C7B4FD7AA}"/>
              </a:ext>
            </a:extLst>
          </p:cNvPr>
          <p:cNvGrpSpPr/>
          <p:nvPr/>
        </p:nvGrpSpPr>
        <p:grpSpPr>
          <a:xfrm>
            <a:off x="2188353" y="3625023"/>
            <a:ext cx="367347" cy="366841"/>
            <a:chOff x="7001384" y="3815142"/>
            <a:chExt cx="367347" cy="366841"/>
          </a:xfrm>
        </p:grpSpPr>
        <p:sp>
          <p:nvSpPr>
            <p:cNvPr id="100" name="Freeform: Shape 1327">
              <a:extLst>
                <a:ext uri="{FF2B5EF4-FFF2-40B4-BE49-F238E27FC236}">
                  <a16:creationId xmlns:a16="http://schemas.microsoft.com/office/drawing/2014/main" id="{116F184F-A3ED-804D-9CB0-D5AA68680896}"/>
                </a:ext>
              </a:extLst>
            </p:cNvPr>
            <p:cNvSpPr/>
            <p:nvPr/>
          </p:nvSpPr>
          <p:spPr>
            <a:xfrm flipH="1">
              <a:off x="7118923" y="3932682"/>
              <a:ext cx="185673" cy="185356"/>
            </a:xfrm>
            <a:custGeom>
              <a:avLst/>
              <a:gdLst>
                <a:gd name="connsiteX0" fmla="*/ 92837 w 185673"/>
                <a:gd name="connsiteY0" fmla="*/ 32195 h 185356"/>
                <a:gd name="connsiteX1" fmla="*/ 109982 w 185673"/>
                <a:gd name="connsiteY1" fmla="*/ 34671 h 185356"/>
                <a:gd name="connsiteX2" fmla="*/ 134683 w 185673"/>
                <a:gd name="connsiteY2" fmla="*/ 9970 h 185356"/>
                <a:gd name="connsiteX3" fmla="*/ 92837 w 185673"/>
                <a:gd name="connsiteY3" fmla="*/ 0 h 185356"/>
                <a:gd name="connsiteX4" fmla="*/ 0 w 185673"/>
                <a:gd name="connsiteY4" fmla="*/ 92646 h 185356"/>
                <a:gd name="connsiteX5" fmla="*/ 92837 w 185673"/>
                <a:gd name="connsiteY5" fmla="*/ 185357 h 185356"/>
                <a:gd name="connsiteX6" fmla="*/ 185674 w 185673"/>
                <a:gd name="connsiteY6" fmla="*/ 92646 h 185356"/>
                <a:gd name="connsiteX7" fmla="*/ 175704 w 185673"/>
                <a:gd name="connsiteY7" fmla="*/ 50864 h 185356"/>
                <a:gd name="connsiteX8" fmla="*/ 151003 w 185673"/>
                <a:gd name="connsiteY8" fmla="*/ 75565 h 185356"/>
                <a:gd name="connsiteX9" fmla="*/ 153479 w 185673"/>
                <a:gd name="connsiteY9" fmla="*/ 92646 h 185356"/>
                <a:gd name="connsiteX10" fmla="*/ 92837 w 185673"/>
                <a:gd name="connsiteY10" fmla="*/ 153162 h 185356"/>
                <a:gd name="connsiteX11" fmla="*/ 32195 w 185673"/>
                <a:gd name="connsiteY11" fmla="*/ 92646 h 185356"/>
                <a:gd name="connsiteX12" fmla="*/ 92837 w 185673"/>
                <a:gd name="connsiteY12" fmla="*/ 32195 h 185356"/>
                <a:gd name="connsiteX13" fmla="*/ 21844 w 185673"/>
                <a:gd name="connsiteY13" fmla="*/ 92710 h 185356"/>
                <a:gd name="connsiteX14" fmla="*/ 92901 w 185673"/>
                <a:gd name="connsiteY14" fmla="*/ 163640 h 185356"/>
                <a:gd name="connsiteX15" fmla="*/ 163957 w 185673"/>
                <a:gd name="connsiteY15" fmla="*/ 92710 h 185356"/>
                <a:gd name="connsiteX16" fmla="*/ 162560 w 185673"/>
                <a:gd name="connsiteY16" fmla="*/ 78803 h 185356"/>
                <a:gd name="connsiteX17" fmla="*/ 171958 w 185673"/>
                <a:gd name="connsiteY17" fmla="*/ 69405 h 185356"/>
                <a:gd name="connsiteX18" fmla="*/ 175323 w 185673"/>
                <a:gd name="connsiteY18" fmla="*/ 92710 h 185356"/>
                <a:gd name="connsiteX19" fmla="*/ 92901 w 185673"/>
                <a:gd name="connsiteY19" fmla="*/ 175006 h 185356"/>
                <a:gd name="connsiteX20" fmla="*/ 10477 w 185673"/>
                <a:gd name="connsiteY20" fmla="*/ 92710 h 185356"/>
                <a:gd name="connsiteX21" fmla="*/ 92901 w 185673"/>
                <a:gd name="connsiteY21" fmla="*/ 10414 h 185356"/>
                <a:gd name="connsiteX22" fmla="*/ 116268 w 185673"/>
                <a:gd name="connsiteY22" fmla="*/ 13779 h 185356"/>
                <a:gd name="connsiteX23" fmla="*/ 106871 w 185673"/>
                <a:gd name="connsiteY23" fmla="*/ 23177 h 185356"/>
                <a:gd name="connsiteX24" fmla="*/ 92964 w 185673"/>
                <a:gd name="connsiteY24" fmla="*/ 21780 h 185356"/>
                <a:gd name="connsiteX25" fmla="*/ 21844 w 185673"/>
                <a:gd name="connsiteY25" fmla="*/ 92710 h 18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5673" h="185356">
                  <a:moveTo>
                    <a:pt x="92837" y="32195"/>
                  </a:moveTo>
                  <a:cubicBezTo>
                    <a:pt x="98806" y="32195"/>
                    <a:pt x="104521" y="33084"/>
                    <a:pt x="109982" y="34671"/>
                  </a:cubicBezTo>
                  <a:lnTo>
                    <a:pt x="134683" y="9970"/>
                  </a:lnTo>
                  <a:cubicBezTo>
                    <a:pt x="122110" y="3620"/>
                    <a:pt x="107886" y="0"/>
                    <a:pt x="92837" y="0"/>
                  </a:cubicBezTo>
                  <a:cubicBezTo>
                    <a:pt x="41656" y="0"/>
                    <a:pt x="0" y="41592"/>
                    <a:pt x="0" y="92646"/>
                  </a:cubicBezTo>
                  <a:cubicBezTo>
                    <a:pt x="0" y="143764"/>
                    <a:pt x="41656" y="185357"/>
                    <a:pt x="92837" y="185357"/>
                  </a:cubicBezTo>
                  <a:cubicBezTo>
                    <a:pt x="144018" y="185357"/>
                    <a:pt x="185674" y="143764"/>
                    <a:pt x="185674" y="92646"/>
                  </a:cubicBezTo>
                  <a:cubicBezTo>
                    <a:pt x="185674" y="77597"/>
                    <a:pt x="182054" y="63436"/>
                    <a:pt x="175704" y="50864"/>
                  </a:cubicBezTo>
                  <a:lnTo>
                    <a:pt x="151003" y="75565"/>
                  </a:lnTo>
                  <a:cubicBezTo>
                    <a:pt x="152590" y="81026"/>
                    <a:pt x="153479" y="86741"/>
                    <a:pt x="153479" y="92646"/>
                  </a:cubicBezTo>
                  <a:cubicBezTo>
                    <a:pt x="153479" y="125984"/>
                    <a:pt x="126302" y="153162"/>
                    <a:pt x="92837" y="153162"/>
                  </a:cubicBezTo>
                  <a:cubicBezTo>
                    <a:pt x="59436" y="153162"/>
                    <a:pt x="32195" y="125984"/>
                    <a:pt x="32195" y="92646"/>
                  </a:cubicBezTo>
                  <a:cubicBezTo>
                    <a:pt x="32258" y="59372"/>
                    <a:pt x="59436" y="32195"/>
                    <a:pt x="92837" y="32195"/>
                  </a:cubicBezTo>
                  <a:moveTo>
                    <a:pt x="21844" y="92710"/>
                  </a:moveTo>
                  <a:cubicBezTo>
                    <a:pt x="21844" y="131826"/>
                    <a:pt x="53721" y="163640"/>
                    <a:pt x="92901" y="163640"/>
                  </a:cubicBezTo>
                  <a:cubicBezTo>
                    <a:pt x="132080" y="163640"/>
                    <a:pt x="163957" y="131826"/>
                    <a:pt x="163957" y="92710"/>
                  </a:cubicBezTo>
                  <a:cubicBezTo>
                    <a:pt x="163957" y="88074"/>
                    <a:pt x="163513" y="83376"/>
                    <a:pt x="162560" y="78803"/>
                  </a:cubicBezTo>
                  <a:lnTo>
                    <a:pt x="171958" y="69405"/>
                  </a:lnTo>
                  <a:cubicBezTo>
                    <a:pt x="174180" y="76898"/>
                    <a:pt x="175323" y="84709"/>
                    <a:pt x="175323" y="92710"/>
                  </a:cubicBezTo>
                  <a:cubicBezTo>
                    <a:pt x="175323" y="138113"/>
                    <a:pt x="138366" y="175006"/>
                    <a:pt x="92901" y="175006"/>
                  </a:cubicBezTo>
                  <a:cubicBezTo>
                    <a:pt x="47434" y="175006"/>
                    <a:pt x="10477" y="138113"/>
                    <a:pt x="10477" y="92710"/>
                  </a:cubicBezTo>
                  <a:cubicBezTo>
                    <a:pt x="10477" y="47308"/>
                    <a:pt x="47434" y="10414"/>
                    <a:pt x="92901" y="10414"/>
                  </a:cubicBezTo>
                  <a:cubicBezTo>
                    <a:pt x="100902" y="10414"/>
                    <a:pt x="108712" y="11557"/>
                    <a:pt x="116268" y="13779"/>
                  </a:cubicBezTo>
                  <a:lnTo>
                    <a:pt x="106871" y="23177"/>
                  </a:lnTo>
                  <a:cubicBezTo>
                    <a:pt x="102298" y="22289"/>
                    <a:pt x="97599" y="21780"/>
                    <a:pt x="92964" y="21780"/>
                  </a:cubicBezTo>
                  <a:cubicBezTo>
                    <a:pt x="53658" y="21844"/>
                    <a:pt x="21844" y="53658"/>
                    <a:pt x="21844" y="92710"/>
                  </a:cubicBezTo>
                </a:path>
              </a:pathLst>
            </a:custGeom>
            <a:solidFill>
              <a:srgbClr val="3A85C6"/>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1" name="Freeform: Shape 1328">
              <a:extLst>
                <a:ext uri="{FF2B5EF4-FFF2-40B4-BE49-F238E27FC236}">
                  <a16:creationId xmlns:a16="http://schemas.microsoft.com/office/drawing/2014/main" id="{6B78012A-7597-6D4F-B0CF-73B423815900}"/>
                </a:ext>
              </a:extLst>
            </p:cNvPr>
            <p:cNvSpPr/>
            <p:nvPr/>
          </p:nvSpPr>
          <p:spPr>
            <a:xfrm flipH="1">
              <a:off x="7054914" y="3868801"/>
              <a:ext cx="313817" cy="313182"/>
            </a:xfrm>
            <a:custGeom>
              <a:avLst/>
              <a:gdLst>
                <a:gd name="connsiteX0" fmla="*/ 284544 w 313817"/>
                <a:gd name="connsiteY0" fmla="*/ 92901 h 313182"/>
                <a:gd name="connsiteX1" fmla="*/ 284163 w 313817"/>
                <a:gd name="connsiteY1" fmla="*/ 92901 h 313182"/>
                <a:gd name="connsiteX2" fmla="*/ 284099 w 313817"/>
                <a:gd name="connsiteY2" fmla="*/ 92901 h 313182"/>
                <a:gd name="connsiteX3" fmla="*/ 283909 w 313817"/>
                <a:gd name="connsiteY3" fmla="*/ 92901 h 313182"/>
                <a:gd name="connsiteX4" fmla="*/ 281305 w 313817"/>
                <a:gd name="connsiteY4" fmla="*/ 92646 h 313182"/>
                <a:gd name="connsiteX5" fmla="*/ 263970 w 313817"/>
                <a:gd name="connsiteY5" fmla="*/ 90741 h 313182"/>
                <a:gd name="connsiteX6" fmla="*/ 263144 w 313817"/>
                <a:gd name="connsiteY6" fmla="*/ 91567 h 313182"/>
                <a:gd name="connsiteX7" fmla="*/ 281559 w 313817"/>
                <a:gd name="connsiteY7" fmla="*/ 156654 h 313182"/>
                <a:gd name="connsiteX8" fmla="*/ 156909 w 313817"/>
                <a:gd name="connsiteY8" fmla="*/ 281115 h 313182"/>
                <a:gd name="connsiteX9" fmla="*/ 32258 w 313817"/>
                <a:gd name="connsiteY9" fmla="*/ 156654 h 313182"/>
                <a:gd name="connsiteX10" fmla="*/ 156909 w 313817"/>
                <a:gd name="connsiteY10" fmla="*/ 32195 h 313182"/>
                <a:gd name="connsiteX11" fmla="*/ 222123 w 313817"/>
                <a:gd name="connsiteY11" fmla="*/ 50609 h 313182"/>
                <a:gd name="connsiteX12" fmla="*/ 222949 w 313817"/>
                <a:gd name="connsiteY12" fmla="*/ 49784 h 313182"/>
                <a:gd name="connsiteX13" fmla="*/ 221043 w 313817"/>
                <a:gd name="connsiteY13" fmla="*/ 32448 h 313182"/>
                <a:gd name="connsiteX14" fmla="*/ 220790 w 313817"/>
                <a:gd name="connsiteY14" fmla="*/ 29908 h 313182"/>
                <a:gd name="connsiteX15" fmla="*/ 220790 w 313817"/>
                <a:gd name="connsiteY15" fmla="*/ 29718 h 313182"/>
                <a:gd name="connsiteX16" fmla="*/ 220790 w 313817"/>
                <a:gd name="connsiteY16" fmla="*/ 29654 h 313182"/>
                <a:gd name="connsiteX17" fmla="*/ 225933 w 313817"/>
                <a:gd name="connsiteY17" fmla="*/ 16002 h 313182"/>
                <a:gd name="connsiteX18" fmla="*/ 156909 w 313817"/>
                <a:gd name="connsiteY18" fmla="*/ 0 h 313182"/>
                <a:gd name="connsiteX19" fmla="*/ 0 w 313817"/>
                <a:gd name="connsiteY19" fmla="*/ 156591 h 313182"/>
                <a:gd name="connsiteX20" fmla="*/ 156909 w 313817"/>
                <a:gd name="connsiteY20" fmla="*/ 313182 h 313182"/>
                <a:gd name="connsiteX21" fmla="*/ 313817 w 313817"/>
                <a:gd name="connsiteY21" fmla="*/ 156591 h 313182"/>
                <a:gd name="connsiteX22" fmla="*/ 297815 w 313817"/>
                <a:gd name="connsiteY22" fmla="*/ 87693 h 313182"/>
                <a:gd name="connsiteX23" fmla="*/ 284544 w 313817"/>
                <a:gd name="connsiteY23" fmla="*/ 92901 h 313182"/>
                <a:gd name="connsiteX24" fmla="*/ 156972 w 313817"/>
                <a:gd name="connsiteY24" fmla="*/ 302832 h 313182"/>
                <a:gd name="connsiteX25" fmla="*/ 10478 w 313817"/>
                <a:gd name="connsiteY25" fmla="*/ 156591 h 313182"/>
                <a:gd name="connsiteX26" fmla="*/ 156972 w 313817"/>
                <a:gd name="connsiteY26" fmla="*/ 10351 h 313182"/>
                <a:gd name="connsiteX27" fmla="*/ 211582 w 313817"/>
                <a:gd name="connsiteY27" fmla="*/ 20891 h 313182"/>
                <a:gd name="connsiteX28" fmla="*/ 210439 w 313817"/>
                <a:gd name="connsiteY28" fmla="*/ 29654 h 313182"/>
                <a:gd name="connsiteX29" fmla="*/ 210439 w 313817"/>
                <a:gd name="connsiteY29" fmla="*/ 29654 h 313182"/>
                <a:gd name="connsiteX30" fmla="*/ 210439 w 313817"/>
                <a:gd name="connsiteY30" fmla="*/ 29972 h 313182"/>
                <a:gd name="connsiteX31" fmla="*/ 210439 w 313817"/>
                <a:gd name="connsiteY31" fmla="*/ 30163 h 313182"/>
                <a:gd name="connsiteX32" fmla="*/ 210439 w 313817"/>
                <a:gd name="connsiteY32" fmla="*/ 30226 h 313182"/>
                <a:gd name="connsiteX33" fmla="*/ 210630 w 313817"/>
                <a:gd name="connsiteY33" fmla="*/ 32766 h 313182"/>
                <a:gd name="connsiteX34" fmla="*/ 156972 w 313817"/>
                <a:gd name="connsiteY34" fmla="*/ 21653 h 313182"/>
                <a:gd name="connsiteX35" fmla="*/ 21908 w 313817"/>
                <a:gd name="connsiteY35" fmla="*/ 156464 h 313182"/>
                <a:gd name="connsiteX36" fmla="*/ 156972 w 313817"/>
                <a:gd name="connsiteY36" fmla="*/ 291274 h 313182"/>
                <a:gd name="connsiteX37" fmla="*/ 292037 w 313817"/>
                <a:gd name="connsiteY37" fmla="*/ 156464 h 313182"/>
                <a:gd name="connsiteX38" fmla="*/ 280924 w 313817"/>
                <a:gd name="connsiteY38" fmla="*/ 102933 h 313182"/>
                <a:gd name="connsiteX39" fmla="*/ 283591 w 313817"/>
                <a:gd name="connsiteY39" fmla="*/ 103124 h 313182"/>
                <a:gd name="connsiteX40" fmla="*/ 283972 w 313817"/>
                <a:gd name="connsiteY40" fmla="*/ 103124 h 313182"/>
                <a:gd name="connsiteX41" fmla="*/ 284163 w 313817"/>
                <a:gd name="connsiteY41" fmla="*/ 103124 h 313182"/>
                <a:gd name="connsiteX42" fmla="*/ 284226 w 313817"/>
                <a:gd name="connsiteY42" fmla="*/ 103124 h 313182"/>
                <a:gd name="connsiteX43" fmla="*/ 284607 w 313817"/>
                <a:gd name="connsiteY43" fmla="*/ 103124 h 313182"/>
                <a:gd name="connsiteX44" fmla="*/ 292989 w 313817"/>
                <a:gd name="connsiteY44" fmla="*/ 101981 h 313182"/>
                <a:gd name="connsiteX45" fmla="*/ 303530 w 313817"/>
                <a:gd name="connsiteY45" fmla="*/ 156464 h 313182"/>
                <a:gd name="connsiteX46" fmla="*/ 156972 w 313817"/>
                <a:gd name="connsiteY46" fmla="*/ 302832 h 3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3817" h="313182">
                  <a:moveTo>
                    <a:pt x="284544" y="92901"/>
                  </a:moveTo>
                  <a:lnTo>
                    <a:pt x="284163" y="92901"/>
                  </a:lnTo>
                  <a:lnTo>
                    <a:pt x="284099" y="92901"/>
                  </a:lnTo>
                  <a:lnTo>
                    <a:pt x="283909" y="92901"/>
                  </a:lnTo>
                  <a:cubicBezTo>
                    <a:pt x="283020" y="92901"/>
                    <a:pt x="282194" y="92773"/>
                    <a:pt x="281305" y="92646"/>
                  </a:cubicBezTo>
                  <a:lnTo>
                    <a:pt x="263970" y="90741"/>
                  </a:lnTo>
                  <a:lnTo>
                    <a:pt x="263144" y="91567"/>
                  </a:lnTo>
                  <a:cubicBezTo>
                    <a:pt x="274828" y="110490"/>
                    <a:pt x="281559" y="132778"/>
                    <a:pt x="281559" y="156654"/>
                  </a:cubicBezTo>
                  <a:cubicBezTo>
                    <a:pt x="281559" y="225298"/>
                    <a:pt x="225616" y="281115"/>
                    <a:pt x="156909" y="281115"/>
                  </a:cubicBezTo>
                  <a:cubicBezTo>
                    <a:pt x="88202" y="281115"/>
                    <a:pt x="32258" y="225298"/>
                    <a:pt x="32258" y="156654"/>
                  </a:cubicBezTo>
                  <a:cubicBezTo>
                    <a:pt x="32258" y="88011"/>
                    <a:pt x="88202" y="32195"/>
                    <a:pt x="156909" y="32195"/>
                  </a:cubicBezTo>
                  <a:cubicBezTo>
                    <a:pt x="180785" y="32195"/>
                    <a:pt x="203137" y="38926"/>
                    <a:pt x="222123" y="50609"/>
                  </a:cubicBezTo>
                  <a:lnTo>
                    <a:pt x="222949" y="49784"/>
                  </a:lnTo>
                  <a:lnTo>
                    <a:pt x="221043" y="32448"/>
                  </a:lnTo>
                  <a:cubicBezTo>
                    <a:pt x="220917" y="31623"/>
                    <a:pt x="220853" y="30797"/>
                    <a:pt x="220790" y="29908"/>
                  </a:cubicBezTo>
                  <a:lnTo>
                    <a:pt x="220790" y="29718"/>
                  </a:lnTo>
                  <a:lnTo>
                    <a:pt x="220790" y="29654"/>
                  </a:lnTo>
                  <a:cubicBezTo>
                    <a:pt x="220726" y="24638"/>
                    <a:pt x="222568" y="19685"/>
                    <a:pt x="225933" y="16002"/>
                  </a:cubicBezTo>
                  <a:cubicBezTo>
                    <a:pt x="205105" y="5778"/>
                    <a:pt x="181674" y="0"/>
                    <a:pt x="156909" y="0"/>
                  </a:cubicBezTo>
                  <a:cubicBezTo>
                    <a:pt x="70422" y="0"/>
                    <a:pt x="0" y="70231"/>
                    <a:pt x="0" y="156591"/>
                  </a:cubicBezTo>
                  <a:cubicBezTo>
                    <a:pt x="0" y="242951"/>
                    <a:pt x="70358" y="313182"/>
                    <a:pt x="156909" y="313182"/>
                  </a:cubicBezTo>
                  <a:cubicBezTo>
                    <a:pt x="243459" y="313182"/>
                    <a:pt x="313817" y="242951"/>
                    <a:pt x="313817" y="156591"/>
                  </a:cubicBezTo>
                  <a:cubicBezTo>
                    <a:pt x="313817" y="131890"/>
                    <a:pt x="308039" y="108521"/>
                    <a:pt x="297815" y="87693"/>
                  </a:cubicBezTo>
                  <a:cubicBezTo>
                    <a:pt x="294259" y="91059"/>
                    <a:pt x="289560" y="92901"/>
                    <a:pt x="284544" y="92901"/>
                  </a:cubicBezTo>
                  <a:moveTo>
                    <a:pt x="156972" y="302832"/>
                  </a:moveTo>
                  <a:cubicBezTo>
                    <a:pt x="76200" y="302832"/>
                    <a:pt x="10478" y="237236"/>
                    <a:pt x="10478" y="156591"/>
                  </a:cubicBezTo>
                  <a:cubicBezTo>
                    <a:pt x="10478" y="75946"/>
                    <a:pt x="76200" y="10351"/>
                    <a:pt x="156972" y="10351"/>
                  </a:cubicBezTo>
                  <a:cubicBezTo>
                    <a:pt x="175895" y="10351"/>
                    <a:pt x="194247" y="13907"/>
                    <a:pt x="211582" y="20891"/>
                  </a:cubicBezTo>
                  <a:cubicBezTo>
                    <a:pt x="210757" y="23685"/>
                    <a:pt x="210376" y="26670"/>
                    <a:pt x="210439" y="29654"/>
                  </a:cubicBezTo>
                  <a:lnTo>
                    <a:pt x="210439" y="29654"/>
                  </a:lnTo>
                  <a:cubicBezTo>
                    <a:pt x="210439" y="29782"/>
                    <a:pt x="210439" y="29845"/>
                    <a:pt x="210439" y="29972"/>
                  </a:cubicBezTo>
                  <a:lnTo>
                    <a:pt x="210439" y="30163"/>
                  </a:lnTo>
                  <a:cubicBezTo>
                    <a:pt x="210439" y="30163"/>
                    <a:pt x="210439" y="30226"/>
                    <a:pt x="210439" y="30226"/>
                  </a:cubicBezTo>
                  <a:cubicBezTo>
                    <a:pt x="210503" y="31115"/>
                    <a:pt x="210566" y="31940"/>
                    <a:pt x="210630" y="32766"/>
                  </a:cubicBezTo>
                  <a:cubicBezTo>
                    <a:pt x="193739" y="25464"/>
                    <a:pt x="175514" y="21653"/>
                    <a:pt x="156972" y="21653"/>
                  </a:cubicBezTo>
                  <a:cubicBezTo>
                    <a:pt x="82487" y="21653"/>
                    <a:pt x="21908" y="82169"/>
                    <a:pt x="21908" y="156464"/>
                  </a:cubicBezTo>
                  <a:cubicBezTo>
                    <a:pt x="21908" y="230822"/>
                    <a:pt x="82487" y="291274"/>
                    <a:pt x="156972" y="291274"/>
                  </a:cubicBezTo>
                  <a:cubicBezTo>
                    <a:pt x="231458" y="291274"/>
                    <a:pt x="292037" y="230759"/>
                    <a:pt x="292037" y="156464"/>
                  </a:cubicBezTo>
                  <a:cubicBezTo>
                    <a:pt x="292037" y="137922"/>
                    <a:pt x="288227" y="119761"/>
                    <a:pt x="280924" y="102933"/>
                  </a:cubicBezTo>
                  <a:cubicBezTo>
                    <a:pt x="281750" y="103060"/>
                    <a:pt x="282639" y="103124"/>
                    <a:pt x="283591" y="103124"/>
                  </a:cubicBezTo>
                  <a:cubicBezTo>
                    <a:pt x="283718" y="103124"/>
                    <a:pt x="283845" y="103124"/>
                    <a:pt x="283972" y="103124"/>
                  </a:cubicBezTo>
                  <a:lnTo>
                    <a:pt x="284163" y="103124"/>
                  </a:lnTo>
                  <a:lnTo>
                    <a:pt x="284226" y="103124"/>
                  </a:lnTo>
                  <a:lnTo>
                    <a:pt x="284607" y="103124"/>
                  </a:lnTo>
                  <a:cubicBezTo>
                    <a:pt x="287465" y="103124"/>
                    <a:pt x="290259" y="102743"/>
                    <a:pt x="292989" y="101981"/>
                  </a:cubicBezTo>
                  <a:cubicBezTo>
                    <a:pt x="299974" y="119253"/>
                    <a:pt x="303530" y="137541"/>
                    <a:pt x="303530" y="156464"/>
                  </a:cubicBezTo>
                  <a:cubicBezTo>
                    <a:pt x="303467" y="237236"/>
                    <a:pt x="237744" y="302832"/>
                    <a:pt x="156972" y="302832"/>
                  </a:cubicBezTo>
                </a:path>
              </a:pathLst>
            </a:custGeom>
            <a:solidFill>
              <a:srgbClr val="3A85C6"/>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2" name="Freeform: Shape 77">
              <a:extLst>
                <a:ext uri="{FF2B5EF4-FFF2-40B4-BE49-F238E27FC236}">
                  <a16:creationId xmlns:a16="http://schemas.microsoft.com/office/drawing/2014/main" id="{E0136104-2736-A547-9410-64AA930432B3}"/>
                </a:ext>
              </a:extLst>
            </p:cNvPr>
            <p:cNvSpPr/>
            <p:nvPr/>
          </p:nvSpPr>
          <p:spPr>
            <a:xfrm flipH="1">
              <a:off x="7001384" y="3815142"/>
              <a:ext cx="226520" cy="226378"/>
            </a:xfrm>
            <a:custGeom>
              <a:avLst/>
              <a:gdLst>
                <a:gd name="connsiteX0" fmla="*/ 72389 w 226520"/>
                <a:gd name="connsiteY0" fmla="*/ 146194 h 226378"/>
                <a:gd name="connsiteX1" fmla="*/ 53418 w 226520"/>
                <a:gd name="connsiteY1" fmla="*/ 165165 h 226378"/>
                <a:gd name="connsiteX2" fmla="*/ 12144 w 226520"/>
                <a:gd name="connsiteY2" fmla="*/ 206375 h 226378"/>
                <a:gd name="connsiteX3" fmla="*/ 12144 w 226520"/>
                <a:gd name="connsiteY3" fmla="*/ 206375 h 226378"/>
                <a:gd name="connsiteX4" fmla="*/ 53419 w 226520"/>
                <a:gd name="connsiteY4" fmla="*/ 165164 h 226378"/>
                <a:gd name="connsiteX5" fmla="*/ 92743 w 226520"/>
                <a:gd name="connsiteY5" fmla="*/ 141927 h 226378"/>
                <a:gd name="connsiteX6" fmla="*/ 84788 w 226520"/>
                <a:gd name="connsiteY6" fmla="*/ 149860 h 226378"/>
                <a:gd name="connsiteX7" fmla="*/ 61484 w 226520"/>
                <a:gd name="connsiteY7" fmla="*/ 173165 h 226378"/>
                <a:gd name="connsiteX8" fmla="*/ 61484 w 226520"/>
                <a:gd name="connsiteY8" fmla="*/ 173166 h 226378"/>
                <a:gd name="connsiteX9" fmla="*/ 84787 w 226520"/>
                <a:gd name="connsiteY9" fmla="*/ 149861 h 226378"/>
                <a:gd name="connsiteX10" fmla="*/ 111076 w 226520"/>
                <a:gd name="connsiteY10" fmla="*/ 123636 h 226378"/>
                <a:gd name="connsiteX11" fmla="*/ 107521 w 226520"/>
                <a:gd name="connsiteY11" fmla="*/ 127191 h 226378"/>
                <a:gd name="connsiteX12" fmla="*/ 107521 w 226520"/>
                <a:gd name="connsiteY12" fmla="*/ 127191 h 226378"/>
                <a:gd name="connsiteX13" fmla="*/ 111076 w 226520"/>
                <a:gd name="connsiteY13" fmla="*/ 123636 h 226378"/>
                <a:gd name="connsiteX14" fmla="*/ 103012 w 226520"/>
                <a:gd name="connsiteY14" fmla="*/ 115698 h 226378"/>
                <a:gd name="connsiteX15" fmla="*/ 103012 w 226520"/>
                <a:gd name="connsiteY15" fmla="*/ 115698 h 226378"/>
                <a:gd name="connsiteX16" fmla="*/ 99456 w 226520"/>
                <a:gd name="connsiteY16" fmla="*/ 119191 h 226378"/>
                <a:gd name="connsiteX17" fmla="*/ 76723 w 226520"/>
                <a:gd name="connsiteY17" fmla="*/ 141860 h 226378"/>
                <a:gd name="connsiteX18" fmla="*/ 76724 w 226520"/>
                <a:gd name="connsiteY18" fmla="*/ 141859 h 226378"/>
                <a:gd name="connsiteX19" fmla="*/ 99457 w 226520"/>
                <a:gd name="connsiteY19" fmla="*/ 119190 h 226378"/>
                <a:gd name="connsiteX20" fmla="*/ 145367 w 226520"/>
                <a:gd name="connsiteY20" fmla="*/ 89408 h 226378"/>
                <a:gd name="connsiteX21" fmla="*/ 142764 w 226520"/>
                <a:gd name="connsiteY21" fmla="*/ 99695 h 226378"/>
                <a:gd name="connsiteX22" fmla="*/ 150511 w 226520"/>
                <a:gd name="connsiteY22" fmla="*/ 106934 h 226378"/>
                <a:gd name="connsiteX23" fmla="*/ 157242 w 226520"/>
                <a:gd name="connsiteY23" fmla="*/ 108395 h 226378"/>
                <a:gd name="connsiteX24" fmla="*/ 143272 w 226520"/>
                <a:gd name="connsiteY24" fmla="*/ 122365 h 226378"/>
                <a:gd name="connsiteX25" fmla="*/ 143272 w 226520"/>
                <a:gd name="connsiteY25" fmla="*/ 122366 h 226378"/>
                <a:gd name="connsiteX26" fmla="*/ 157241 w 226520"/>
                <a:gd name="connsiteY26" fmla="*/ 108396 h 226378"/>
                <a:gd name="connsiteX27" fmla="*/ 150510 w 226520"/>
                <a:gd name="connsiteY27" fmla="*/ 106935 h 226378"/>
                <a:gd name="connsiteX28" fmla="*/ 142763 w 226520"/>
                <a:gd name="connsiteY28" fmla="*/ 99696 h 226378"/>
                <a:gd name="connsiteX29" fmla="*/ 145366 w 226520"/>
                <a:gd name="connsiteY29" fmla="*/ 89409 h 226378"/>
                <a:gd name="connsiteX30" fmla="*/ 109966 w 226520"/>
                <a:gd name="connsiteY30" fmla="*/ 77883 h 226378"/>
                <a:gd name="connsiteX31" fmla="*/ 104282 w 226520"/>
                <a:gd name="connsiteY31" fmla="*/ 83567 h 226378"/>
                <a:gd name="connsiteX32" fmla="*/ 103457 w 226520"/>
                <a:gd name="connsiteY32" fmla="*/ 84391 h 226378"/>
                <a:gd name="connsiteX33" fmla="*/ 103457 w 226520"/>
                <a:gd name="connsiteY33" fmla="*/ 84391 h 226378"/>
                <a:gd name="connsiteX34" fmla="*/ 104283 w 226520"/>
                <a:gd name="connsiteY34" fmla="*/ 83566 h 226378"/>
                <a:gd name="connsiteX35" fmla="*/ 118253 w 226520"/>
                <a:gd name="connsiteY35" fmla="*/ 69596 h 226378"/>
                <a:gd name="connsiteX36" fmla="*/ 119713 w 226520"/>
                <a:gd name="connsiteY36" fmla="*/ 76327 h 226378"/>
                <a:gd name="connsiteX37" fmla="*/ 126952 w 226520"/>
                <a:gd name="connsiteY37" fmla="*/ 84074 h 226378"/>
                <a:gd name="connsiteX38" fmla="*/ 129873 w 226520"/>
                <a:gd name="connsiteY38" fmla="*/ 84518 h 226378"/>
                <a:gd name="connsiteX39" fmla="*/ 137239 w 226520"/>
                <a:gd name="connsiteY39" fmla="*/ 81471 h 226378"/>
                <a:gd name="connsiteX40" fmla="*/ 137238 w 226520"/>
                <a:gd name="connsiteY40" fmla="*/ 81472 h 226378"/>
                <a:gd name="connsiteX41" fmla="*/ 129872 w 226520"/>
                <a:gd name="connsiteY41" fmla="*/ 84519 h 226378"/>
                <a:gd name="connsiteX42" fmla="*/ 126951 w 226520"/>
                <a:gd name="connsiteY42" fmla="*/ 84075 h 226378"/>
                <a:gd name="connsiteX43" fmla="*/ 119712 w 226520"/>
                <a:gd name="connsiteY43" fmla="*/ 76328 h 226378"/>
                <a:gd name="connsiteX44" fmla="*/ 118252 w 226520"/>
                <a:gd name="connsiteY44" fmla="*/ 69597 h 226378"/>
                <a:gd name="connsiteX45" fmla="*/ 166767 w 226520"/>
                <a:gd name="connsiteY45" fmla="*/ 20955 h 226378"/>
                <a:gd name="connsiteX46" fmla="*/ 172355 w 226520"/>
                <a:gd name="connsiteY46" fmla="*/ 46355 h 226378"/>
                <a:gd name="connsiteX47" fmla="*/ 180292 w 226520"/>
                <a:gd name="connsiteY47" fmla="*/ 54292 h 226378"/>
                <a:gd name="connsiteX48" fmla="*/ 205756 w 226520"/>
                <a:gd name="connsiteY48" fmla="*/ 59880 h 226378"/>
                <a:gd name="connsiteX49" fmla="*/ 205755 w 226520"/>
                <a:gd name="connsiteY49" fmla="*/ 59881 h 226378"/>
                <a:gd name="connsiteX50" fmla="*/ 180291 w 226520"/>
                <a:gd name="connsiteY50" fmla="*/ 54293 h 226378"/>
                <a:gd name="connsiteX51" fmla="*/ 172354 w 226520"/>
                <a:gd name="connsiteY51" fmla="*/ 46356 h 226378"/>
                <a:gd name="connsiteX52" fmla="*/ 166766 w 226520"/>
                <a:gd name="connsiteY52" fmla="*/ 20956 h 226378"/>
                <a:gd name="connsiteX53" fmla="*/ 151971 w 226520"/>
                <a:gd name="connsiteY53" fmla="*/ 35687 h 226378"/>
                <a:gd name="connsiteX54" fmla="*/ 151971 w 226520"/>
                <a:gd name="connsiteY54" fmla="*/ 35687 h 226378"/>
                <a:gd name="connsiteX55" fmla="*/ 172926 w 226520"/>
                <a:gd name="connsiteY55" fmla="*/ 0 h 226378"/>
                <a:gd name="connsiteX56" fmla="*/ 143462 w 226520"/>
                <a:gd name="connsiteY56" fmla="*/ 29401 h 226378"/>
                <a:gd name="connsiteX57" fmla="*/ 141430 w 226520"/>
                <a:gd name="connsiteY57" fmla="*/ 34480 h 226378"/>
                <a:gd name="connsiteX58" fmla="*/ 141557 w 226520"/>
                <a:gd name="connsiteY58" fmla="*/ 35623 h 226378"/>
                <a:gd name="connsiteX59" fmla="*/ 144224 w 226520"/>
                <a:gd name="connsiteY59" fmla="*/ 59690 h 226378"/>
                <a:gd name="connsiteX60" fmla="*/ 129937 w 226520"/>
                <a:gd name="connsiteY60" fmla="*/ 73978 h 226378"/>
                <a:gd name="connsiteX61" fmla="*/ 124349 w 226520"/>
                <a:gd name="connsiteY61" fmla="*/ 48704 h 226378"/>
                <a:gd name="connsiteX62" fmla="*/ 96917 w 226520"/>
                <a:gd name="connsiteY62" fmla="*/ 76073 h 226378"/>
                <a:gd name="connsiteX63" fmla="*/ 94885 w 226520"/>
                <a:gd name="connsiteY63" fmla="*/ 78105 h 226378"/>
                <a:gd name="connsiteX64" fmla="*/ 92853 w 226520"/>
                <a:gd name="connsiteY64" fmla="*/ 83185 h 226378"/>
                <a:gd name="connsiteX65" fmla="*/ 92980 w 226520"/>
                <a:gd name="connsiteY65" fmla="*/ 84328 h 226378"/>
                <a:gd name="connsiteX66" fmla="*/ 95647 w 226520"/>
                <a:gd name="connsiteY66" fmla="*/ 108204 h 226378"/>
                <a:gd name="connsiteX67" fmla="*/ 92091 w 226520"/>
                <a:gd name="connsiteY67" fmla="*/ 111697 h 226378"/>
                <a:gd name="connsiteX68" fmla="*/ 69358 w 226520"/>
                <a:gd name="connsiteY68" fmla="*/ 134429 h 226378"/>
                <a:gd name="connsiteX69" fmla="*/ 46053 w 226520"/>
                <a:gd name="connsiteY69" fmla="*/ 157734 h 226378"/>
                <a:gd name="connsiteX70" fmla="*/ 4715 w 226520"/>
                <a:gd name="connsiteY70" fmla="*/ 198946 h 226378"/>
                <a:gd name="connsiteX71" fmla="*/ 4715 w 226520"/>
                <a:gd name="connsiteY71" fmla="*/ 221678 h 226378"/>
                <a:gd name="connsiteX72" fmla="*/ 16081 w 226520"/>
                <a:gd name="connsiteY72" fmla="*/ 226378 h 226378"/>
                <a:gd name="connsiteX73" fmla="*/ 27511 w 226520"/>
                <a:gd name="connsiteY73" fmla="*/ 221678 h 226378"/>
                <a:gd name="connsiteX74" fmla="*/ 68786 w 226520"/>
                <a:gd name="connsiteY74" fmla="*/ 180467 h 226378"/>
                <a:gd name="connsiteX75" fmla="*/ 92091 w 226520"/>
                <a:gd name="connsiteY75" fmla="*/ 157163 h 226378"/>
                <a:gd name="connsiteX76" fmla="*/ 114824 w 226520"/>
                <a:gd name="connsiteY76" fmla="*/ 134493 h 226378"/>
                <a:gd name="connsiteX77" fmla="*/ 118380 w 226520"/>
                <a:gd name="connsiteY77" fmla="*/ 130937 h 226378"/>
                <a:gd name="connsiteX78" fmla="*/ 142256 w 226520"/>
                <a:gd name="connsiteY78" fmla="*/ 133604 h 226378"/>
                <a:gd name="connsiteX79" fmla="*/ 143399 w 226520"/>
                <a:gd name="connsiteY79" fmla="*/ 133731 h 226378"/>
                <a:gd name="connsiteX80" fmla="*/ 143589 w 226520"/>
                <a:gd name="connsiteY80" fmla="*/ 133731 h 226378"/>
                <a:gd name="connsiteX81" fmla="*/ 148479 w 226520"/>
                <a:gd name="connsiteY81" fmla="*/ 131699 h 226378"/>
                <a:gd name="connsiteX82" fmla="*/ 150511 w 226520"/>
                <a:gd name="connsiteY82" fmla="*/ 129730 h 226378"/>
                <a:gd name="connsiteX83" fmla="*/ 177943 w 226520"/>
                <a:gd name="connsiteY83" fmla="*/ 102362 h 226378"/>
                <a:gd name="connsiteX84" fmla="*/ 152606 w 226520"/>
                <a:gd name="connsiteY84" fmla="*/ 96774 h 226378"/>
                <a:gd name="connsiteX85" fmla="*/ 167084 w 226520"/>
                <a:gd name="connsiteY85" fmla="*/ 82296 h 226378"/>
                <a:gd name="connsiteX86" fmla="*/ 190770 w 226520"/>
                <a:gd name="connsiteY86" fmla="*/ 84899 h 226378"/>
                <a:gd name="connsiteX87" fmla="*/ 191913 w 226520"/>
                <a:gd name="connsiteY87" fmla="*/ 85027 h 226378"/>
                <a:gd name="connsiteX88" fmla="*/ 192167 w 226520"/>
                <a:gd name="connsiteY88" fmla="*/ 85027 h 226378"/>
                <a:gd name="connsiteX89" fmla="*/ 197056 w 226520"/>
                <a:gd name="connsiteY89" fmla="*/ 82995 h 226378"/>
                <a:gd name="connsiteX90" fmla="*/ 226520 w 226520"/>
                <a:gd name="connsiteY90" fmla="*/ 53594 h 226378"/>
                <a:gd name="connsiteX91" fmla="*/ 182578 w 226520"/>
                <a:gd name="connsiteY91" fmla="*/ 43942 h 22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26520" h="226378">
                  <a:moveTo>
                    <a:pt x="72389" y="146194"/>
                  </a:moveTo>
                  <a:lnTo>
                    <a:pt x="53418" y="165165"/>
                  </a:lnTo>
                  <a:lnTo>
                    <a:pt x="12144" y="206375"/>
                  </a:lnTo>
                  <a:lnTo>
                    <a:pt x="12144" y="206375"/>
                  </a:lnTo>
                  <a:lnTo>
                    <a:pt x="53419" y="165164"/>
                  </a:lnTo>
                  <a:close/>
                  <a:moveTo>
                    <a:pt x="92743" y="141927"/>
                  </a:moveTo>
                  <a:lnTo>
                    <a:pt x="84788" y="149860"/>
                  </a:lnTo>
                  <a:lnTo>
                    <a:pt x="61484" y="173165"/>
                  </a:lnTo>
                  <a:lnTo>
                    <a:pt x="61484" y="173166"/>
                  </a:lnTo>
                  <a:lnTo>
                    <a:pt x="84787" y="149861"/>
                  </a:lnTo>
                  <a:close/>
                  <a:moveTo>
                    <a:pt x="111076" y="123636"/>
                  </a:moveTo>
                  <a:lnTo>
                    <a:pt x="107521" y="127191"/>
                  </a:lnTo>
                  <a:lnTo>
                    <a:pt x="107521" y="127191"/>
                  </a:lnTo>
                  <a:lnTo>
                    <a:pt x="111076" y="123636"/>
                  </a:lnTo>
                  <a:close/>
                  <a:moveTo>
                    <a:pt x="103012" y="115698"/>
                  </a:moveTo>
                  <a:lnTo>
                    <a:pt x="103012" y="115698"/>
                  </a:lnTo>
                  <a:lnTo>
                    <a:pt x="99456" y="119191"/>
                  </a:lnTo>
                  <a:lnTo>
                    <a:pt x="76723" y="141860"/>
                  </a:lnTo>
                  <a:lnTo>
                    <a:pt x="76724" y="141859"/>
                  </a:lnTo>
                  <a:lnTo>
                    <a:pt x="99457" y="119190"/>
                  </a:lnTo>
                  <a:close/>
                  <a:moveTo>
                    <a:pt x="145367" y="89408"/>
                  </a:moveTo>
                  <a:lnTo>
                    <a:pt x="142764" y="99695"/>
                  </a:lnTo>
                  <a:cubicBezTo>
                    <a:pt x="143843" y="103315"/>
                    <a:pt x="146828" y="106109"/>
                    <a:pt x="150511" y="106934"/>
                  </a:cubicBezTo>
                  <a:lnTo>
                    <a:pt x="157242" y="108395"/>
                  </a:lnTo>
                  <a:lnTo>
                    <a:pt x="143272" y="122365"/>
                  </a:lnTo>
                  <a:lnTo>
                    <a:pt x="143272" y="122366"/>
                  </a:lnTo>
                  <a:lnTo>
                    <a:pt x="157241" y="108396"/>
                  </a:lnTo>
                  <a:lnTo>
                    <a:pt x="150510" y="106935"/>
                  </a:lnTo>
                  <a:cubicBezTo>
                    <a:pt x="146827" y="106110"/>
                    <a:pt x="143842" y="103316"/>
                    <a:pt x="142763" y="99696"/>
                  </a:cubicBezTo>
                  <a:cubicBezTo>
                    <a:pt x="141683" y="96013"/>
                    <a:pt x="142699" y="92076"/>
                    <a:pt x="145366" y="89409"/>
                  </a:cubicBezTo>
                  <a:close/>
                  <a:moveTo>
                    <a:pt x="109966" y="77883"/>
                  </a:moveTo>
                  <a:lnTo>
                    <a:pt x="104282" y="83567"/>
                  </a:lnTo>
                  <a:lnTo>
                    <a:pt x="103457" y="84391"/>
                  </a:lnTo>
                  <a:lnTo>
                    <a:pt x="103457" y="84391"/>
                  </a:lnTo>
                  <a:lnTo>
                    <a:pt x="104283" y="83566"/>
                  </a:lnTo>
                  <a:close/>
                  <a:moveTo>
                    <a:pt x="118253" y="69596"/>
                  </a:moveTo>
                  <a:lnTo>
                    <a:pt x="119713" y="76327"/>
                  </a:lnTo>
                  <a:cubicBezTo>
                    <a:pt x="120539" y="80010"/>
                    <a:pt x="123333" y="82995"/>
                    <a:pt x="126952" y="84074"/>
                  </a:cubicBezTo>
                  <a:cubicBezTo>
                    <a:pt x="127905" y="84328"/>
                    <a:pt x="128921" y="84518"/>
                    <a:pt x="129873" y="84518"/>
                  </a:cubicBezTo>
                  <a:lnTo>
                    <a:pt x="137239" y="81471"/>
                  </a:lnTo>
                  <a:lnTo>
                    <a:pt x="137238" y="81472"/>
                  </a:lnTo>
                  <a:cubicBezTo>
                    <a:pt x="135270" y="83440"/>
                    <a:pt x="132603" y="84519"/>
                    <a:pt x="129872" y="84519"/>
                  </a:cubicBezTo>
                  <a:cubicBezTo>
                    <a:pt x="128920" y="84519"/>
                    <a:pt x="127904" y="84329"/>
                    <a:pt x="126951" y="84075"/>
                  </a:cubicBezTo>
                  <a:cubicBezTo>
                    <a:pt x="123332" y="82996"/>
                    <a:pt x="120538" y="80011"/>
                    <a:pt x="119712" y="76328"/>
                  </a:cubicBezTo>
                  <a:lnTo>
                    <a:pt x="118252" y="69597"/>
                  </a:lnTo>
                  <a:close/>
                  <a:moveTo>
                    <a:pt x="166767" y="20955"/>
                  </a:moveTo>
                  <a:lnTo>
                    <a:pt x="172355" y="46355"/>
                  </a:lnTo>
                  <a:cubicBezTo>
                    <a:pt x="173244" y="50292"/>
                    <a:pt x="176292" y="53403"/>
                    <a:pt x="180292" y="54292"/>
                  </a:cubicBezTo>
                  <a:lnTo>
                    <a:pt x="205756" y="59880"/>
                  </a:lnTo>
                  <a:lnTo>
                    <a:pt x="205755" y="59881"/>
                  </a:lnTo>
                  <a:lnTo>
                    <a:pt x="180291" y="54293"/>
                  </a:lnTo>
                  <a:cubicBezTo>
                    <a:pt x="176291" y="53404"/>
                    <a:pt x="173243" y="50293"/>
                    <a:pt x="172354" y="46356"/>
                  </a:cubicBezTo>
                  <a:lnTo>
                    <a:pt x="166766" y="20956"/>
                  </a:lnTo>
                  <a:lnTo>
                    <a:pt x="151971" y="35687"/>
                  </a:lnTo>
                  <a:lnTo>
                    <a:pt x="151971" y="35687"/>
                  </a:lnTo>
                  <a:close/>
                  <a:moveTo>
                    <a:pt x="172926" y="0"/>
                  </a:moveTo>
                  <a:lnTo>
                    <a:pt x="143462" y="29401"/>
                  </a:lnTo>
                  <a:cubicBezTo>
                    <a:pt x="142065" y="30797"/>
                    <a:pt x="141367" y="32639"/>
                    <a:pt x="141430" y="34480"/>
                  </a:cubicBezTo>
                  <a:cubicBezTo>
                    <a:pt x="141430" y="34861"/>
                    <a:pt x="141494" y="35242"/>
                    <a:pt x="141557" y="35623"/>
                  </a:cubicBezTo>
                  <a:lnTo>
                    <a:pt x="144224" y="59690"/>
                  </a:lnTo>
                  <a:lnTo>
                    <a:pt x="129937" y="73978"/>
                  </a:lnTo>
                  <a:lnTo>
                    <a:pt x="124349" y="48704"/>
                  </a:lnTo>
                  <a:lnTo>
                    <a:pt x="96917" y="76073"/>
                  </a:lnTo>
                  <a:lnTo>
                    <a:pt x="94885" y="78105"/>
                  </a:lnTo>
                  <a:cubicBezTo>
                    <a:pt x="93488" y="79502"/>
                    <a:pt x="92789" y="81343"/>
                    <a:pt x="92853" y="83185"/>
                  </a:cubicBezTo>
                  <a:cubicBezTo>
                    <a:pt x="92853" y="83566"/>
                    <a:pt x="92916" y="83947"/>
                    <a:pt x="92980" y="84328"/>
                  </a:cubicBezTo>
                  <a:lnTo>
                    <a:pt x="95647" y="108204"/>
                  </a:lnTo>
                  <a:lnTo>
                    <a:pt x="92091" y="111697"/>
                  </a:lnTo>
                  <a:lnTo>
                    <a:pt x="69358" y="134429"/>
                  </a:lnTo>
                  <a:lnTo>
                    <a:pt x="46053" y="157734"/>
                  </a:lnTo>
                  <a:lnTo>
                    <a:pt x="4715" y="198946"/>
                  </a:lnTo>
                  <a:cubicBezTo>
                    <a:pt x="-1572" y="205232"/>
                    <a:pt x="-1572" y="215392"/>
                    <a:pt x="4715" y="221678"/>
                  </a:cubicBezTo>
                  <a:cubicBezTo>
                    <a:pt x="7890" y="224790"/>
                    <a:pt x="11954" y="226378"/>
                    <a:pt x="16081" y="226378"/>
                  </a:cubicBezTo>
                  <a:cubicBezTo>
                    <a:pt x="20209" y="226378"/>
                    <a:pt x="24336" y="224790"/>
                    <a:pt x="27511" y="221678"/>
                  </a:cubicBezTo>
                  <a:lnTo>
                    <a:pt x="68786" y="180467"/>
                  </a:lnTo>
                  <a:lnTo>
                    <a:pt x="92091" y="157163"/>
                  </a:lnTo>
                  <a:lnTo>
                    <a:pt x="114824" y="134493"/>
                  </a:lnTo>
                  <a:lnTo>
                    <a:pt x="118380" y="130937"/>
                  </a:lnTo>
                  <a:lnTo>
                    <a:pt x="142256" y="133604"/>
                  </a:lnTo>
                  <a:cubicBezTo>
                    <a:pt x="142637" y="133667"/>
                    <a:pt x="143018" y="133731"/>
                    <a:pt x="143399" y="133731"/>
                  </a:cubicBezTo>
                  <a:lnTo>
                    <a:pt x="143589" y="133731"/>
                  </a:lnTo>
                  <a:cubicBezTo>
                    <a:pt x="145367" y="133731"/>
                    <a:pt x="147145" y="133033"/>
                    <a:pt x="148479" y="131699"/>
                  </a:cubicBezTo>
                  <a:lnTo>
                    <a:pt x="150511" y="129730"/>
                  </a:lnTo>
                  <a:lnTo>
                    <a:pt x="177943" y="102362"/>
                  </a:lnTo>
                  <a:lnTo>
                    <a:pt x="152606" y="96774"/>
                  </a:lnTo>
                  <a:lnTo>
                    <a:pt x="167084" y="82296"/>
                  </a:lnTo>
                  <a:lnTo>
                    <a:pt x="190770" y="84899"/>
                  </a:lnTo>
                  <a:cubicBezTo>
                    <a:pt x="191151" y="84963"/>
                    <a:pt x="191532" y="85027"/>
                    <a:pt x="191913" y="85027"/>
                  </a:cubicBezTo>
                  <a:lnTo>
                    <a:pt x="192167" y="85027"/>
                  </a:lnTo>
                  <a:cubicBezTo>
                    <a:pt x="193945" y="85027"/>
                    <a:pt x="195723" y="84391"/>
                    <a:pt x="197056" y="82995"/>
                  </a:cubicBezTo>
                  <a:lnTo>
                    <a:pt x="226520" y="53594"/>
                  </a:lnTo>
                  <a:lnTo>
                    <a:pt x="182578" y="43942"/>
                  </a:lnTo>
                  <a:close/>
                </a:path>
              </a:pathLst>
            </a:custGeom>
            <a:solidFill>
              <a:srgbClr val="358AC9"/>
            </a:solidFill>
            <a:ln w="6350" cap="flat">
              <a:noFill/>
              <a:prstDash val="solid"/>
              <a:miter/>
            </a:ln>
          </p:spPr>
          <p:txBody>
            <a:bodyPr wrap="square" rtlCol="0" anchor="ctr">
              <a:noAutofit/>
            </a:bodyP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103" name="Freeform: Shape 1367">
            <a:extLst>
              <a:ext uri="{FF2B5EF4-FFF2-40B4-BE49-F238E27FC236}">
                <a16:creationId xmlns:a16="http://schemas.microsoft.com/office/drawing/2014/main" id="{E7BA85C4-C85A-B542-B5EE-588B77115D0E}"/>
              </a:ext>
            </a:extLst>
          </p:cNvPr>
          <p:cNvSpPr/>
          <p:nvPr/>
        </p:nvSpPr>
        <p:spPr>
          <a:xfrm flipH="1">
            <a:off x="5100004" y="2965054"/>
            <a:ext cx="44195" cy="10414"/>
          </a:xfrm>
          <a:custGeom>
            <a:avLst/>
            <a:gdLst>
              <a:gd name="connsiteX0" fmla="*/ 38989 w 44195"/>
              <a:gd name="connsiteY0" fmla="*/ 0 h 10414"/>
              <a:gd name="connsiteX1" fmla="*/ 5207 w 44195"/>
              <a:gd name="connsiteY1" fmla="*/ 0 h 10414"/>
              <a:gd name="connsiteX2" fmla="*/ 0 w 44195"/>
              <a:gd name="connsiteY2" fmla="*/ 5207 h 10414"/>
              <a:gd name="connsiteX3" fmla="*/ 5207 w 44195"/>
              <a:gd name="connsiteY3" fmla="*/ 10414 h 10414"/>
              <a:gd name="connsiteX4" fmla="*/ 38989 w 44195"/>
              <a:gd name="connsiteY4" fmla="*/ 10414 h 10414"/>
              <a:gd name="connsiteX5" fmla="*/ 44196 w 44195"/>
              <a:gd name="connsiteY5" fmla="*/ 5207 h 10414"/>
              <a:gd name="connsiteX6" fmla="*/ 38989 w 44195"/>
              <a:gd name="connsiteY6" fmla="*/ 0 h 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5" h="10414">
                <a:moveTo>
                  <a:pt x="38989" y="0"/>
                </a:moveTo>
                <a:lnTo>
                  <a:pt x="5207" y="0"/>
                </a:lnTo>
                <a:cubicBezTo>
                  <a:pt x="2349" y="0"/>
                  <a:pt x="0" y="2349"/>
                  <a:pt x="0" y="5207"/>
                </a:cubicBezTo>
                <a:cubicBezTo>
                  <a:pt x="0" y="8065"/>
                  <a:pt x="2349" y="10414"/>
                  <a:pt x="5207" y="10414"/>
                </a:cubicBezTo>
                <a:lnTo>
                  <a:pt x="38989" y="10414"/>
                </a:lnTo>
                <a:cubicBezTo>
                  <a:pt x="41846" y="10414"/>
                  <a:pt x="44196" y="8065"/>
                  <a:pt x="44196" y="5207"/>
                </a:cubicBezTo>
                <a:cubicBezTo>
                  <a:pt x="44196" y="2349"/>
                  <a:pt x="41846" y="0"/>
                  <a:pt x="38989"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4" name="Freeform: Shape 1368">
            <a:extLst>
              <a:ext uri="{FF2B5EF4-FFF2-40B4-BE49-F238E27FC236}">
                <a16:creationId xmlns:a16="http://schemas.microsoft.com/office/drawing/2014/main" id="{90A0597B-5BE6-4144-82BE-D802B546067A}"/>
              </a:ext>
            </a:extLst>
          </p:cNvPr>
          <p:cNvSpPr/>
          <p:nvPr/>
        </p:nvSpPr>
        <p:spPr>
          <a:xfrm flipH="1">
            <a:off x="5082605" y="2948163"/>
            <a:ext cx="78994" cy="10414"/>
          </a:xfrm>
          <a:custGeom>
            <a:avLst/>
            <a:gdLst>
              <a:gd name="connsiteX0" fmla="*/ 73787 w 78994"/>
              <a:gd name="connsiteY0" fmla="*/ 0 h 10414"/>
              <a:gd name="connsiteX1" fmla="*/ 5207 w 78994"/>
              <a:gd name="connsiteY1" fmla="*/ 0 h 10414"/>
              <a:gd name="connsiteX2" fmla="*/ 0 w 78994"/>
              <a:gd name="connsiteY2" fmla="*/ 5207 h 10414"/>
              <a:gd name="connsiteX3" fmla="*/ 5207 w 78994"/>
              <a:gd name="connsiteY3" fmla="*/ 10414 h 10414"/>
              <a:gd name="connsiteX4" fmla="*/ 73787 w 78994"/>
              <a:gd name="connsiteY4" fmla="*/ 10414 h 10414"/>
              <a:gd name="connsiteX5" fmla="*/ 78994 w 78994"/>
              <a:gd name="connsiteY5" fmla="*/ 5207 h 10414"/>
              <a:gd name="connsiteX6" fmla="*/ 73787 w 78994"/>
              <a:gd name="connsiteY6" fmla="*/ 0 h 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94" h="10414">
                <a:moveTo>
                  <a:pt x="73787" y="0"/>
                </a:moveTo>
                <a:lnTo>
                  <a:pt x="5207" y="0"/>
                </a:lnTo>
                <a:cubicBezTo>
                  <a:pt x="2349" y="0"/>
                  <a:pt x="0" y="2349"/>
                  <a:pt x="0" y="5207"/>
                </a:cubicBezTo>
                <a:cubicBezTo>
                  <a:pt x="0" y="8065"/>
                  <a:pt x="2349" y="10414"/>
                  <a:pt x="5207" y="10414"/>
                </a:cubicBezTo>
                <a:lnTo>
                  <a:pt x="73787" y="10414"/>
                </a:lnTo>
                <a:cubicBezTo>
                  <a:pt x="76645" y="10414"/>
                  <a:pt x="78994" y="8065"/>
                  <a:pt x="78994" y="5207"/>
                </a:cubicBezTo>
                <a:cubicBezTo>
                  <a:pt x="78994" y="2349"/>
                  <a:pt x="76645" y="0"/>
                  <a:pt x="73787"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5" name="Freeform: Shape 1369">
            <a:extLst>
              <a:ext uri="{FF2B5EF4-FFF2-40B4-BE49-F238E27FC236}">
                <a16:creationId xmlns:a16="http://schemas.microsoft.com/office/drawing/2014/main" id="{0073CD19-2860-3C4B-8461-C59D6F8909C3}"/>
              </a:ext>
            </a:extLst>
          </p:cNvPr>
          <p:cNvSpPr/>
          <p:nvPr/>
        </p:nvSpPr>
        <p:spPr>
          <a:xfrm flipH="1">
            <a:off x="5082605" y="2931272"/>
            <a:ext cx="78994" cy="10414"/>
          </a:xfrm>
          <a:custGeom>
            <a:avLst/>
            <a:gdLst>
              <a:gd name="connsiteX0" fmla="*/ 73787 w 78994"/>
              <a:gd name="connsiteY0" fmla="*/ 0 h 10414"/>
              <a:gd name="connsiteX1" fmla="*/ 5207 w 78994"/>
              <a:gd name="connsiteY1" fmla="*/ 0 h 10414"/>
              <a:gd name="connsiteX2" fmla="*/ 0 w 78994"/>
              <a:gd name="connsiteY2" fmla="*/ 5207 h 10414"/>
              <a:gd name="connsiteX3" fmla="*/ 5207 w 78994"/>
              <a:gd name="connsiteY3" fmla="*/ 10414 h 10414"/>
              <a:gd name="connsiteX4" fmla="*/ 73787 w 78994"/>
              <a:gd name="connsiteY4" fmla="*/ 10414 h 10414"/>
              <a:gd name="connsiteX5" fmla="*/ 78994 w 78994"/>
              <a:gd name="connsiteY5" fmla="*/ 5207 h 10414"/>
              <a:gd name="connsiteX6" fmla="*/ 73787 w 78994"/>
              <a:gd name="connsiteY6" fmla="*/ 0 h 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94" h="10414">
                <a:moveTo>
                  <a:pt x="73787" y="0"/>
                </a:moveTo>
                <a:lnTo>
                  <a:pt x="5207" y="0"/>
                </a:lnTo>
                <a:cubicBezTo>
                  <a:pt x="2349" y="0"/>
                  <a:pt x="0" y="2350"/>
                  <a:pt x="0" y="5207"/>
                </a:cubicBezTo>
                <a:cubicBezTo>
                  <a:pt x="0" y="8065"/>
                  <a:pt x="2349" y="10414"/>
                  <a:pt x="5207" y="10414"/>
                </a:cubicBezTo>
                <a:lnTo>
                  <a:pt x="73787" y="10414"/>
                </a:lnTo>
                <a:cubicBezTo>
                  <a:pt x="76645" y="10414"/>
                  <a:pt x="78994" y="8065"/>
                  <a:pt x="78994" y="5207"/>
                </a:cubicBezTo>
                <a:cubicBezTo>
                  <a:pt x="78994" y="2350"/>
                  <a:pt x="76645" y="0"/>
                  <a:pt x="73787"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6" name="Freeform: Shape 1370">
            <a:extLst>
              <a:ext uri="{FF2B5EF4-FFF2-40B4-BE49-F238E27FC236}">
                <a16:creationId xmlns:a16="http://schemas.microsoft.com/office/drawing/2014/main" id="{855A9A13-A264-404C-A3FE-45125343BE50}"/>
              </a:ext>
            </a:extLst>
          </p:cNvPr>
          <p:cNvSpPr/>
          <p:nvPr/>
        </p:nvSpPr>
        <p:spPr>
          <a:xfrm flipH="1">
            <a:off x="5082605" y="2914444"/>
            <a:ext cx="78994" cy="10414"/>
          </a:xfrm>
          <a:custGeom>
            <a:avLst/>
            <a:gdLst>
              <a:gd name="connsiteX0" fmla="*/ 73787 w 78994"/>
              <a:gd name="connsiteY0" fmla="*/ 0 h 10414"/>
              <a:gd name="connsiteX1" fmla="*/ 5207 w 78994"/>
              <a:gd name="connsiteY1" fmla="*/ 0 h 10414"/>
              <a:gd name="connsiteX2" fmla="*/ 0 w 78994"/>
              <a:gd name="connsiteY2" fmla="*/ 5207 h 10414"/>
              <a:gd name="connsiteX3" fmla="*/ 5207 w 78994"/>
              <a:gd name="connsiteY3" fmla="*/ 10414 h 10414"/>
              <a:gd name="connsiteX4" fmla="*/ 73787 w 78994"/>
              <a:gd name="connsiteY4" fmla="*/ 10414 h 10414"/>
              <a:gd name="connsiteX5" fmla="*/ 78994 w 78994"/>
              <a:gd name="connsiteY5" fmla="*/ 5207 h 10414"/>
              <a:gd name="connsiteX6" fmla="*/ 73787 w 78994"/>
              <a:gd name="connsiteY6" fmla="*/ 0 h 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94" h="10414">
                <a:moveTo>
                  <a:pt x="73787" y="0"/>
                </a:moveTo>
                <a:lnTo>
                  <a:pt x="5207" y="0"/>
                </a:lnTo>
                <a:cubicBezTo>
                  <a:pt x="2349" y="0"/>
                  <a:pt x="0" y="2349"/>
                  <a:pt x="0" y="5207"/>
                </a:cubicBezTo>
                <a:cubicBezTo>
                  <a:pt x="0" y="8065"/>
                  <a:pt x="2349" y="10414"/>
                  <a:pt x="5207" y="10414"/>
                </a:cubicBezTo>
                <a:lnTo>
                  <a:pt x="73787" y="10414"/>
                </a:lnTo>
                <a:cubicBezTo>
                  <a:pt x="76645" y="10414"/>
                  <a:pt x="78994" y="8065"/>
                  <a:pt x="78994" y="5207"/>
                </a:cubicBezTo>
                <a:cubicBezTo>
                  <a:pt x="78994" y="2286"/>
                  <a:pt x="76645" y="0"/>
                  <a:pt x="73787"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7" name="Freeform: Shape 1371">
            <a:extLst>
              <a:ext uri="{FF2B5EF4-FFF2-40B4-BE49-F238E27FC236}">
                <a16:creationId xmlns:a16="http://schemas.microsoft.com/office/drawing/2014/main" id="{CD00AA93-20AF-C941-BD0D-E5F6A076E9B6}"/>
              </a:ext>
            </a:extLst>
          </p:cNvPr>
          <p:cNvSpPr/>
          <p:nvPr/>
        </p:nvSpPr>
        <p:spPr>
          <a:xfrm flipH="1">
            <a:off x="5008246" y="2645014"/>
            <a:ext cx="227965" cy="262254"/>
          </a:xfrm>
          <a:custGeom>
            <a:avLst/>
            <a:gdLst>
              <a:gd name="connsiteX0" fmla="*/ 114110 w 227965"/>
              <a:gd name="connsiteY0" fmla="*/ 0 h 262254"/>
              <a:gd name="connsiteX1" fmla="*/ 0 w 227965"/>
              <a:gd name="connsiteY1" fmla="*/ 113855 h 262254"/>
              <a:gd name="connsiteX2" fmla="*/ 41085 w 227965"/>
              <a:gd name="connsiteY2" fmla="*/ 201358 h 262254"/>
              <a:gd name="connsiteX3" fmla="*/ 41212 w 227965"/>
              <a:gd name="connsiteY3" fmla="*/ 201486 h 262254"/>
              <a:gd name="connsiteX4" fmla="*/ 42101 w 227965"/>
              <a:gd name="connsiteY4" fmla="*/ 202248 h 262254"/>
              <a:gd name="connsiteX5" fmla="*/ 42418 w 227965"/>
              <a:gd name="connsiteY5" fmla="*/ 202502 h 262254"/>
              <a:gd name="connsiteX6" fmla="*/ 65024 w 227965"/>
              <a:gd name="connsiteY6" fmla="*/ 240157 h 262254"/>
              <a:gd name="connsiteX7" fmla="*/ 87122 w 227965"/>
              <a:gd name="connsiteY7" fmla="*/ 262255 h 262254"/>
              <a:gd name="connsiteX8" fmla="*/ 140780 w 227965"/>
              <a:gd name="connsiteY8" fmla="*/ 262255 h 262254"/>
              <a:gd name="connsiteX9" fmla="*/ 162878 w 227965"/>
              <a:gd name="connsiteY9" fmla="*/ 240157 h 262254"/>
              <a:gd name="connsiteX10" fmla="*/ 185484 w 227965"/>
              <a:gd name="connsiteY10" fmla="*/ 202565 h 262254"/>
              <a:gd name="connsiteX11" fmla="*/ 185865 w 227965"/>
              <a:gd name="connsiteY11" fmla="*/ 202248 h 262254"/>
              <a:gd name="connsiteX12" fmla="*/ 186754 w 227965"/>
              <a:gd name="connsiteY12" fmla="*/ 201549 h 262254"/>
              <a:gd name="connsiteX13" fmla="*/ 187198 w 227965"/>
              <a:gd name="connsiteY13" fmla="*/ 201168 h 262254"/>
              <a:gd name="connsiteX14" fmla="*/ 227965 w 227965"/>
              <a:gd name="connsiteY14" fmla="*/ 113919 h 262254"/>
              <a:gd name="connsiteX15" fmla="*/ 114110 w 227965"/>
              <a:gd name="connsiteY15" fmla="*/ 0 h 262254"/>
              <a:gd name="connsiteX16" fmla="*/ 93790 w 227965"/>
              <a:gd name="connsiteY16" fmla="*/ 122047 h 262254"/>
              <a:gd name="connsiteX17" fmla="*/ 114110 w 227965"/>
              <a:gd name="connsiteY17" fmla="*/ 132143 h 262254"/>
              <a:gd name="connsiteX18" fmla="*/ 134430 w 227965"/>
              <a:gd name="connsiteY18" fmla="*/ 122047 h 262254"/>
              <a:gd name="connsiteX19" fmla="*/ 153416 w 227965"/>
              <a:gd name="connsiteY19" fmla="*/ 132080 h 262254"/>
              <a:gd name="connsiteX20" fmla="*/ 119888 w 227965"/>
              <a:gd name="connsiteY20" fmla="*/ 242888 h 262254"/>
              <a:gd name="connsiteX21" fmla="*/ 108839 w 227965"/>
              <a:gd name="connsiteY21" fmla="*/ 242888 h 262254"/>
              <a:gd name="connsiteX22" fmla="*/ 75248 w 227965"/>
              <a:gd name="connsiteY22" fmla="*/ 132080 h 262254"/>
              <a:gd name="connsiteX23" fmla="*/ 93790 w 227965"/>
              <a:gd name="connsiteY23" fmla="*/ 122047 h 262254"/>
              <a:gd name="connsiteX24" fmla="*/ 180404 w 227965"/>
              <a:gd name="connsiteY24" fmla="*/ 193358 h 262254"/>
              <a:gd name="connsiteX25" fmla="*/ 180277 w 227965"/>
              <a:gd name="connsiteY25" fmla="*/ 193485 h 262254"/>
              <a:gd name="connsiteX26" fmla="*/ 180277 w 227965"/>
              <a:gd name="connsiteY26" fmla="*/ 193485 h 262254"/>
              <a:gd name="connsiteX27" fmla="*/ 179070 w 227965"/>
              <a:gd name="connsiteY27" fmla="*/ 194437 h 262254"/>
              <a:gd name="connsiteX28" fmla="*/ 152654 w 227965"/>
              <a:gd name="connsiteY28" fmla="*/ 240093 h 262254"/>
              <a:gd name="connsiteX29" fmla="*/ 140970 w 227965"/>
              <a:gd name="connsiteY29" fmla="*/ 251777 h 262254"/>
              <a:gd name="connsiteX30" fmla="*/ 129096 w 227965"/>
              <a:gd name="connsiteY30" fmla="*/ 251777 h 262254"/>
              <a:gd name="connsiteX31" fmla="*/ 130620 w 227965"/>
              <a:gd name="connsiteY31" fmla="*/ 247333 h 262254"/>
              <a:gd name="connsiteX32" fmla="*/ 133795 w 227965"/>
              <a:gd name="connsiteY32" fmla="*/ 209677 h 262254"/>
              <a:gd name="connsiteX33" fmla="*/ 167449 w 227965"/>
              <a:gd name="connsiteY33" fmla="*/ 128651 h 262254"/>
              <a:gd name="connsiteX34" fmla="*/ 180023 w 227965"/>
              <a:gd name="connsiteY34" fmla="*/ 108902 h 262254"/>
              <a:gd name="connsiteX35" fmla="*/ 178245 w 227965"/>
              <a:gd name="connsiteY35" fmla="*/ 102362 h 262254"/>
              <a:gd name="connsiteX36" fmla="*/ 175070 w 227965"/>
              <a:gd name="connsiteY36" fmla="*/ 101473 h 262254"/>
              <a:gd name="connsiteX37" fmla="*/ 174879 w 227965"/>
              <a:gd name="connsiteY37" fmla="*/ 101473 h 262254"/>
              <a:gd name="connsiteX38" fmla="*/ 169799 w 227965"/>
              <a:gd name="connsiteY38" fmla="*/ 105537 h 262254"/>
              <a:gd name="connsiteX39" fmla="*/ 160020 w 227965"/>
              <a:gd name="connsiteY39" fmla="*/ 120714 h 262254"/>
              <a:gd name="connsiteX40" fmla="*/ 154623 w 227965"/>
              <a:gd name="connsiteY40" fmla="*/ 121730 h 262254"/>
              <a:gd name="connsiteX41" fmla="*/ 139573 w 227965"/>
              <a:gd name="connsiteY41" fmla="*/ 106680 h 262254"/>
              <a:gd name="connsiteX42" fmla="*/ 134366 w 227965"/>
              <a:gd name="connsiteY42" fmla="*/ 101473 h 262254"/>
              <a:gd name="connsiteX43" fmla="*/ 129159 w 227965"/>
              <a:gd name="connsiteY43" fmla="*/ 106680 h 262254"/>
              <a:gd name="connsiteX44" fmla="*/ 114110 w 227965"/>
              <a:gd name="connsiteY44" fmla="*/ 121730 h 262254"/>
              <a:gd name="connsiteX45" fmla="*/ 99060 w 227965"/>
              <a:gd name="connsiteY45" fmla="*/ 106680 h 262254"/>
              <a:gd name="connsiteX46" fmla="*/ 93853 w 227965"/>
              <a:gd name="connsiteY46" fmla="*/ 101473 h 262254"/>
              <a:gd name="connsiteX47" fmla="*/ 88646 w 227965"/>
              <a:gd name="connsiteY47" fmla="*/ 106680 h 262254"/>
              <a:gd name="connsiteX48" fmla="*/ 73596 w 227965"/>
              <a:gd name="connsiteY48" fmla="*/ 121730 h 262254"/>
              <a:gd name="connsiteX49" fmla="*/ 68707 w 227965"/>
              <a:gd name="connsiteY49" fmla="*/ 120840 h 262254"/>
              <a:gd name="connsiteX50" fmla="*/ 57658 w 227965"/>
              <a:gd name="connsiteY50" fmla="*/ 103759 h 262254"/>
              <a:gd name="connsiteX51" fmla="*/ 57658 w 227965"/>
              <a:gd name="connsiteY51" fmla="*/ 103759 h 262254"/>
              <a:gd name="connsiteX52" fmla="*/ 57658 w 227965"/>
              <a:gd name="connsiteY52" fmla="*/ 103759 h 262254"/>
              <a:gd name="connsiteX53" fmla="*/ 57531 w 227965"/>
              <a:gd name="connsiteY53" fmla="*/ 103568 h 262254"/>
              <a:gd name="connsiteX54" fmla="*/ 57023 w 227965"/>
              <a:gd name="connsiteY54" fmla="*/ 102997 h 262254"/>
              <a:gd name="connsiteX55" fmla="*/ 56642 w 227965"/>
              <a:gd name="connsiteY55" fmla="*/ 102680 h 262254"/>
              <a:gd name="connsiteX56" fmla="*/ 56198 w 227965"/>
              <a:gd name="connsiteY56" fmla="*/ 102362 h 262254"/>
              <a:gd name="connsiteX57" fmla="*/ 55753 w 227965"/>
              <a:gd name="connsiteY57" fmla="*/ 102108 h 262254"/>
              <a:gd name="connsiteX58" fmla="*/ 55245 w 227965"/>
              <a:gd name="connsiteY58" fmla="*/ 101854 h 262254"/>
              <a:gd name="connsiteX59" fmla="*/ 54801 w 227965"/>
              <a:gd name="connsiteY59" fmla="*/ 101727 h 262254"/>
              <a:gd name="connsiteX60" fmla="*/ 54293 w 227965"/>
              <a:gd name="connsiteY60" fmla="*/ 101600 h 262254"/>
              <a:gd name="connsiteX61" fmla="*/ 53658 w 227965"/>
              <a:gd name="connsiteY61" fmla="*/ 101536 h 262254"/>
              <a:gd name="connsiteX62" fmla="*/ 53277 w 227965"/>
              <a:gd name="connsiteY62" fmla="*/ 101473 h 262254"/>
              <a:gd name="connsiteX63" fmla="*/ 53277 w 227965"/>
              <a:gd name="connsiteY63" fmla="*/ 101473 h 262254"/>
              <a:gd name="connsiteX64" fmla="*/ 52261 w 227965"/>
              <a:gd name="connsiteY64" fmla="*/ 101600 h 262254"/>
              <a:gd name="connsiteX65" fmla="*/ 51499 w 227965"/>
              <a:gd name="connsiteY65" fmla="*/ 101854 h 262254"/>
              <a:gd name="connsiteX66" fmla="*/ 51308 w 227965"/>
              <a:gd name="connsiteY66" fmla="*/ 101917 h 262254"/>
              <a:gd name="connsiteX67" fmla="*/ 50419 w 227965"/>
              <a:gd name="connsiteY67" fmla="*/ 102426 h 262254"/>
              <a:gd name="connsiteX68" fmla="*/ 50419 w 227965"/>
              <a:gd name="connsiteY68" fmla="*/ 102426 h 262254"/>
              <a:gd name="connsiteX69" fmla="*/ 50229 w 227965"/>
              <a:gd name="connsiteY69" fmla="*/ 102552 h 262254"/>
              <a:gd name="connsiteX70" fmla="*/ 49657 w 227965"/>
              <a:gd name="connsiteY70" fmla="*/ 103061 h 262254"/>
              <a:gd name="connsiteX71" fmla="*/ 49340 w 227965"/>
              <a:gd name="connsiteY71" fmla="*/ 103442 h 262254"/>
              <a:gd name="connsiteX72" fmla="*/ 49022 w 227965"/>
              <a:gd name="connsiteY72" fmla="*/ 103823 h 262254"/>
              <a:gd name="connsiteX73" fmla="*/ 48768 w 227965"/>
              <a:gd name="connsiteY73" fmla="*/ 104267 h 262254"/>
              <a:gd name="connsiteX74" fmla="*/ 48514 w 227965"/>
              <a:gd name="connsiteY74" fmla="*/ 104711 h 262254"/>
              <a:gd name="connsiteX75" fmla="*/ 48387 w 227965"/>
              <a:gd name="connsiteY75" fmla="*/ 105220 h 262254"/>
              <a:gd name="connsiteX76" fmla="*/ 48260 w 227965"/>
              <a:gd name="connsiteY76" fmla="*/ 105664 h 262254"/>
              <a:gd name="connsiteX77" fmla="*/ 48196 w 227965"/>
              <a:gd name="connsiteY77" fmla="*/ 106426 h 262254"/>
              <a:gd name="connsiteX78" fmla="*/ 48196 w 227965"/>
              <a:gd name="connsiteY78" fmla="*/ 106680 h 262254"/>
              <a:gd name="connsiteX79" fmla="*/ 48196 w 227965"/>
              <a:gd name="connsiteY79" fmla="*/ 106680 h 262254"/>
              <a:gd name="connsiteX80" fmla="*/ 48196 w 227965"/>
              <a:gd name="connsiteY80" fmla="*/ 106743 h 262254"/>
              <a:gd name="connsiteX81" fmla="*/ 61532 w 227965"/>
              <a:gd name="connsiteY81" fmla="*/ 129032 h 262254"/>
              <a:gd name="connsiteX82" fmla="*/ 94933 w 227965"/>
              <a:gd name="connsiteY82" fmla="*/ 209614 h 262254"/>
              <a:gd name="connsiteX83" fmla="*/ 98108 w 227965"/>
              <a:gd name="connsiteY83" fmla="*/ 247269 h 262254"/>
              <a:gd name="connsiteX84" fmla="*/ 98108 w 227965"/>
              <a:gd name="connsiteY84" fmla="*/ 247650 h 262254"/>
              <a:gd name="connsiteX85" fmla="*/ 98044 w 227965"/>
              <a:gd name="connsiteY85" fmla="*/ 248031 h 262254"/>
              <a:gd name="connsiteX86" fmla="*/ 98044 w 227965"/>
              <a:gd name="connsiteY86" fmla="*/ 248158 h 262254"/>
              <a:gd name="connsiteX87" fmla="*/ 98108 w 227965"/>
              <a:gd name="connsiteY87" fmla="*/ 248730 h 262254"/>
              <a:gd name="connsiteX88" fmla="*/ 98171 w 227965"/>
              <a:gd name="connsiteY88" fmla="*/ 249174 h 262254"/>
              <a:gd name="connsiteX89" fmla="*/ 98298 w 227965"/>
              <a:gd name="connsiteY89" fmla="*/ 249682 h 262254"/>
              <a:gd name="connsiteX90" fmla="*/ 98489 w 227965"/>
              <a:gd name="connsiteY90" fmla="*/ 250127 h 262254"/>
              <a:gd name="connsiteX91" fmla="*/ 98743 w 227965"/>
              <a:gd name="connsiteY91" fmla="*/ 250571 h 262254"/>
              <a:gd name="connsiteX92" fmla="*/ 98996 w 227965"/>
              <a:gd name="connsiteY92" fmla="*/ 251016 h 262254"/>
              <a:gd name="connsiteX93" fmla="*/ 99314 w 227965"/>
              <a:gd name="connsiteY93" fmla="*/ 251396 h 262254"/>
              <a:gd name="connsiteX94" fmla="*/ 99568 w 227965"/>
              <a:gd name="connsiteY94" fmla="*/ 251714 h 262254"/>
              <a:gd name="connsiteX95" fmla="*/ 87313 w 227965"/>
              <a:gd name="connsiteY95" fmla="*/ 251714 h 262254"/>
              <a:gd name="connsiteX96" fmla="*/ 75629 w 227965"/>
              <a:gd name="connsiteY96" fmla="*/ 240030 h 262254"/>
              <a:gd name="connsiteX97" fmla="*/ 49149 w 227965"/>
              <a:gd name="connsiteY97" fmla="*/ 194310 h 262254"/>
              <a:gd name="connsiteX98" fmla="*/ 48006 w 227965"/>
              <a:gd name="connsiteY98" fmla="*/ 193358 h 262254"/>
              <a:gd name="connsiteX99" fmla="*/ 48006 w 227965"/>
              <a:gd name="connsiteY99" fmla="*/ 193358 h 262254"/>
              <a:gd name="connsiteX100" fmla="*/ 47879 w 227965"/>
              <a:gd name="connsiteY100" fmla="*/ 193230 h 262254"/>
              <a:gd name="connsiteX101" fmla="*/ 10541 w 227965"/>
              <a:gd name="connsiteY101" fmla="*/ 113729 h 262254"/>
              <a:gd name="connsiteX102" fmla="*/ 114173 w 227965"/>
              <a:gd name="connsiteY102" fmla="*/ 10287 h 262254"/>
              <a:gd name="connsiteX103" fmla="*/ 217805 w 227965"/>
              <a:gd name="connsiteY103" fmla="*/ 113729 h 262254"/>
              <a:gd name="connsiteX104" fmla="*/ 180404 w 227965"/>
              <a:gd name="connsiteY104" fmla="*/ 193358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27965" h="262254">
                <a:moveTo>
                  <a:pt x="114110" y="0"/>
                </a:moveTo>
                <a:cubicBezTo>
                  <a:pt x="51181" y="0"/>
                  <a:pt x="0" y="51054"/>
                  <a:pt x="0" y="113855"/>
                </a:cubicBezTo>
                <a:cubicBezTo>
                  <a:pt x="0" y="147764"/>
                  <a:pt x="14986" y="179642"/>
                  <a:pt x="41085" y="201358"/>
                </a:cubicBezTo>
                <a:cubicBezTo>
                  <a:pt x="41148" y="201422"/>
                  <a:pt x="41212" y="201422"/>
                  <a:pt x="41212" y="201486"/>
                </a:cubicBezTo>
                <a:cubicBezTo>
                  <a:pt x="41529" y="201739"/>
                  <a:pt x="41846" y="201993"/>
                  <a:pt x="42101" y="202248"/>
                </a:cubicBezTo>
                <a:lnTo>
                  <a:pt x="42418" y="202502"/>
                </a:lnTo>
                <a:cubicBezTo>
                  <a:pt x="46165" y="205613"/>
                  <a:pt x="65024" y="221996"/>
                  <a:pt x="65024" y="240157"/>
                </a:cubicBezTo>
                <a:cubicBezTo>
                  <a:pt x="65024" y="252349"/>
                  <a:pt x="74930" y="262255"/>
                  <a:pt x="87122" y="262255"/>
                </a:cubicBezTo>
                <a:lnTo>
                  <a:pt x="140780" y="262255"/>
                </a:lnTo>
                <a:cubicBezTo>
                  <a:pt x="152971" y="262255"/>
                  <a:pt x="162878" y="252349"/>
                  <a:pt x="162878" y="240157"/>
                </a:cubicBezTo>
                <a:cubicBezTo>
                  <a:pt x="162878" y="221996"/>
                  <a:pt x="181737" y="205613"/>
                  <a:pt x="185484" y="202565"/>
                </a:cubicBezTo>
                <a:lnTo>
                  <a:pt x="185865" y="202248"/>
                </a:lnTo>
                <a:cubicBezTo>
                  <a:pt x="186182" y="201993"/>
                  <a:pt x="186499" y="201739"/>
                  <a:pt x="186754" y="201549"/>
                </a:cubicBezTo>
                <a:cubicBezTo>
                  <a:pt x="186881" y="201422"/>
                  <a:pt x="187071" y="201295"/>
                  <a:pt x="187198" y="201168"/>
                </a:cubicBezTo>
                <a:cubicBezTo>
                  <a:pt x="213106" y="179451"/>
                  <a:pt x="227965" y="147638"/>
                  <a:pt x="227965" y="113919"/>
                </a:cubicBezTo>
                <a:cubicBezTo>
                  <a:pt x="228156" y="51054"/>
                  <a:pt x="176974" y="0"/>
                  <a:pt x="114110" y="0"/>
                </a:cubicBezTo>
                <a:moveTo>
                  <a:pt x="93790" y="122047"/>
                </a:moveTo>
                <a:cubicBezTo>
                  <a:pt x="98425" y="128143"/>
                  <a:pt x="105791" y="132143"/>
                  <a:pt x="114110" y="132143"/>
                </a:cubicBezTo>
                <a:cubicBezTo>
                  <a:pt x="122428" y="132143"/>
                  <a:pt x="129731" y="128143"/>
                  <a:pt x="134430" y="122047"/>
                </a:cubicBezTo>
                <a:cubicBezTo>
                  <a:pt x="138874" y="127826"/>
                  <a:pt x="145669" y="131699"/>
                  <a:pt x="153416" y="132080"/>
                </a:cubicBezTo>
                <a:cubicBezTo>
                  <a:pt x="121666" y="188277"/>
                  <a:pt x="119380" y="228346"/>
                  <a:pt x="119888" y="242888"/>
                </a:cubicBezTo>
                <a:lnTo>
                  <a:pt x="108839" y="242888"/>
                </a:lnTo>
                <a:cubicBezTo>
                  <a:pt x="109347" y="228346"/>
                  <a:pt x="106998" y="188277"/>
                  <a:pt x="75248" y="132080"/>
                </a:cubicBezTo>
                <a:cubicBezTo>
                  <a:pt x="82804" y="131572"/>
                  <a:pt x="89471" y="127762"/>
                  <a:pt x="93790" y="122047"/>
                </a:cubicBezTo>
                <a:moveTo>
                  <a:pt x="180404" y="193358"/>
                </a:moveTo>
                <a:cubicBezTo>
                  <a:pt x="180340" y="193421"/>
                  <a:pt x="180340" y="193421"/>
                  <a:pt x="180277" y="193485"/>
                </a:cubicBezTo>
                <a:cubicBezTo>
                  <a:pt x="180277" y="193485"/>
                  <a:pt x="180277" y="193485"/>
                  <a:pt x="180277" y="193485"/>
                </a:cubicBezTo>
                <a:lnTo>
                  <a:pt x="179070" y="194437"/>
                </a:lnTo>
                <a:cubicBezTo>
                  <a:pt x="172847" y="199517"/>
                  <a:pt x="152654" y="217868"/>
                  <a:pt x="152654" y="240093"/>
                </a:cubicBezTo>
                <a:cubicBezTo>
                  <a:pt x="152654" y="246507"/>
                  <a:pt x="147384" y="251777"/>
                  <a:pt x="140970" y="251777"/>
                </a:cubicBezTo>
                <a:lnTo>
                  <a:pt x="129096" y="251777"/>
                </a:lnTo>
                <a:cubicBezTo>
                  <a:pt x="130239" y="250635"/>
                  <a:pt x="130874" y="249047"/>
                  <a:pt x="130620" y="247333"/>
                </a:cubicBezTo>
                <a:cubicBezTo>
                  <a:pt x="130620" y="247205"/>
                  <a:pt x="128715" y="233363"/>
                  <a:pt x="133795" y="209677"/>
                </a:cubicBezTo>
                <a:cubicBezTo>
                  <a:pt x="137795" y="191071"/>
                  <a:pt x="146876" y="162941"/>
                  <a:pt x="167449" y="128651"/>
                </a:cubicBezTo>
                <a:cubicBezTo>
                  <a:pt x="174435" y="124587"/>
                  <a:pt x="179324" y="117348"/>
                  <a:pt x="180023" y="108902"/>
                </a:cubicBezTo>
                <a:cubicBezTo>
                  <a:pt x="181102" y="106617"/>
                  <a:pt x="180404" y="103823"/>
                  <a:pt x="178245" y="102362"/>
                </a:cubicBezTo>
                <a:cubicBezTo>
                  <a:pt x="177292" y="101727"/>
                  <a:pt x="176149" y="101410"/>
                  <a:pt x="175070" y="101473"/>
                </a:cubicBezTo>
                <a:cubicBezTo>
                  <a:pt x="175006" y="101473"/>
                  <a:pt x="174943" y="101473"/>
                  <a:pt x="174879" y="101473"/>
                </a:cubicBezTo>
                <a:cubicBezTo>
                  <a:pt x="172403" y="101473"/>
                  <a:pt x="170371" y="103188"/>
                  <a:pt x="169799" y="105537"/>
                </a:cubicBezTo>
                <a:cubicBezTo>
                  <a:pt x="166307" y="110680"/>
                  <a:pt x="163005" y="115761"/>
                  <a:pt x="160020" y="120714"/>
                </a:cubicBezTo>
                <a:cubicBezTo>
                  <a:pt x="158306" y="121348"/>
                  <a:pt x="156528" y="121730"/>
                  <a:pt x="154623" y="121730"/>
                </a:cubicBezTo>
                <a:cubicBezTo>
                  <a:pt x="146304" y="121730"/>
                  <a:pt x="139573" y="114998"/>
                  <a:pt x="139573" y="106680"/>
                </a:cubicBezTo>
                <a:cubicBezTo>
                  <a:pt x="139573" y="103823"/>
                  <a:pt x="137224" y="101473"/>
                  <a:pt x="134366" y="101473"/>
                </a:cubicBezTo>
                <a:cubicBezTo>
                  <a:pt x="131509" y="101473"/>
                  <a:pt x="129159" y="103823"/>
                  <a:pt x="129159" y="106680"/>
                </a:cubicBezTo>
                <a:cubicBezTo>
                  <a:pt x="129159" y="114998"/>
                  <a:pt x="122428" y="121730"/>
                  <a:pt x="114110" y="121730"/>
                </a:cubicBezTo>
                <a:cubicBezTo>
                  <a:pt x="105791" y="121730"/>
                  <a:pt x="99060" y="114998"/>
                  <a:pt x="99060" y="106680"/>
                </a:cubicBezTo>
                <a:cubicBezTo>
                  <a:pt x="99060" y="103823"/>
                  <a:pt x="96711" y="101473"/>
                  <a:pt x="93853" y="101473"/>
                </a:cubicBezTo>
                <a:cubicBezTo>
                  <a:pt x="90996" y="101473"/>
                  <a:pt x="88646" y="103823"/>
                  <a:pt x="88646" y="106680"/>
                </a:cubicBezTo>
                <a:cubicBezTo>
                  <a:pt x="88646" y="114998"/>
                  <a:pt x="81915" y="121730"/>
                  <a:pt x="73596" y="121730"/>
                </a:cubicBezTo>
                <a:cubicBezTo>
                  <a:pt x="71882" y="121730"/>
                  <a:pt x="70231" y="121348"/>
                  <a:pt x="68707" y="120840"/>
                </a:cubicBezTo>
                <a:cubicBezTo>
                  <a:pt x="65278" y="115316"/>
                  <a:pt x="61659" y="109601"/>
                  <a:pt x="57658" y="103759"/>
                </a:cubicBezTo>
                <a:cubicBezTo>
                  <a:pt x="57658" y="103759"/>
                  <a:pt x="57658" y="103759"/>
                  <a:pt x="57658" y="103759"/>
                </a:cubicBezTo>
                <a:cubicBezTo>
                  <a:pt x="57658" y="103759"/>
                  <a:pt x="57658" y="103759"/>
                  <a:pt x="57658" y="103759"/>
                </a:cubicBezTo>
                <a:cubicBezTo>
                  <a:pt x="57595" y="103695"/>
                  <a:pt x="57531" y="103632"/>
                  <a:pt x="57531" y="103568"/>
                </a:cubicBezTo>
                <a:cubicBezTo>
                  <a:pt x="57404" y="103378"/>
                  <a:pt x="57214" y="103124"/>
                  <a:pt x="57023" y="102997"/>
                </a:cubicBezTo>
                <a:cubicBezTo>
                  <a:pt x="56896" y="102870"/>
                  <a:pt x="56769" y="102807"/>
                  <a:pt x="56642" y="102680"/>
                </a:cubicBezTo>
                <a:cubicBezTo>
                  <a:pt x="56515" y="102552"/>
                  <a:pt x="56388" y="102426"/>
                  <a:pt x="56198" y="102362"/>
                </a:cubicBezTo>
                <a:cubicBezTo>
                  <a:pt x="56071" y="102298"/>
                  <a:pt x="55943" y="102235"/>
                  <a:pt x="55753" y="102108"/>
                </a:cubicBezTo>
                <a:cubicBezTo>
                  <a:pt x="55563" y="102045"/>
                  <a:pt x="55436" y="101917"/>
                  <a:pt x="55245" y="101854"/>
                </a:cubicBezTo>
                <a:cubicBezTo>
                  <a:pt x="55118" y="101790"/>
                  <a:pt x="54928" y="101790"/>
                  <a:pt x="54801" y="101727"/>
                </a:cubicBezTo>
                <a:cubicBezTo>
                  <a:pt x="54610" y="101664"/>
                  <a:pt x="54420" y="101600"/>
                  <a:pt x="54293" y="101600"/>
                </a:cubicBezTo>
                <a:cubicBezTo>
                  <a:pt x="54102" y="101536"/>
                  <a:pt x="53912" y="101536"/>
                  <a:pt x="53658" y="101536"/>
                </a:cubicBezTo>
                <a:cubicBezTo>
                  <a:pt x="53531" y="101536"/>
                  <a:pt x="53404" y="101473"/>
                  <a:pt x="53277" y="101473"/>
                </a:cubicBezTo>
                <a:lnTo>
                  <a:pt x="53277" y="101473"/>
                </a:lnTo>
                <a:cubicBezTo>
                  <a:pt x="52959" y="101473"/>
                  <a:pt x="52578" y="101536"/>
                  <a:pt x="52261" y="101600"/>
                </a:cubicBezTo>
                <a:cubicBezTo>
                  <a:pt x="52007" y="101664"/>
                  <a:pt x="51753" y="101727"/>
                  <a:pt x="51499" y="101854"/>
                </a:cubicBezTo>
                <a:cubicBezTo>
                  <a:pt x="51435" y="101854"/>
                  <a:pt x="51371" y="101854"/>
                  <a:pt x="51308" y="101917"/>
                </a:cubicBezTo>
                <a:cubicBezTo>
                  <a:pt x="50990" y="102045"/>
                  <a:pt x="50673" y="102235"/>
                  <a:pt x="50419" y="102426"/>
                </a:cubicBezTo>
                <a:cubicBezTo>
                  <a:pt x="50419" y="102426"/>
                  <a:pt x="50419" y="102426"/>
                  <a:pt x="50419" y="102426"/>
                </a:cubicBezTo>
                <a:cubicBezTo>
                  <a:pt x="50356" y="102489"/>
                  <a:pt x="50292" y="102552"/>
                  <a:pt x="50229" y="102552"/>
                </a:cubicBezTo>
                <a:cubicBezTo>
                  <a:pt x="50038" y="102680"/>
                  <a:pt x="49848" y="102870"/>
                  <a:pt x="49657" y="103061"/>
                </a:cubicBezTo>
                <a:cubicBezTo>
                  <a:pt x="49530" y="103188"/>
                  <a:pt x="49467" y="103314"/>
                  <a:pt x="49340" y="103442"/>
                </a:cubicBezTo>
                <a:cubicBezTo>
                  <a:pt x="49213" y="103568"/>
                  <a:pt x="49086" y="103695"/>
                  <a:pt x="49022" y="103823"/>
                </a:cubicBezTo>
                <a:cubicBezTo>
                  <a:pt x="48895" y="103949"/>
                  <a:pt x="48832" y="104140"/>
                  <a:pt x="48768" y="104267"/>
                </a:cubicBezTo>
                <a:cubicBezTo>
                  <a:pt x="48705" y="104394"/>
                  <a:pt x="48578" y="104521"/>
                  <a:pt x="48514" y="104711"/>
                </a:cubicBezTo>
                <a:cubicBezTo>
                  <a:pt x="48451" y="104902"/>
                  <a:pt x="48387" y="105029"/>
                  <a:pt x="48387" y="105220"/>
                </a:cubicBezTo>
                <a:cubicBezTo>
                  <a:pt x="48324" y="105346"/>
                  <a:pt x="48260" y="105537"/>
                  <a:pt x="48260" y="105664"/>
                </a:cubicBezTo>
                <a:cubicBezTo>
                  <a:pt x="48196" y="105918"/>
                  <a:pt x="48196" y="106172"/>
                  <a:pt x="48196" y="106426"/>
                </a:cubicBezTo>
                <a:cubicBezTo>
                  <a:pt x="48196" y="106489"/>
                  <a:pt x="48196" y="106617"/>
                  <a:pt x="48196" y="106680"/>
                </a:cubicBezTo>
                <a:lnTo>
                  <a:pt x="48196" y="106680"/>
                </a:lnTo>
                <a:cubicBezTo>
                  <a:pt x="48196" y="106680"/>
                  <a:pt x="48196" y="106743"/>
                  <a:pt x="48196" y="106743"/>
                </a:cubicBezTo>
                <a:cubicBezTo>
                  <a:pt x="48196" y="116332"/>
                  <a:pt x="53594" y="124777"/>
                  <a:pt x="61532" y="129032"/>
                </a:cubicBezTo>
                <a:cubicBezTo>
                  <a:pt x="81915" y="163132"/>
                  <a:pt x="90996" y="191135"/>
                  <a:pt x="94933" y="209614"/>
                </a:cubicBezTo>
                <a:cubicBezTo>
                  <a:pt x="100013" y="233363"/>
                  <a:pt x="98171" y="247142"/>
                  <a:pt x="98108" y="247269"/>
                </a:cubicBezTo>
                <a:cubicBezTo>
                  <a:pt x="98108" y="247396"/>
                  <a:pt x="98108" y="247523"/>
                  <a:pt x="98108" y="247650"/>
                </a:cubicBezTo>
                <a:cubicBezTo>
                  <a:pt x="98108" y="247777"/>
                  <a:pt x="98044" y="247904"/>
                  <a:pt x="98044" y="248031"/>
                </a:cubicBezTo>
                <a:cubicBezTo>
                  <a:pt x="98044" y="248095"/>
                  <a:pt x="98044" y="248095"/>
                  <a:pt x="98044" y="248158"/>
                </a:cubicBezTo>
                <a:cubicBezTo>
                  <a:pt x="98044" y="248348"/>
                  <a:pt x="98044" y="248539"/>
                  <a:pt x="98108" y="248730"/>
                </a:cubicBezTo>
                <a:cubicBezTo>
                  <a:pt x="98108" y="248920"/>
                  <a:pt x="98171" y="249047"/>
                  <a:pt x="98171" y="249174"/>
                </a:cubicBezTo>
                <a:cubicBezTo>
                  <a:pt x="98235" y="249364"/>
                  <a:pt x="98298" y="249492"/>
                  <a:pt x="98298" y="249682"/>
                </a:cubicBezTo>
                <a:cubicBezTo>
                  <a:pt x="98362" y="249809"/>
                  <a:pt x="98425" y="249999"/>
                  <a:pt x="98489" y="250127"/>
                </a:cubicBezTo>
                <a:cubicBezTo>
                  <a:pt x="98552" y="250254"/>
                  <a:pt x="98615" y="250444"/>
                  <a:pt x="98743" y="250571"/>
                </a:cubicBezTo>
                <a:cubicBezTo>
                  <a:pt x="98806" y="250698"/>
                  <a:pt x="98933" y="250889"/>
                  <a:pt x="98996" y="251016"/>
                </a:cubicBezTo>
                <a:cubicBezTo>
                  <a:pt x="99060" y="251142"/>
                  <a:pt x="99187" y="251270"/>
                  <a:pt x="99314" y="251396"/>
                </a:cubicBezTo>
                <a:cubicBezTo>
                  <a:pt x="99378" y="251523"/>
                  <a:pt x="99505" y="251587"/>
                  <a:pt x="99568" y="251714"/>
                </a:cubicBezTo>
                <a:lnTo>
                  <a:pt x="87313" y="251714"/>
                </a:lnTo>
                <a:cubicBezTo>
                  <a:pt x="80899" y="251714"/>
                  <a:pt x="75629" y="246507"/>
                  <a:pt x="75629" y="240030"/>
                </a:cubicBezTo>
                <a:cubicBezTo>
                  <a:pt x="75629" y="217805"/>
                  <a:pt x="55372" y="199454"/>
                  <a:pt x="49149" y="194310"/>
                </a:cubicBezTo>
                <a:lnTo>
                  <a:pt x="48006" y="193358"/>
                </a:lnTo>
                <a:cubicBezTo>
                  <a:pt x="48006" y="193358"/>
                  <a:pt x="48006" y="193358"/>
                  <a:pt x="48006" y="193358"/>
                </a:cubicBezTo>
                <a:cubicBezTo>
                  <a:pt x="47943" y="193294"/>
                  <a:pt x="47943" y="193294"/>
                  <a:pt x="47879" y="193230"/>
                </a:cubicBezTo>
                <a:cubicBezTo>
                  <a:pt x="24130" y="173482"/>
                  <a:pt x="10541" y="144526"/>
                  <a:pt x="10541" y="113729"/>
                </a:cubicBezTo>
                <a:cubicBezTo>
                  <a:pt x="10541" y="56705"/>
                  <a:pt x="57023" y="10287"/>
                  <a:pt x="114173" y="10287"/>
                </a:cubicBezTo>
                <a:cubicBezTo>
                  <a:pt x="171323" y="10287"/>
                  <a:pt x="217805" y="56705"/>
                  <a:pt x="217805" y="113729"/>
                </a:cubicBezTo>
                <a:cubicBezTo>
                  <a:pt x="217742" y="144653"/>
                  <a:pt x="204153" y="173609"/>
                  <a:pt x="180404" y="193358"/>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8" name="Freeform: Shape 1372">
            <a:extLst>
              <a:ext uri="{FF2B5EF4-FFF2-40B4-BE49-F238E27FC236}">
                <a16:creationId xmlns:a16="http://schemas.microsoft.com/office/drawing/2014/main" id="{92851D77-A80B-3543-8DC3-67B1314A48F0}"/>
              </a:ext>
            </a:extLst>
          </p:cNvPr>
          <p:cNvSpPr/>
          <p:nvPr/>
        </p:nvSpPr>
        <p:spPr>
          <a:xfrm flipH="1">
            <a:off x="5116577" y="2598215"/>
            <a:ext cx="10415" cy="38671"/>
          </a:xfrm>
          <a:custGeom>
            <a:avLst/>
            <a:gdLst>
              <a:gd name="connsiteX0" fmla="*/ 5208 w 10415"/>
              <a:gd name="connsiteY0" fmla="*/ 38671 h 38671"/>
              <a:gd name="connsiteX1" fmla="*/ 10415 w 10415"/>
              <a:gd name="connsiteY1" fmla="*/ 33464 h 38671"/>
              <a:gd name="connsiteX2" fmla="*/ 10415 w 10415"/>
              <a:gd name="connsiteY2" fmla="*/ 5207 h 38671"/>
              <a:gd name="connsiteX3" fmla="*/ 5208 w 10415"/>
              <a:gd name="connsiteY3" fmla="*/ 0 h 38671"/>
              <a:gd name="connsiteX4" fmla="*/ 1 w 10415"/>
              <a:gd name="connsiteY4" fmla="*/ 5207 h 38671"/>
              <a:gd name="connsiteX5" fmla="*/ 1 w 10415"/>
              <a:gd name="connsiteY5" fmla="*/ 33464 h 38671"/>
              <a:gd name="connsiteX6" fmla="*/ 5208 w 10415"/>
              <a:gd name="connsiteY6" fmla="*/ 38671 h 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5" h="38671">
                <a:moveTo>
                  <a:pt x="5208" y="38671"/>
                </a:moveTo>
                <a:cubicBezTo>
                  <a:pt x="8066" y="38671"/>
                  <a:pt x="10415" y="36322"/>
                  <a:pt x="10415" y="33464"/>
                </a:cubicBezTo>
                <a:lnTo>
                  <a:pt x="10415" y="5207"/>
                </a:lnTo>
                <a:cubicBezTo>
                  <a:pt x="10415" y="2349"/>
                  <a:pt x="8066" y="0"/>
                  <a:pt x="5208" y="0"/>
                </a:cubicBezTo>
                <a:cubicBezTo>
                  <a:pt x="2351" y="0"/>
                  <a:pt x="1" y="2349"/>
                  <a:pt x="1" y="5207"/>
                </a:cubicBezTo>
                <a:lnTo>
                  <a:pt x="1" y="33464"/>
                </a:lnTo>
                <a:cubicBezTo>
                  <a:pt x="-62" y="36322"/>
                  <a:pt x="2287" y="38671"/>
                  <a:pt x="5208" y="38671"/>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09" name="Freeform: Shape 1373">
            <a:extLst>
              <a:ext uri="{FF2B5EF4-FFF2-40B4-BE49-F238E27FC236}">
                <a16:creationId xmlns:a16="http://schemas.microsoft.com/office/drawing/2014/main" id="{5FCA7469-550E-6643-99DB-BB24670C1B99}"/>
              </a:ext>
            </a:extLst>
          </p:cNvPr>
          <p:cNvSpPr/>
          <p:nvPr/>
        </p:nvSpPr>
        <p:spPr>
          <a:xfrm flipH="1">
            <a:off x="5206875" y="2643427"/>
            <a:ext cx="30479" cy="30416"/>
          </a:xfrm>
          <a:custGeom>
            <a:avLst/>
            <a:gdLst>
              <a:gd name="connsiteX0" fmla="*/ 21590 w 30479"/>
              <a:gd name="connsiteY0" fmla="*/ 28892 h 30416"/>
              <a:gd name="connsiteX1" fmla="*/ 25273 w 30479"/>
              <a:gd name="connsiteY1" fmla="*/ 30417 h 30416"/>
              <a:gd name="connsiteX2" fmla="*/ 28956 w 30479"/>
              <a:gd name="connsiteY2" fmla="*/ 28892 h 30416"/>
              <a:gd name="connsiteX3" fmla="*/ 28956 w 30479"/>
              <a:gd name="connsiteY3" fmla="*/ 21527 h 30416"/>
              <a:gd name="connsiteX4" fmla="*/ 8890 w 30479"/>
              <a:gd name="connsiteY4" fmla="*/ 1524 h 30416"/>
              <a:gd name="connsiteX5" fmla="*/ 1524 w 30479"/>
              <a:gd name="connsiteY5" fmla="*/ 1524 h 30416"/>
              <a:gd name="connsiteX6" fmla="*/ 1524 w 30479"/>
              <a:gd name="connsiteY6" fmla="*/ 8890 h 30416"/>
              <a:gd name="connsiteX7" fmla="*/ 21590 w 30479"/>
              <a:gd name="connsiteY7" fmla="*/ 28892 h 3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30416">
                <a:moveTo>
                  <a:pt x="21590" y="28892"/>
                </a:moveTo>
                <a:cubicBezTo>
                  <a:pt x="22606" y="29908"/>
                  <a:pt x="23939" y="30417"/>
                  <a:pt x="25273" y="30417"/>
                </a:cubicBezTo>
                <a:cubicBezTo>
                  <a:pt x="26606" y="30417"/>
                  <a:pt x="27940" y="29908"/>
                  <a:pt x="28956" y="28892"/>
                </a:cubicBezTo>
                <a:cubicBezTo>
                  <a:pt x="30988" y="26861"/>
                  <a:pt x="30988" y="23558"/>
                  <a:pt x="28956" y="21527"/>
                </a:cubicBezTo>
                <a:lnTo>
                  <a:pt x="8890" y="1524"/>
                </a:lnTo>
                <a:cubicBezTo>
                  <a:pt x="6858" y="-508"/>
                  <a:pt x="3556" y="-508"/>
                  <a:pt x="1524" y="1524"/>
                </a:cubicBezTo>
                <a:cubicBezTo>
                  <a:pt x="-508" y="3556"/>
                  <a:pt x="-508" y="6858"/>
                  <a:pt x="1524" y="8890"/>
                </a:cubicBezTo>
                <a:lnTo>
                  <a:pt x="21590" y="28892"/>
                </a:lnTo>
                <a:close/>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0" name="Freeform: Shape 1374">
            <a:extLst>
              <a:ext uri="{FF2B5EF4-FFF2-40B4-BE49-F238E27FC236}">
                <a16:creationId xmlns:a16="http://schemas.microsoft.com/office/drawing/2014/main" id="{65AAFB61-70B3-F745-B38F-BB86AB8442F8}"/>
              </a:ext>
            </a:extLst>
          </p:cNvPr>
          <p:cNvSpPr/>
          <p:nvPr/>
        </p:nvSpPr>
        <p:spPr>
          <a:xfrm flipH="1">
            <a:off x="5244465" y="2753281"/>
            <a:ext cx="38736" cy="10414"/>
          </a:xfrm>
          <a:custGeom>
            <a:avLst/>
            <a:gdLst>
              <a:gd name="connsiteX0" fmla="*/ 33528 w 38736"/>
              <a:gd name="connsiteY0" fmla="*/ 0 h 10414"/>
              <a:gd name="connsiteX1" fmla="*/ 5207 w 38736"/>
              <a:gd name="connsiteY1" fmla="*/ 0 h 10414"/>
              <a:gd name="connsiteX2" fmla="*/ 0 w 38736"/>
              <a:gd name="connsiteY2" fmla="*/ 5207 h 10414"/>
              <a:gd name="connsiteX3" fmla="*/ 5207 w 38736"/>
              <a:gd name="connsiteY3" fmla="*/ 10414 h 10414"/>
              <a:gd name="connsiteX4" fmla="*/ 33528 w 38736"/>
              <a:gd name="connsiteY4" fmla="*/ 10414 h 10414"/>
              <a:gd name="connsiteX5" fmla="*/ 38735 w 38736"/>
              <a:gd name="connsiteY5" fmla="*/ 5207 h 10414"/>
              <a:gd name="connsiteX6" fmla="*/ 33528 w 38736"/>
              <a:gd name="connsiteY6" fmla="*/ 0 h 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36" h="10414">
                <a:moveTo>
                  <a:pt x="33528" y="0"/>
                </a:moveTo>
                <a:lnTo>
                  <a:pt x="5207" y="0"/>
                </a:lnTo>
                <a:cubicBezTo>
                  <a:pt x="2349" y="0"/>
                  <a:pt x="0" y="2350"/>
                  <a:pt x="0" y="5207"/>
                </a:cubicBezTo>
                <a:cubicBezTo>
                  <a:pt x="0" y="8065"/>
                  <a:pt x="2349" y="10414"/>
                  <a:pt x="5207" y="10414"/>
                </a:cubicBezTo>
                <a:lnTo>
                  <a:pt x="33528" y="10414"/>
                </a:lnTo>
                <a:cubicBezTo>
                  <a:pt x="36386" y="10414"/>
                  <a:pt x="38735" y="8065"/>
                  <a:pt x="38735" y="5207"/>
                </a:cubicBezTo>
                <a:cubicBezTo>
                  <a:pt x="38799" y="2350"/>
                  <a:pt x="36449" y="0"/>
                  <a:pt x="33528"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1" name="Freeform: Shape 1375">
            <a:extLst>
              <a:ext uri="{FF2B5EF4-FFF2-40B4-BE49-F238E27FC236}">
                <a16:creationId xmlns:a16="http://schemas.microsoft.com/office/drawing/2014/main" id="{6C489819-E604-D741-9AA3-27BFE3D6F9C6}"/>
              </a:ext>
            </a:extLst>
          </p:cNvPr>
          <p:cNvSpPr/>
          <p:nvPr/>
        </p:nvSpPr>
        <p:spPr>
          <a:xfrm flipH="1">
            <a:off x="5207383" y="2843388"/>
            <a:ext cx="30479" cy="30416"/>
          </a:xfrm>
          <a:custGeom>
            <a:avLst/>
            <a:gdLst>
              <a:gd name="connsiteX0" fmla="*/ 21590 w 30479"/>
              <a:gd name="connsiteY0" fmla="*/ 1524 h 30416"/>
              <a:gd name="connsiteX1" fmla="*/ 1524 w 30479"/>
              <a:gd name="connsiteY1" fmla="*/ 21526 h 30416"/>
              <a:gd name="connsiteX2" fmla="*/ 1524 w 30479"/>
              <a:gd name="connsiteY2" fmla="*/ 28893 h 30416"/>
              <a:gd name="connsiteX3" fmla="*/ 5207 w 30479"/>
              <a:gd name="connsiteY3" fmla="*/ 30416 h 30416"/>
              <a:gd name="connsiteX4" fmla="*/ 8890 w 30479"/>
              <a:gd name="connsiteY4" fmla="*/ 28893 h 30416"/>
              <a:gd name="connsiteX5" fmla="*/ 28956 w 30479"/>
              <a:gd name="connsiteY5" fmla="*/ 8890 h 30416"/>
              <a:gd name="connsiteX6" fmla="*/ 28956 w 30479"/>
              <a:gd name="connsiteY6" fmla="*/ 1524 h 30416"/>
              <a:gd name="connsiteX7" fmla="*/ 21590 w 30479"/>
              <a:gd name="connsiteY7" fmla="*/ 1524 h 3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30416">
                <a:moveTo>
                  <a:pt x="21590" y="1524"/>
                </a:moveTo>
                <a:lnTo>
                  <a:pt x="1524" y="21526"/>
                </a:lnTo>
                <a:cubicBezTo>
                  <a:pt x="-508" y="23559"/>
                  <a:pt x="-508" y="26860"/>
                  <a:pt x="1524" y="28893"/>
                </a:cubicBezTo>
                <a:cubicBezTo>
                  <a:pt x="2540" y="29909"/>
                  <a:pt x="3874" y="30416"/>
                  <a:pt x="5207" y="30416"/>
                </a:cubicBezTo>
                <a:cubicBezTo>
                  <a:pt x="6541" y="30416"/>
                  <a:pt x="7874" y="29909"/>
                  <a:pt x="8890" y="28893"/>
                </a:cubicBezTo>
                <a:lnTo>
                  <a:pt x="28956" y="8890"/>
                </a:lnTo>
                <a:cubicBezTo>
                  <a:pt x="30988" y="6858"/>
                  <a:pt x="30988" y="3556"/>
                  <a:pt x="28956" y="1524"/>
                </a:cubicBezTo>
                <a:cubicBezTo>
                  <a:pt x="26924" y="-508"/>
                  <a:pt x="23622" y="-508"/>
                  <a:pt x="21590" y="1524"/>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2" name="Freeform: Shape 1376">
            <a:extLst>
              <a:ext uri="{FF2B5EF4-FFF2-40B4-BE49-F238E27FC236}">
                <a16:creationId xmlns:a16="http://schemas.microsoft.com/office/drawing/2014/main" id="{27773F1C-310C-294A-9981-177119588170}"/>
              </a:ext>
            </a:extLst>
          </p:cNvPr>
          <p:cNvSpPr/>
          <p:nvPr/>
        </p:nvSpPr>
        <p:spPr>
          <a:xfrm flipH="1">
            <a:off x="5007040" y="2843896"/>
            <a:ext cx="30479" cy="30416"/>
          </a:xfrm>
          <a:custGeom>
            <a:avLst/>
            <a:gdLst>
              <a:gd name="connsiteX0" fmla="*/ 8890 w 30479"/>
              <a:gd name="connsiteY0" fmla="*/ 1524 h 30416"/>
              <a:gd name="connsiteX1" fmla="*/ 1524 w 30479"/>
              <a:gd name="connsiteY1" fmla="*/ 1524 h 30416"/>
              <a:gd name="connsiteX2" fmla="*/ 1524 w 30479"/>
              <a:gd name="connsiteY2" fmla="*/ 8890 h 30416"/>
              <a:gd name="connsiteX3" fmla="*/ 21590 w 30479"/>
              <a:gd name="connsiteY3" fmla="*/ 28893 h 30416"/>
              <a:gd name="connsiteX4" fmla="*/ 25273 w 30479"/>
              <a:gd name="connsiteY4" fmla="*/ 30416 h 30416"/>
              <a:gd name="connsiteX5" fmla="*/ 28956 w 30479"/>
              <a:gd name="connsiteY5" fmla="*/ 28893 h 30416"/>
              <a:gd name="connsiteX6" fmla="*/ 28956 w 30479"/>
              <a:gd name="connsiteY6" fmla="*/ 21526 h 30416"/>
              <a:gd name="connsiteX7" fmla="*/ 8890 w 30479"/>
              <a:gd name="connsiteY7" fmla="*/ 1524 h 3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30416">
                <a:moveTo>
                  <a:pt x="8890" y="1524"/>
                </a:moveTo>
                <a:cubicBezTo>
                  <a:pt x="6858" y="-508"/>
                  <a:pt x="3556" y="-508"/>
                  <a:pt x="1524" y="1524"/>
                </a:cubicBezTo>
                <a:cubicBezTo>
                  <a:pt x="-508" y="3556"/>
                  <a:pt x="-508" y="6858"/>
                  <a:pt x="1524" y="8890"/>
                </a:cubicBezTo>
                <a:lnTo>
                  <a:pt x="21590" y="28893"/>
                </a:lnTo>
                <a:cubicBezTo>
                  <a:pt x="22606" y="29909"/>
                  <a:pt x="23939" y="30416"/>
                  <a:pt x="25273" y="30416"/>
                </a:cubicBezTo>
                <a:cubicBezTo>
                  <a:pt x="26606" y="30416"/>
                  <a:pt x="27940" y="29909"/>
                  <a:pt x="28956" y="28893"/>
                </a:cubicBezTo>
                <a:cubicBezTo>
                  <a:pt x="30988" y="26860"/>
                  <a:pt x="30988" y="23559"/>
                  <a:pt x="28956" y="21526"/>
                </a:cubicBezTo>
                <a:lnTo>
                  <a:pt x="8890" y="1524"/>
                </a:lnTo>
                <a:close/>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3" name="Freeform: Shape 1377">
            <a:extLst>
              <a:ext uri="{FF2B5EF4-FFF2-40B4-BE49-F238E27FC236}">
                <a16:creationId xmlns:a16="http://schemas.microsoft.com/office/drawing/2014/main" id="{84BCA0D7-EF34-1148-8281-6461A72657DF}"/>
              </a:ext>
            </a:extLst>
          </p:cNvPr>
          <p:cNvSpPr/>
          <p:nvPr/>
        </p:nvSpPr>
        <p:spPr>
          <a:xfrm flipH="1">
            <a:off x="4961193" y="2754044"/>
            <a:ext cx="38734" cy="10413"/>
          </a:xfrm>
          <a:custGeom>
            <a:avLst/>
            <a:gdLst>
              <a:gd name="connsiteX0" fmla="*/ 33528 w 38734"/>
              <a:gd name="connsiteY0" fmla="*/ 0 h 10413"/>
              <a:gd name="connsiteX1" fmla="*/ 5207 w 38734"/>
              <a:gd name="connsiteY1" fmla="*/ 0 h 10413"/>
              <a:gd name="connsiteX2" fmla="*/ 0 w 38734"/>
              <a:gd name="connsiteY2" fmla="*/ 5207 h 10413"/>
              <a:gd name="connsiteX3" fmla="*/ 5207 w 38734"/>
              <a:gd name="connsiteY3" fmla="*/ 10414 h 10413"/>
              <a:gd name="connsiteX4" fmla="*/ 33528 w 38734"/>
              <a:gd name="connsiteY4" fmla="*/ 10414 h 10413"/>
              <a:gd name="connsiteX5" fmla="*/ 38735 w 38734"/>
              <a:gd name="connsiteY5" fmla="*/ 5207 h 10413"/>
              <a:gd name="connsiteX6" fmla="*/ 33528 w 38734"/>
              <a:gd name="connsiteY6" fmla="*/ 0 h 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34" h="10413">
                <a:moveTo>
                  <a:pt x="33528" y="0"/>
                </a:moveTo>
                <a:lnTo>
                  <a:pt x="5207" y="0"/>
                </a:lnTo>
                <a:cubicBezTo>
                  <a:pt x="2349" y="0"/>
                  <a:pt x="0" y="2349"/>
                  <a:pt x="0" y="5207"/>
                </a:cubicBezTo>
                <a:cubicBezTo>
                  <a:pt x="0" y="8064"/>
                  <a:pt x="2349" y="10414"/>
                  <a:pt x="5207" y="10414"/>
                </a:cubicBezTo>
                <a:lnTo>
                  <a:pt x="33528" y="10414"/>
                </a:lnTo>
                <a:cubicBezTo>
                  <a:pt x="36385" y="10414"/>
                  <a:pt x="38735" y="8064"/>
                  <a:pt x="38735" y="5207"/>
                </a:cubicBezTo>
                <a:cubicBezTo>
                  <a:pt x="38735" y="2349"/>
                  <a:pt x="36449" y="0"/>
                  <a:pt x="33528"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4" name="Freeform: Shape 1378">
            <a:extLst>
              <a:ext uri="{FF2B5EF4-FFF2-40B4-BE49-F238E27FC236}">
                <a16:creationId xmlns:a16="http://schemas.microsoft.com/office/drawing/2014/main" id="{7613A23D-E055-DD4F-8C30-2A8135F9E547}"/>
              </a:ext>
            </a:extLst>
          </p:cNvPr>
          <p:cNvSpPr/>
          <p:nvPr/>
        </p:nvSpPr>
        <p:spPr>
          <a:xfrm flipH="1">
            <a:off x="5006532" y="2643998"/>
            <a:ext cx="30479" cy="30416"/>
          </a:xfrm>
          <a:custGeom>
            <a:avLst/>
            <a:gdLst>
              <a:gd name="connsiteX0" fmla="*/ 21590 w 30479"/>
              <a:gd name="connsiteY0" fmla="*/ 1524 h 30416"/>
              <a:gd name="connsiteX1" fmla="*/ 1524 w 30479"/>
              <a:gd name="connsiteY1" fmla="*/ 21527 h 30416"/>
              <a:gd name="connsiteX2" fmla="*/ 1524 w 30479"/>
              <a:gd name="connsiteY2" fmla="*/ 28893 h 30416"/>
              <a:gd name="connsiteX3" fmla="*/ 5207 w 30479"/>
              <a:gd name="connsiteY3" fmla="*/ 30417 h 30416"/>
              <a:gd name="connsiteX4" fmla="*/ 8890 w 30479"/>
              <a:gd name="connsiteY4" fmla="*/ 28893 h 30416"/>
              <a:gd name="connsiteX5" fmla="*/ 28956 w 30479"/>
              <a:gd name="connsiteY5" fmla="*/ 8890 h 30416"/>
              <a:gd name="connsiteX6" fmla="*/ 28956 w 30479"/>
              <a:gd name="connsiteY6" fmla="*/ 1524 h 30416"/>
              <a:gd name="connsiteX7" fmla="*/ 21590 w 30479"/>
              <a:gd name="connsiteY7" fmla="*/ 1524 h 3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30416">
                <a:moveTo>
                  <a:pt x="21590" y="1524"/>
                </a:moveTo>
                <a:lnTo>
                  <a:pt x="1524" y="21527"/>
                </a:lnTo>
                <a:cubicBezTo>
                  <a:pt x="-508" y="23558"/>
                  <a:pt x="-508" y="26861"/>
                  <a:pt x="1524" y="28893"/>
                </a:cubicBezTo>
                <a:cubicBezTo>
                  <a:pt x="2540" y="29908"/>
                  <a:pt x="3874" y="30417"/>
                  <a:pt x="5207" y="30417"/>
                </a:cubicBezTo>
                <a:cubicBezTo>
                  <a:pt x="6541" y="30417"/>
                  <a:pt x="7874" y="29908"/>
                  <a:pt x="8890" y="28893"/>
                </a:cubicBezTo>
                <a:lnTo>
                  <a:pt x="28956" y="8890"/>
                </a:lnTo>
                <a:cubicBezTo>
                  <a:pt x="30988" y="6858"/>
                  <a:pt x="30988" y="3556"/>
                  <a:pt x="28956" y="1524"/>
                </a:cubicBezTo>
                <a:cubicBezTo>
                  <a:pt x="26924" y="-508"/>
                  <a:pt x="23622" y="-508"/>
                  <a:pt x="21590" y="1524"/>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5" name="Freeform: Shape 1379">
            <a:extLst>
              <a:ext uri="{FF2B5EF4-FFF2-40B4-BE49-F238E27FC236}">
                <a16:creationId xmlns:a16="http://schemas.microsoft.com/office/drawing/2014/main" id="{489F4D7B-7835-954D-B3FE-3B87F81C7B04}"/>
              </a:ext>
            </a:extLst>
          </p:cNvPr>
          <p:cNvSpPr/>
          <p:nvPr/>
        </p:nvSpPr>
        <p:spPr>
          <a:xfrm flipH="1">
            <a:off x="5116957" y="2662350"/>
            <a:ext cx="102236" cy="102107"/>
          </a:xfrm>
          <a:custGeom>
            <a:avLst/>
            <a:gdLst>
              <a:gd name="connsiteX0" fmla="*/ 97091 w 102236"/>
              <a:gd name="connsiteY0" fmla="*/ 0 h 102107"/>
              <a:gd name="connsiteX1" fmla="*/ 0 w 102236"/>
              <a:gd name="connsiteY1" fmla="*/ 96901 h 102107"/>
              <a:gd name="connsiteX2" fmla="*/ 5207 w 102236"/>
              <a:gd name="connsiteY2" fmla="*/ 102108 h 102107"/>
              <a:gd name="connsiteX3" fmla="*/ 10414 w 102236"/>
              <a:gd name="connsiteY3" fmla="*/ 96901 h 102107"/>
              <a:gd name="connsiteX4" fmla="*/ 97028 w 102236"/>
              <a:gd name="connsiteY4" fmla="*/ 10414 h 102107"/>
              <a:gd name="connsiteX5" fmla="*/ 102235 w 102236"/>
              <a:gd name="connsiteY5" fmla="*/ 5207 h 102107"/>
              <a:gd name="connsiteX6" fmla="*/ 97091 w 102236"/>
              <a:gd name="connsiteY6" fmla="*/ 0 h 10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36" h="102107">
                <a:moveTo>
                  <a:pt x="97091" y="0"/>
                </a:moveTo>
                <a:cubicBezTo>
                  <a:pt x="43561" y="0"/>
                  <a:pt x="0" y="43434"/>
                  <a:pt x="0" y="96901"/>
                </a:cubicBezTo>
                <a:cubicBezTo>
                  <a:pt x="0" y="99758"/>
                  <a:pt x="2349" y="102108"/>
                  <a:pt x="5207" y="102108"/>
                </a:cubicBezTo>
                <a:cubicBezTo>
                  <a:pt x="8064" y="102108"/>
                  <a:pt x="10414" y="99758"/>
                  <a:pt x="10414" y="96901"/>
                </a:cubicBezTo>
                <a:cubicBezTo>
                  <a:pt x="10414" y="49213"/>
                  <a:pt x="49276" y="10414"/>
                  <a:pt x="97028" y="10414"/>
                </a:cubicBezTo>
                <a:cubicBezTo>
                  <a:pt x="99885" y="10414"/>
                  <a:pt x="102235" y="8064"/>
                  <a:pt x="102235" y="5207"/>
                </a:cubicBezTo>
                <a:cubicBezTo>
                  <a:pt x="102298" y="2349"/>
                  <a:pt x="99949" y="0"/>
                  <a:pt x="97091" y="0"/>
                </a:cubicBezTo>
              </a:path>
            </a:pathLst>
          </a:custGeom>
          <a:solidFill>
            <a:srgbClr val="A21462"/>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116" name="Graphic 2">
            <a:extLst>
              <a:ext uri="{FF2B5EF4-FFF2-40B4-BE49-F238E27FC236}">
                <a16:creationId xmlns:a16="http://schemas.microsoft.com/office/drawing/2014/main" id="{1DA43B9D-07D7-0E4A-BF94-C18210286D65}"/>
              </a:ext>
            </a:extLst>
          </p:cNvPr>
          <p:cNvGrpSpPr/>
          <p:nvPr/>
        </p:nvGrpSpPr>
        <p:grpSpPr>
          <a:xfrm flipH="1">
            <a:off x="5024262" y="4632991"/>
            <a:ext cx="360552" cy="352361"/>
            <a:chOff x="2144585" y="3400488"/>
            <a:chExt cx="360552" cy="352361"/>
          </a:xfrm>
        </p:grpSpPr>
        <p:sp>
          <p:nvSpPr>
            <p:cNvPr id="117" name="Freeform: Shape 1382">
              <a:extLst>
                <a:ext uri="{FF2B5EF4-FFF2-40B4-BE49-F238E27FC236}">
                  <a16:creationId xmlns:a16="http://schemas.microsoft.com/office/drawing/2014/main" id="{D0C23F2A-5F51-6F4D-BDE8-931072169D2D}"/>
                </a:ext>
              </a:extLst>
            </p:cNvPr>
            <p:cNvSpPr/>
            <p:nvPr/>
          </p:nvSpPr>
          <p:spPr>
            <a:xfrm>
              <a:off x="2232279" y="3708527"/>
              <a:ext cx="185102" cy="39496"/>
            </a:xfrm>
            <a:custGeom>
              <a:avLst/>
              <a:gdLst>
                <a:gd name="connsiteX0" fmla="*/ 147574 w 185102"/>
                <a:gd name="connsiteY0" fmla="*/ 0 h 39496"/>
                <a:gd name="connsiteX1" fmla="*/ 37529 w 185102"/>
                <a:gd name="connsiteY1" fmla="*/ 0 h 39496"/>
                <a:gd name="connsiteX2" fmla="*/ 0 w 185102"/>
                <a:gd name="connsiteY2" fmla="*/ 37465 h 39496"/>
                <a:gd name="connsiteX3" fmla="*/ 0 w 185102"/>
                <a:gd name="connsiteY3" fmla="*/ 39497 h 39496"/>
                <a:gd name="connsiteX4" fmla="*/ 185102 w 185102"/>
                <a:gd name="connsiteY4" fmla="*/ 39497 h 39496"/>
                <a:gd name="connsiteX5" fmla="*/ 185102 w 185102"/>
                <a:gd name="connsiteY5" fmla="*/ 37465 h 39496"/>
                <a:gd name="connsiteX6" fmla="*/ 147574 w 185102"/>
                <a:gd name="connsiteY6" fmla="*/ 0 h 3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02" h="39496">
                  <a:moveTo>
                    <a:pt x="147574" y="0"/>
                  </a:moveTo>
                  <a:lnTo>
                    <a:pt x="37529" y="0"/>
                  </a:lnTo>
                  <a:cubicBezTo>
                    <a:pt x="16827" y="0"/>
                    <a:pt x="0" y="16764"/>
                    <a:pt x="0" y="37465"/>
                  </a:cubicBezTo>
                  <a:lnTo>
                    <a:pt x="0" y="39497"/>
                  </a:lnTo>
                  <a:lnTo>
                    <a:pt x="185102" y="39497"/>
                  </a:lnTo>
                  <a:lnTo>
                    <a:pt x="185102" y="37465"/>
                  </a:lnTo>
                  <a:cubicBezTo>
                    <a:pt x="185102" y="16764"/>
                    <a:pt x="168275" y="0"/>
                    <a:pt x="147574" y="0"/>
                  </a:cubicBezTo>
                </a:path>
              </a:pathLst>
            </a:custGeom>
            <a:solidFill>
              <a:srgbClr val="555151"/>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8" name="Freeform: Shape 1383">
              <a:extLst>
                <a:ext uri="{FF2B5EF4-FFF2-40B4-BE49-F238E27FC236}">
                  <a16:creationId xmlns:a16="http://schemas.microsoft.com/office/drawing/2014/main" id="{9E7CDEAB-8D7C-4A4E-9ADF-8DC82E1F6317}"/>
                </a:ext>
              </a:extLst>
            </p:cNvPr>
            <p:cNvSpPr/>
            <p:nvPr/>
          </p:nvSpPr>
          <p:spPr>
            <a:xfrm>
              <a:off x="2227452" y="3703701"/>
              <a:ext cx="194692" cy="49148"/>
            </a:xfrm>
            <a:custGeom>
              <a:avLst/>
              <a:gdLst>
                <a:gd name="connsiteX0" fmla="*/ 189929 w 194692"/>
                <a:gd name="connsiteY0" fmla="*/ 49149 h 49148"/>
                <a:gd name="connsiteX1" fmla="*/ 4826 w 194692"/>
                <a:gd name="connsiteY1" fmla="*/ 49149 h 49148"/>
                <a:gd name="connsiteX2" fmla="*/ 0 w 194692"/>
                <a:gd name="connsiteY2" fmla="*/ 44323 h 49148"/>
                <a:gd name="connsiteX3" fmla="*/ 0 w 194692"/>
                <a:gd name="connsiteY3" fmla="*/ 42291 h 49148"/>
                <a:gd name="connsiteX4" fmla="*/ 42355 w 194692"/>
                <a:gd name="connsiteY4" fmla="*/ 0 h 49148"/>
                <a:gd name="connsiteX5" fmla="*/ 152336 w 194692"/>
                <a:gd name="connsiteY5" fmla="*/ 0 h 49148"/>
                <a:gd name="connsiteX6" fmla="*/ 194691 w 194692"/>
                <a:gd name="connsiteY6" fmla="*/ 42291 h 49148"/>
                <a:gd name="connsiteX7" fmla="*/ 194691 w 194692"/>
                <a:gd name="connsiteY7" fmla="*/ 44323 h 49148"/>
                <a:gd name="connsiteX8" fmla="*/ 189929 w 194692"/>
                <a:gd name="connsiteY8" fmla="*/ 49149 h 49148"/>
                <a:gd name="connsiteX9" fmla="*/ 9779 w 194692"/>
                <a:gd name="connsiteY9" fmla="*/ 39560 h 49148"/>
                <a:gd name="connsiteX10" fmla="*/ 184976 w 194692"/>
                <a:gd name="connsiteY10" fmla="*/ 39560 h 49148"/>
                <a:gd name="connsiteX11" fmla="*/ 152400 w 194692"/>
                <a:gd name="connsiteY11" fmla="*/ 9652 h 49148"/>
                <a:gd name="connsiteX12" fmla="*/ 42418 w 194692"/>
                <a:gd name="connsiteY12" fmla="*/ 9652 h 49148"/>
                <a:gd name="connsiteX13" fmla="*/ 9779 w 194692"/>
                <a:gd name="connsiteY13" fmla="*/ 39560 h 4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92" h="49148">
                  <a:moveTo>
                    <a:pt x="189929" y="49149"/>
                  </a:moveTo>
                  <a:lnTo>
                    <a:pt x="4826" y="49149"/>
                  </a:lnTo>
                  <a:cubicBezTo>
                    <a:pt x="2159" y="49149"/>
                    <a:pt x="0" y="46990"/>
                    <a:pt x="0" y="44323"/>
                  </a:cubicBezTo>
                  <a:lnTo>
                    <a:pt x="0" y="42291"/>
                  </a:lnTo>
                  <a:cubicBezTo>
                    <a:pt x="0" y="18986"/>
                    <a:pt x="18986" y="0"/>
                    <a:pt x="42355" y="0"/>
                  </a:cubicBezTo>
                  <a:lnTo>
                    <a:pt x="152336" y="0"/>
                  </a:lnTo>
                  <a:cubicBezTo>
                    <a:pt x="175705" y="0"/>
                    <a:pt x="194691" y="18986"/>
                    <a:pt x="194691" y="42291"/>
                  </a:cubicBezTo>
                  <a:lnTo>
                    <a:pt x="194691" y="44323"/>
                  </a:lnTo>
                  <a:cubicBezTo>
                    <a:pt x="194755" y="46990"/>
                    <a:pt x="192595" y="49149"/>
                    <a:pt x="189929" y="49149"/>
                  </a:cubicBezTo>
                  <a:moveTo>
                    <a:pt x="9779" y="39560"/>
                  </a:moveTo>
                  <a:lnTo>
                    <a:pt x="184976" y="39560"/>
                  </a:lnTo>
                  <a:cubicBezTo>
                    <a:pt x="183579" y="22860"/>
                    <a:pt x="169482" y="9652"/>
                    <a:pt x="152400" y="9652"/>
                  </a:cubicBezTo>
                  <a:lnTo>
                    <a:pt x="42418" y="9652"/>
                  </a:lnTo>
                  <a:cubicBezTo>
                    <a:pt x="25273" y="9652"/>
                    <a:pt x="11176" y="22796"/>
                    <a:pt x="9779" y="39560"/>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19" name="Freeform: Shape 1384">
              <a:extLst>
                <a:ext uri="{FF2B5EF4-FFF2-40B4-BE49-F238E27FC236}">
                  <a16:creationId xmlns:a16="http://schemas.microsoft.com/office/drawing/2014/main" id="{B3D1A803-C83D-1C45-8112-31D4777F40F7}"/>
                </a:ext>
              </a:extLst>
            </p:cNvPr>
            <p:cNvSpPr/>
            <p:nvPr/>
          </p:nvSpPr>
          <p:spPr>
            <a:xfrm>
              <a:off x="2336609" y="3465258"/>
              <a:ext cx="9651" cy="248094"/>
            </a:xfrm>
            <a:custGeom>
              <a:avLst/>
              <a:gdLst>
                <a:gd name="connsiteX0" fmla="*/ 4826 w 9651"/>
                <a:gd name="connsiteY0" fmla="*/ 248095 h 248094"/>
                <a:gd name="connsiteX1" fmla="*/ 0 w 9651"/>
                <a:gd name="connsiteY1" fmla="*/ 243268 h 248094"/>
                <a:gd name="connsiteX2" fmla="*/ 0 w 9651"/>
                <a:gd name="connsiteY2" fmla="*/ 4826 h 248094"/>
                <a:gd name="connsiteX3" fmla="*/ 4826 w 9651"/>
                <a:gd name="connsiteY3" fmla="*/ 0 h 248094"/>
                <a:gd name="connsiteX4" fmla="*/ 9652 w 9651"/>
                <a:gd name="connsiteY4" fmla="*/ 4826 h 248094"/>
                <a:gd name="connsiteX5" fmla="*/ 9652 w 9651"/>
                <a:gd name="connsiteY5" fmla="*/ 243268 h 248094"/>
                <a:gd name="connsiteX6" fmla="*/ 4826 w 9651"/>
                <a:gd name="connsiteY6" fmla="*/ 248095 h 2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1" h="248094">
                  <a:moveTo>
                    <a:pt x="4826" y="248095"/>
                  </a:moveTo>
                  <a:cubicBezTo>
                    <a:pt x="2159" y="248095"/>
                    <a:pt x="0" y="245935"/>
                    <a:pt x="0" y="243268"/>
                  </a:cubicBezTo>
                  <a:lnTo>
                    <a:pt x="0" y="4826"/>
                  </a:lnTo>
                  <a:cubicBezTo>
                    <a:pt x="0" y="2159"/>
                    <a:pt x="2159" y="0"/>
                    <a:pt x="4826" y="0"/>
                  </a:cubicBezTo>
                  <a:cubicBezTo>
                    <a:pt x="7493" y="0"/>
                    <a:pt x="9652" y="2159"/>
                    <a:pt x="9652" y="4826"/>
                  </a:cubicBezTo>
                  <a:lnTo>
                    <a:pt x="9652" y="243268"/>
                  </a:lnTo>
                  <a:cubicBezTo>
                    <a:pt x="9652" y="245935"/>
                    <a:pt x="7493" y="248095"/>
                    <a:pt x="4826" y="248095"/>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0" name="Freeform: Shape 1385">
              <a:extLst>
                <a:ext uri="{FF2B5EF4-FFF2-40B4-BE49-F238E27FC236}">
                  <a16:creationId xmlns:a16="http://schemas.microsoft.com/office/drawing/2014/main" id="{6C7402AD-4D4D-4542-9294-A5523935A643}"/>
                </a:ext>
              </a:extLst>
            </p:cNvPr>
            <p:cNvSpPr/>
            <p:nvPr/>
          </p:nvSpPr>
          <p:spPr>
            <a:xfrm>
              <a:off x="2303398" y="3465448"/>
              <a:ext cx="9652" cy="247904"/>
            </a:xfrm>
            <a:custGeom>
              <a:avLst/>
              <a:gdLst>
                <a:gd name="connsiteX0" fmla="*/ 4826 w 9652"/>
                <a:gd name="connsiteY0" fmla="*/ 247904 h 247904"/>
                <a:gd name="connsiteX1" fmla="*/ 0 w 9652"/>
                <a:gd name="connsiteY1" fmla="*/ 243078 h 247904"/>
                <a:gd name="connsiteX2" fmla="*/ 0 w 9652"/>
                <a:gd name="connsiteY2" fmla="*/ 4826 h 247904"/>
                <a:gd name="connsiteX3" fmla="*/ 4826 w 9652"/>
                <a:gd name="connsiteY3" fmla="*/ 0 h 247904"/>
                <a:gd name="connsiteX4" fmla="*/ 9652 w 9652"/>
                <a:gd name="connsiteY4" fmla="*/ 4826 h 247904"/>
                <a:gd name="connsiteX5" fmla="*/ 9652 w 9652"/>
                <a:gd name="connsiteY5" fmla="*/ 243078 h 247904"/>
                <a:gd name="connsiteX6" fmla="*/ 4826 w 9652"/>
                <a:gd name="connsiteY6" fmla="*/ 247904 h 24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 h="247904">
                  <a:moveTo>
                    <a:pt x="4826" y="247904"/>
                  </a:moveTo>
                  <a:cubicBezTo>
                    <a:pt x="2159" y="247904"/>
                    <a:pt x="0" y="245745"/>
                    <a:pt x="0" y="243078"/>
                  </a:cubicBezTo>
                  <a:lnTo>
                    <a:pt x="0" y="4826"/>
                  </a:lnTo>
                  <a:cubicBezTo>
                    <a:pt x="0" y="2159"/>
                    <a:pt x="2159" y="0"/>
                    <a:pt x="4826" y="0"/>
                  </a:cubicBezTo>
                  <a:cubicBezTo>
                    <a:pt x="7493" y="0"/>
                    <a:pt x="9652" y="2159"/>
                    <a:pt x="9652" y="4826"/>
                  </a:cubicBezTo>
                  <a:lnTo>
                    <a:pt x="9652" y="243078"/>
                  </a:lnTo>
                  <a:cubicBezTo>
                    <a:pt x="9652" y="245745"/>
                    <a:pt x="7493" y="247904"/>
                    <a:pt x="4826" y="247904"/>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1" name="Freeform: Shape 1386">
              <a:extLst>
                <a:ext uri="{FF2B5EF4-FFF2-40B4-BE49-F238E27FC236}">
                  <a16:creationId xmlns:a16="http://schemas.microsoft.com/office/drawing/2014/main" id="{3302913A-3785-504E-9749-6BC27C4059F5}"/>
                </a:ext>
              </a:extLst>
            </p:cNvPr>
            <p:cNvSpPr/>
            <p:nvPr/>
          </p:nvSpPr>
          <p:spPr>
            <a:xfrm>
              <a:off x="2168715" y="3434651"/>
              <a:ext cx="312229" cy="40258"/>
            </a:xfrm>
            <a:custGeom>
              <a:avLst/>
              <a:gdLst>
                <a:gd name="connsiteX0" fmla="*/ 293116 w 312229"/>
                <a:gd name="connsiteY0" fmla="*/ 40259 h 40258"/>
                <a:gd name="connsiteX1" fmla="*/ 172657 w 312229"/>
                <a:gd name="connsiteY1" fmla="*/ 40259 h 40258"/>
                <a:gd name="connsiteX2" fmla="*/ 167830 w 312229"/>
                <a:gd name="connsiteY2" fmla="*/ 35433 h 40258"/>
                <a:gd name="connsiteX3" fmla="*/ 172657 w 312229"/>
                <a:gd name="connsiteY3" fmla="*/ 30607 h 40258"/>
                <a:gd name="connsiteX4" fmla="*/ 293116 w 312229"/>
                <a:gd name="connsiteY4" fmla="*/ 30607 h 40258"/>
                <a:gd name="connsiteX5" fmla="*/ 302577 w 312229"/>
                <a:gd name="connsiteY5" fmla="*/ 21145 h 40258"/>
                <a:gd name="connsiteX6" fmla="*/ 302577 w 312229"/>
                <a:gd name="connsiteY6" fmla="*/ 19114 h 40258"/>
                <a:gd name="connsiteX7" fmla="*/ 293116 w 312229"/>
                <a:gd name="connsiteY7" fmla="*/ 9652 h 40258"/>
                <a:gd name="connsiteX8" fmla="*/ 19114 w 312229"/>
                <a:gd name="connsiteY8" fmla="*/ 9652 h 40258"/>
                <a:gd name="connsiteX9" fmla="*/ 9652 w 312229"/>
                <a:gd name="connsiteY9" fmla="*/ 19114 h 40258"/>
                <a:gd name="connsiteX10" fmla="*/ 9652 w 312229"/>
                <a:gd name="connsiteY10" fmla="*/ 21145 h 40258"/>
                <a:gd name="connsiteX11" fmla="*/ 19114 w 312229"/>
                <a:gd name="connsiteY11" fmla="*/ 30607 h 40258"/>
                <a:gd name="connsiteX12" fmla="*/ 139446 w 312229"/>
                <a:gd name="connsiteY12" fmla="*/ 30607 h 40258"/>
                <a:gd name="connsiteX13" fmla="*/ 144272 w 312229"/>
                <a:gd name="connsiteY13" fmla="*/ 35433 h 40258"/>
                <a:gd name="connsiteX14" fmla="*/ 139446 w 312229"/>
                <a:gd name="connsiteY14" fmla="*/ 40259 h 40258"/>
                <a:gd name="connsiteX15" fmla="*/ 19114 w 312229"/>
                <a:gd name="connsiteY15" fmla="*/ 40259 h 40258"/>
                <a:gd name="connsiteX16" fmla="*/ 0 w 312229"/>
                <a:gd name="connsiteY16" fmla="*/ 21145 h 40258"/>
                <a:gd name="connsiteX17" fmla="*/ 0 w 312229"/>
                <a:gd name="connsiteY17" fmla="*/ 19114 h 40258"/>
                <a:gd name="connsiteX18" fmla="*/ 19114 w 312229"/>
                <a:gd name="connsiteY18" fmla="*/ 0 h 40258"/>
                <a:gd name="connsiteX19" fmla="*/ 293116 w 312229"/>
                <a:gd name="connsiteY19" fmla="*/ 0 h 40258"/>
                <a:gd name="connsiteX20" fmla="*/ 312230 w 312229"/>
                <a:gd name="connsiteY20" fmla="*/ 19114 h 40258"/>
                <a:gd name="connsiteX21" fmla="*/ 312230 w 312229"/>
                <a:gd name="connsiteY21" fmla="*/ 21145 h 40258"/>
                <a:gd name="connsiteX22" fmla="*/ 293116 w 312229"/>
                <a:gd name="connsiteY22" fmla="*/ 40259 h 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2229" h="40258">
                  <a:moveTo>
                    <a:pt x="293116" y="40259"/>
                  </a:moveTo>
                  <a:lnTo>
                    <a:pt x="172657" y="40259"/>
                  </a:lnTo>
                  <a:cubicBezTo>
                    <a:pt x="169989" y="40259"/>
                    <a:pt x="167830" y="38100"/>
                    <a:pt x="167830" y="35433"/>
                  </a:cubicBezTo>
                  <a:cubicBezTo>
                    <a:pt x="167830" y="32766"/>
                    <a:pt x="169989" y="30607"/>
                    <a:pt x="172657" y="30607"/>
                  </a:cubicBezTo>
                  <a:lnTo>
                    <a:pt x="293116" y="30607"/>
                  </a:lnTo>
                  <a:cubicBezTo>
                    <a:pt x="298323" y="30607"/>
                    <a:pt x="302577" y="26352"/>
                    <a:pt x="302577" y="21145"/>
                  </a:cubicBezTo>
                  <a:lnTo>
                    <a:pt x="302577" y="19114"/>
                  </a:lnTo>
                  <a:cubicBezTo>
                    <a:pt x="302577" y="13907"/>
                    <a:pt x="298323" y="9652"/>
                    <a:pt x="293116" y="9652"/>
                  </a:cubicBezTo>
                  <a:lnTo>
                    <a:pt x="19114" y="9652"/>
                  </a:lnTo>
                  <a:cubicBezTo>
                    <a:pt x="13907" y="9652"/>
                    <a:pt x="9652" y="13907"/>
                    <a:pt x="9652" y="19114"/>
                  </a:cubicBezTo>
                  <a:lnTo>
                    <a:pt x="9652" y="21145"/>
                  </a:lnTo>
                  <a:cubicBezTo>
                    <a:pt x="9652" y="26352"/>
                    <a:pt x="13907" y="30607"/>
                    <a:pt x="19114" y="30607"/>
                  </a:cubicBezTo>
                  <a:lnTo>
                    <a:pt x="139446" y="30607"/>
                  </a:lnTo>
                  <a:cubicBezTo>
                    <a:pt x="142113" y="30607"/>
                    <a:pt x="144272" y="32766"/>
                    <a:pt x="144272" y="35433"/>
                  </a:cubicBezTo>
                  <a:cubicBezTo>
                    <a:pt x="144272" y="38100"/>
                    <a:pt x="142113" y="40259"/>
                    <a:pt x="139446" y="40259"/>
                  </a:cubicBezTo>
                  <a:lnTo>
                    <a:pt x="19114" y="40259"/>
                  </a:lnTo>
                  <a:cubicBezTo>
                    <a:pt x="8573" y="40259"/>
                    <a:pt x="0" y="31686"/>
                    <a:pt x="0" y="21145"/>
                  </a:cubicBezTo>
                  <a:lnTo>
                    <a:pt x="0" y="19114"/>
                  </a:lnTo>
                  <a:cubicBezTo>
                    <a:pt x="0" y="8572"/>
                    <a:pt x="8573" y="0"/>
                    <a:pt x="19114" y="0"/>
                  </a:cubicBezTo>
                  <a:lnTo>
                    <a:pt x="293116" y="0"/>
                  </a:lnTo>
                  <a:cubicBezTo>
                    <a:pt x="303657" y="0"/>
                    <a:pt x="312230" y="8572"/>
                    <a:pt x="312230" y="19114"/>
                  </a:cubicBezTo>
                  <a:lnTo>
                    <a:pt x="312230" y="21145"/>
                  </a:lnTo>
                  <a:cubicBezTo>
                    <a:pt x="312230" y="31750"/>
                    <a:pt x="303657" y="40259"/>
                    <a:pt x="293116" y="40259"/>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2" name="Freeform: Shape 1387">
              <a:extLst>
                <a:ext uri="{FF2B5EF4-FFF2-40B4-BE49-F238E27FC236}">
                  <a16:creationId xmlns:a16="http://schemas.microsoft.com/office/drawing/2014/main" id="{01D9ACA0-EDA5-6842-BF41-AFBFC9501C0F}"/>
                </a:ext>
              </a:extLst>
            </p:cNvPr>
            <p:cNvSpPr/>
            <p:nvPr/>
          </p:nvSpPr>
          <p:spPr>
            <a:xfrm>
              <a:off x="2285682" y="3400488"/>
              <a:ext cx="78358" cy="43941"/>
            </a:xfrm>
            <a:custGeom>
              <a:avLst/>
              <a:gdLst>
                <a:gd name="connsiteX0" fmla="*/ 73533 w 78358"/>
                <a:gd name="connsiteY0" fmla="*/ 43942 h 43941"/>
                <a:gd name="connsiteX1" fmla="*/ 68707 w 78358"/>
                <a:gd name="connsiteY1" fmla="*/ 39116 h 43941"/>
                <a:gd name="connsiteX2" fmla="*/ 39179 w 78358"/>
                <a:gd name="connsiteY2" fmla="*/ 9652 h 43941"/>
                <a:gd name="connsiteX3" fmla="*/ 9652 w 78358"/>
                <a:gd name="connsiteY3" fmla="*/ 39116 h 43941"/>
                <a:gd name="connsiteX4" fmla="*/ 4826 w 78358"/>
                <a:gd name="connsiteY4" fmla="*/ 43942 h 43941"/>
                <a:gd name="connsiteX5" fmla="*/ 0 w 78358"/>
                <a:gd name="connsiteY5" fmla="*/ 39116 h 43941"/>
                <a:gd name="connsiteX6" fmla="*/ 39179 w 78358"/>
                <a:gd name="connsiteY6" fmla="*/ 0 h 43941"/>
                <a:gd name="connsiteX7" fmla="*/ 78359 w 78358"/>
                <a:gd name="connsiteY7" fmla="*/ 39116 h 43941"/>
                <a:gd name="connsiteX8" fmla="*/ 73533 w 78358"/>
                <a:gd name="connsiteY8" fmla="*/ 43942 h 4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58" h="43941">
                  <a:moveTo>
                    <a:pt x="73533" y="43942"/>
                  </a:moveTo>
                  <a:cubicBezTo>
                    <a:pt x="70866" y="43942"/>
                    <a:pt x="68707" y="41783"/>
                    <a:pt x="68707" y="39116"/>
                  </a:cubicBezTo>
                  <a:cubicBezTo>
                    <a:pt x="68707" y="22860"/>
                    <a:pt x="55435" y="9652"/>
                    <a:pt x="39179" y="9652"/>
                  </a:cubicBezTo>
                  <a:cubicBezTo>
                    <a:pt x="22923" y="9652"/>
                    <a:pt x="9652" y="22860"/>
                    <a:pt x="9652" y="39116"/>
                  </a:cubicBezTo>
                  <a:cubicBezTo>
                    <a:pt x="9652" y="41783"/>
                    <a:pt x="7493" y="43942"/>
                    <a:pt x="4826" y="43942"/>
                  </a:cubicBezTo>
                  <a:cubicBezTo>
                    <a:pt x="2159" y="43942"/>
                    <a:pt x="0" y="41783"/>
                    <a:pt x="0" y="39116"/>
                  </a:cubicBezTo>
                  <a:cubicBezTo>
                    <a:pt x="0" y="17526"/>
                    <a:pt x="17589" y="0"/>
                    <a:pt x="39179" y="0"/>
                  </a:cubicBezTo>
                  <a:cubicBezTo>
                    <a:pt x="60769" y="0"/>
                    <a:pt x="78359" y="17526"/>
                    <a:pt x="78359" y="39116"/>
                  </a:cubicBezTo>
                  <a:cubicBezTo>
                    <a:pt x="78359" y="41783"/>
                    <a:pt x="76200" y="43942"/>
                    <a:pt x="73533" y="43942"/>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3" name="Freeform: Shape 1388">
              <a:extLst>
                <a:ext uri="{FF2B5EF4-FFF2-40B4-BE49-F238E27FC236}">
                  <a16:creationId xmlns:a16="http://schemas.microsoft.com/office/drawing/2014/main" id="{1EEA3077-D148-074C-989F-0890F35366DC}"/>
                </a:ext>
              </a:extLst>
            </p:cNvPr>
            <p:cNvSpPr/>
            <p:nvPr/>
          </p:nvSpPr>
          <p:spPr>
            <a:xfrm>
              <a:off x="2149348" y="3558222"/>
              <a:ext cx="124586" cy="62166"/>
            </a:xfrm>
            <a:custGeom>
              <a:avLst/>
              <a:gdLst>
                <a:gd name="connsiteX0" fmla="*/ 124587 w 124586"/>
                <a:gd name="connsiteY0" fmla="*/ 0 h 62166"/>
                <a:gd name="connsiteX1" fmla="*/ 62293 w 124586"/>
                <a:gd name="connsiteY1" fmla="*/ 62167 h 62166"/>
                <a:gd name="connsiteX2" fmla="*/ 0 w 124586"/>
                <a:gd name="connsiteY2" fmla="*/ 0 h 62166"/>
                <a:gd name="connsiteX3" fmla="*/ 124587 w 124586"/>
                <a:gd name="connsiteY3" fmla="*/ 0 h 62166"/>
              </a:gdLst>
              <a:ahLst/>
              <a:cxnLst>
                <a:cxn ang="0">
                  <a:pos x="connsiteX0" y="connsiteY0"/>
                </a:cxn>
                <a:cxn ang="0">
                  <a:pos x="connsiteX1" y="connsiteY1"/>
                </a:cxn>
                <a:cxn ang="0">
                  <a:pos x="connsiteX2" y="connsiteY2"/>
                </a:cxn>
                <a:cxn ang="0">
                  <a:pos x="connsiteX3" y="connsiteY3"/>
                </a:cxn>
              </a:cxnLst>
              <a:rect l="l" t="t" r="r" b="b"/>
              <a:pathLst>
                <a:path w="124586" h="62166">
                  <a:moveTo>
                    <a:pt x="124587" y="0"/>
                  </a:moveTo>
                  <a:cubicBezTo>
                    <a:pt x="124587" y="34354"/>
                    <a:pt x="96710" y="62167"/>
                    <a:pt x="62293" y="62167"/>
                  </a:cubicBezTo>
                  <a:cubicBezTo>
                    <a:pt x="27876" y="62167"/>
                    <a:pt x="0" y="34354"/>
                    <a:pt x="0" y="0"/>
                  </a:cubicBezTo>
                  <a:lnTo>
                    <a:pt x="124587" y="0"/>
                  </a:lnTo>
                  <a:close/>
                </a:path>
              </a:pathLst>
            </a:custGeom>
            <a:solidFill>
              <a:srgbClr val="555151"/>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4" name="Freeform: Shape 1389">
              <a:extLst>
                <a:ext uri="{FF2B5EF4-FFF2-40B4-BE49-F238E27FC236}">
                  <a16:creationId xmlns:a16="http://schemas.microsoft.com/office/drawing/2014/main" id="{8A4D7B62-08C4-DF49-97A3-01E4E0D03E76}"/>
                </a:ext>
              </a:extLst>
            </p:cNvPr>
            <p:cNvSpPr/>
            <p:nvPr/>
          </p:nvSpPr>
          <p:spPr>
            <a:xfrm>
              <a:off x="2144585" y="3553396"/>
              <a:ext cx="134238" cy="71818"/>
            </a:xfrm>
            <a:custGeom>
              <a:avLst/>
              <a:gdLst>
                <a:gd name="connsiteX0" fmla="*/ 67119 w 134238"/>
                <a:gd name="connsiteY0" fmla="*/ 71818 h 71818"/>
                <a:gd name="connsiteX1" fmla="*/ 0 w 134238"/>
                <a:gd name="connsiteY1" fmla="*/ 4826 h 71818"/>
                <a:gd name="connsiteX2" fmla="*/ 4826 w 134238"/>
                <a:gd name="connsiteY2" fmla="*/ 0 h 71818"/>
                <a:gd name="connsiteX3" fmla="*/ 129413 w 134238"/>
                <a:gd name="connsiteY3" fmla="*/ 0 h 71818"/>
                <a:gd name="connsiteX4" fmla="*/ 134239 w 134238"/>
                <a:gd name="connsiteY4" fmla="*/ 4826 h 71818"/>
                <a:gd name="connsiteX5" fmla="*/ 67119 w 134238"/>
                <a:gd name="connsiteY5" fmla="*/ 71818 h 71818"/>
                <a:gd name="connsiteX6" fmla="*/ 9842 w 134238"/>
                <a:gd name="connsiteY6" fmla="*/ 9652 h 71818"/>
                <a:gd name="connsiteX7" fmla="*/ 67119 w 134238"/>
                <a:gd name="connsiteY7" fmla="*/ 62230 h 71818"/>
                <a:gd name="connsiteX8" fmla="*/ 124396 w 134238"/>
                <a:gd name="connsiteY8" fmla="*/ 9652 h 71818"/>
                <a:gd name="connsiteX9" fmla="*/ 9842 w 134238"/>
                <a:gd name="connsiteY9" fmla="*/ 9652 h 7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38" h="71818">
                  <a:moveTo>
                    <a:pt x="67119" y="71818"/>
                  </a:moveTo>
                  <a:cubicBezTo>
                    <a:pt x="30099" y="71818"/>
                    <a:pt x="0" y="41783"/>
                    <a:pt x="0" y="4826"/>
                  </a:cubicBezTo>
                  <a:cubicBezTo>
                    <a:pt x="0" y="2159"/>
                    <a:pt x="2159" y="0"/>
                    <a:pt x="4826" y="0"/>
                  </a:cubicBezTo>
                  <a:lnTo>
                    <a:pt x="129413" y="0"/>
                  </a:lnTo>
                  <a:cubicBezTo>
                    <a:pt x="132080" y="0"/>
                    <a:pt x="134239" y="2159"/>
                    <a:pt x="134239" y="4826"/>
                  </a:cubicBezTo>
                  <a:cubicBezTo>
                    <a:pt x="134175" y="41783"/>
                    <a:pt x="104076" y="71818"/>
                    <a:pt x="67119" y="71818"/>
                  </a:cubicBezTo>
                  <a:moveTo>
                    <a:pt x="9842" y="9652"/>
                  </a:moveTo>
                  <a:cubicBezTo>
                    <a:pt x="12319" y="39052"/>
                    <a:pt x="37020" y="62230"/>
                    <a:pt x="67119" y="62230"/>
                  </a:cubicBezTo>
                  <a:cubicBezTo>
                    <a:pt x="97155" y="62230"/>
                    <a:pt x="121920" y="39052"/>
                    <a:pt x="124396" y="9652"/>
                  </a:cubicBezTo>
                  <a:lnTo>
                    <a:pt x="9842" y="9652"/>
                  </a:lnTo>
                  <a:close/>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5" name="Freeform: Shape 1390">
              <a:extLst>
                <a:ext uri="{FF2B5EF4-FFF2-40B4-BE49-F238E27FC236}">
                  <a16:creationId xmlns:a16="http://schemas.microsoft.com/office/drawing/2014/main" id="{8AE53A36-F331-EA44-B50B-AC32844B61BE}"/>
                </a:ext>
              </a:extLst>
            </p:cNvPr>
            <p:cNvSpPr/>
            <p:nvPr/>
          </p:nvSpPr>
          <p:spPr>
            <a:xfrm>
              <a:off x="2160717" y="3470000"/>
              <a:ext cx="55798" cy="71394"/>
            </a:xfrm>
            <a:custGeom>
              <a:avLst/>
              <a:gdLst>
                <a:gd name="connsiteX0" fmla="*/ 4823 w 55798"/>
                <a:gd name="connsiteY0" fmla="*/ 71395 h 71394"/>
                <a:gd name="connsiteX1" fmla="*/ 1966 w 55798"/>
                <a:gd name="connsiteY1" fmla="*/ 70442 h 71394"/>
                <a:gd name="connsiteX2" fmla="*/ 950 w 55798"/>
                <a:gd name="connsiteY2" fmla="*/ 63711 h 71394"/>
                <a:gd name="connsiteX3" fmla="*/ 47115 w 55798"/>
                <a:gd name="connsiteY3" fmla="*/ 1926 h 71394"/>
                <a:gd name="connsiteX4" fmla="*/ 53845 w 55798"/>
                <a:gd name="connsiteY4" fmla="*/ 973 h 71394"/>
                <a:gd name="connsiteX5" fmla="*/ 54798 w 55798"/>
                <a:gd name="connsiteY5" fmla="*/ 7704 h 71394"/>
                <a:gd name="connsiteX6" fmla="*/ 8634 w 55798"/>
                <a:gd name="connsiteY6" fmla="*/ 69490 h 71394"/>
                <a:gd name="connsiteX7" fmla="*/ 4823 w 55798"/>
                <a:gd name="connsiteY7" fmla="*/ 71395 h 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98" h="71394">
                  <a:moveTo>
                    <a:pt x="4823" y="71395"/>
                  </a:moveTo>
                  <a:cubicBezTo>
                    <a:pt x="3807" y="71395"/>
                    <a:pt x="2791" y="71077"/>
                    <a:pt x="1966" y="70442"/>
                  </a:cubicBezTo>
                  <a:cubicBezTo>
                    <a:pt x="-193" y="68855"/>
                    <a:pt x="-637" y="65870"/>
                    <a:pt x="950" y="63711"/>
                  </a:cubicBezTo>
                  <a:lnTo>
                    <a:pt x="47115" y="1926"/>
                  </a:lnTo>
                  <a:cubicBezTo>
                    <a:pt x="48702" y="-233"/>
                    <a:pt x="51750" y="-614"/>
                    <a:pt x="53845" y="973"/>
                  </a:cubicBezTo>
                  <a:cubicBezTo>
                    <a:pt x="56004" y="2561"/>
                    <a:pt x="56449" y="5545"/>
                    <a:pt x="54798" y="7704"/>
                  </a:cubicBezTo>
                  <a:lnTo>
                    <a:pt x="8634" y="69490"/>
                  </a:lnTo>
                  <a:cubicBezTo>
                    <a:pt x="7744" y="70759"/>
                    <a:pt x="6284" y="71395"/>
                    <a:pt x="4823" y="71395"/>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6" name="Freeform: Shape 1391">
              <a:extLst>
                <a:ext uri="{FF2B5EF4-FFF2-40B4-BE49-F238E27FC236}">
                  <a16:creationId xmlns:a16="http://schemas.microsoft.com/office/drawing/2014/main" id="{FACB5327-8A34-DA49-8EA0-F919BA719BB9}"/>
                </a:ext>
              </a:extLst>
            </p:cNvPr>
            <p:cNvSpPr/>
            <p:nvPr/>
          </p:nvSpPr>
          <p:spPr>
            <a:xfrm>
              <a:off x="2206813" y="3470019"/>
              <a:ext cx="55756" cy="71375"/>
            </a:xfrm>
            <a:custGeom>
              <a:avLst/>
              <a:gdLst>
                <a:gd name="connsiteX0" fmla="*/ 50992 w 55756"/>
                <a:gd name="connsiteY0" fmla="*/ 71376 h 71375"/>
                <a:gd name="connsiteX1" fmla="*/ 47119 w 55756"/>
                <a:gd name="connsiteY1" fmla="*/ 69471 h 71375"/>
                <a:gd name="connsiteX2" fmla="*/ 954 w 55756"/>
                <a:gd name="connsiteY2" fmla="*/ 7685 h 71375"/>
                <a:gd name="connsiteX3" fmla="*/ 1907 w 55756"/>
                <a:gd name="connsiteY3" fmla="*/ 954 h 71375"/>
                <a:gd name="connsiteX4" fmla="*/ 8638 w 55756"/>
                <a:gd name="connsiteY4" fmla="*/ 1907 h 71375"/>
                <a:gd name="connsiteX5" fmla="*/ 54802 w 55756"/>
                <a:gd name="connsiteY5" fmla="*/ 63692 h 71375"/>
                <a:gd name="connsiteX6" fmla="*/ 53850 w 55756"/>
                <a:gd name="connsiteY6" fmla="*/ 70423 h 71375"/>
                <a:gd name="connsiteX7" fmla="*/ 50992 w 55756"/>
                <a:gd name="connsiteY7" fmla="*/ 71376 h 7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56" h="71375">
                  <a:moveTo>
                    <a:pt x="50992" y="71376"/>
                  </a:moveTo>
                  <a:cubicBezTo>
                    <a:pt x="49532" y="71376"/>
                    <a:pt x="48071" y="70677"/>
                    <a:pt x="47119" y="69471"/>
                  </a:cubicBezTo>
                  <a:lnTo>
                    <a:pt x="954" y="7685"/>
                  </a:lnTo>
                  <a:cubicBezTo>
                    <a:pt x="-633" y="5590"/>
                    <a:pt x="-189" y="2542"/>
                    <a:pt x="1907" y="954"/>
                  </a:cubicBezTo>
                  <a:cubicBezTo>
                    <a:pt x="4002" y="-633"/>
                    <a:pt x="7050" y="-189"/>
                    <a:pt x="8638" y="1907"/>
                  </a:cubicBezTo>
                  <a:lnTo>
                    <a:pt x="54802" y="63692"/>
                  </a:lnTo>
                  <a:cubicBezTo>
                    <a:pt x="56390" y="65788"/>
                    <a:pt x="55945" y="68836"/>
                    <a:pt x="53850" y="70423"/>
                  </a:cubicBezTo>
                  <a:cubicBezTo>
                    <a:pt x="53024" y="71058"/>
                    <a:pt x="52008" y="71376"/>
                    <a:pt x="50992" y="71376"/>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7" name="Freeform: Shape 1392">
              <a:extLst>
                <a:ext uri="{FF2B5EF4-FFF2-40B4-BE49-F238E27FC236}">
                  <a16:creationId xmlns:a16="http://schemas.microsoft.com/office/drawing/2014/main" id="{F04F101C-D601-9B42-8C0F-4F863462CBF3}"/>
                </a:ext>
              </a:extLst>
            </p:cNvPr>
            <p:cNvSpPr/>
            <p:nvPr/>
          </p:nvSpPr>
          <p:spPr>
            <a:xfrm>
              <a:off x="2375725" y="3558222"/>
              <a:ext cx="124586" cy="62166"/>
            </a:xfrm>
            <a:custGeom>
              <a:avLst/>
              <a:gdLst>
                <a:gd name="connsiteX0" fmla="*/ 124587 w 124586"/>
                <a:gd name="connsiteY0" fmla="*/ 0 h 62166"/>
                <a:gd name="connsiteX1" fmla="*/ 62293 w 124586"/>
                <a:gd name="connsiteY1" fmla="*/ 62167 h 62166"/>
                <a:gd name="connsiteX2" fmla="*/ 0 w 124586"/>
                <a:gd name="connsiteY2" fmla="*/ 0 h 62166"/>
                <a:gd name="connsiteX3" fmla="*/ 124587 w 124586"/>
                <a:gd name="connsiteY3" fmla="*/ 0 h 62166"/>
              </a:gdLst>
              <a:ahLst/>
              <a:cxnLst>
                <a:cxn ang="0">
                  <a:pos x="connsiteX0" y="connsiteY0"/>
                </a:cxn>
                <a:cxn ang="0">
                  <a:pos x="connsiteX1" y="connsiteY1"/>
                </a:cxn>
                <a:cxn ang="0">
                  <a:pos x="connsiteX2" y="connsiteY2"/>
                </a:cxn>
                <a:cxn ang="0">
                  <a:pos x="connsiteX3" y="connsiteY3"/>
                </a:cxn>
              </a:cxnLst>
              <a:rect l="l" t="t" r="r" b="b"/>
              <a:pathLst>
                <a:path w="124586" h="62166">
                  <a:moveTo>
                    <a:pt x="124587" y="0"/>
                  </a:moveTo>
                  <a:cubicBezTo>
                    <a:pt x="124587" y="34354"/>
                    <a:pt x="96710" y="62167"/>
                    <a:pt x="62293" y="62167"/>
                  </a:cubicBezTo>
                  <a:cubicBezTo>
                    <a:pt x="27876" y="62167"/>
                    <a:pt x="0" y="34354"/>
                    <a:pt x="0" y="0"/>
                  </a:cubicBezTo>
                  <a:lnTo>
                    <a:pt x="124587" y="0"/>
                  </a:lnTo>
                  <a:close/>
                </a:path>
              </a:pathLst>
            </a:custGeom>
            <a:solidFill>
              <a:srgbClr val="555151"/>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8" name="Freeform: Shape 1393">
              <a:extLst>
                <a:ext uri="{FF2B5EF4-FFF2-40B4-BE49-F238E27FC236}">
                  <a16:creationId xmlns:a16="http://schemas.microsoft.com/office/drawing/2014/main" id="{4B59E868-C7A9-A149-89C5-392BBDBA69A6}"/>
                </a:ext>
              </a:extLst>
            </p:cNvPr>
            <p:cNvSpPr/>
            <p:nvPr/>
          </p:nvSpPr>
          <p:spPr>
            <a:xfrm>
              <a:off x="2370899" y="3553396"/>
              <a:ext cx="134239" cy="71818"/>
            </a:xfrm>
            <a:custGeom>
              <a:avLst/>
              <a:gdLst>
                <a:gd name="connsiteX0" fmla="*/ 67120 w 134239"/>
                <a:gd name="connsiteY0" fmla="*/ 71818 h 71818"/>
                <a:gd name="connsiteX1" fmla="*/ 0 w 134239"/>
                <a:gd name="connsiteY1" fmla="*/ 4826 h 71818"/>
                <a:gd name="connsiteX2" fmla="*/ 4826 w 134239"/>
                <a:gd name="connsiteY2" fmla="*/ 0 h 71818"/>
                <a:gd name="connsiteX3" fmla="*/ 129413 w 134239"/>
                <a:gd name="connsiteY3" fmla="*/ 0 h 71818"/>
                <a:gd name="connsiteX4" fmla="*/ 134239 w 134239"/>
                <a:gd name="connsiteY4" fmla="*/ 4826 h 71818"/>
                <a:gd name="connsiteX5" fmla="*/ 67120 w 134239"/>
                <a:gd name="connsiteY5" fmla="*/ 71818 h 71818"/>
                <a:gd name="connsiteX6" fmla="*/ 9843 w 134239"/>
                <a:gd name="connsiteY6" fmla="*/ 9652 h 71818"/>
                <a:gd name="connsiteX7" fmla="*/ 67120 w 134239"/>
                <a:gd name="connsiteY7" fmla="*/ 62230 h 71818"/>
                <a:gd name="connsiteX8" fmla="*/ 124396 w 134239"/>
                <a:gd name="connsiteY8" fmla="*/ 9652 h 71818"/>
                <a:gd name="connsiteX9" fmla="*/ 9843 w 134239"/>
                <a:gd name="connsiteY9" fmla="*/ 9652 h 7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39" h="71818">
                  <a:moveTo>
                    <a:pt x="67120" y="71818"/>
                  </a:moveTo>
                  <a:cubicBezTo>
                    <a:pt x="30099" y="71818"/>
                    <a:pt x="0" y="41783"/>
                    <a:pt x="0" y="4826"/>
                  </a:cubicBezTo>
                  <a:cubicBezTo>
                    <a:pt x="0" y="2159"/>
                    <a:pt x="2159" y="0"/>
                    <a:pt x="4826" y="0"/>
                  </a:cubicBezTo>
                  <a:lnTo>
                    <a:pt x="129413" y="0"/>
                  </a:lnTo>
                  <a:cubicBezTo>
                    <a:pt x="132080" y="0"/>
                    <a:pt x="134239" y="2159"/>
                    <a:pt x="134239" y="4826"/>
                  </a:cubicBezTo>
                  <a:cubicBezTo>
                    <a:pt x="134239" y="41783"/>
                    <a:pt x="104140" y="71818"/>
                    <a:pt x="67120" y="71818"/>
                  </a:cubicBezTo>
                  <a:moveTo>
                    <a:pt x="9843" y="9652"/>
                  </a:moveTo>
                  <a:cubicBezTo>
                    <a:pt x="12319" y="39052"/>
                    <a:pt x="37021" y="62230"/>
                    <a:pt x="67120" y="62230"/>
                  </a:cubicBezTo>
                  <a:cubicBezTo>
                    <a:pt x="97155" y="62230"/>
                    <a:pt x="121920" y="39052"/>
                    <a:pt x="124396" y="9652"/>
                  </a:cubicBezTo>
                  <a:lnTo>
                    <a:pt x="9843" y="9652"/>
                  </a:lnTo>
                  <a:close/>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9" name="Freeform: Shape 1394">
              <a:extLst>
                <a:ext uri="{FF2B5EF4-FFF2-40B4-BE49-F238E27FC236}">
                  <a16:creationId xmlns:a16="http://schemas.microsoft.com/office/drawing/2014/main" id="{CF6A8128-8325-7642-AE9C-3129C3106E49}"/>
                </a:ext>
              </a:extLst>
            </p:cNvPr>
            <p:cNvSpPr/>
            <p:nvPr/>
          </p:nvSpPr>
          <p:spPr>
            <a:xfrm>
              <a:off x="2387044" y="3470000"/>
              <a:ext cx="55848" cy="71394"/>
            </a:xfrm>
            <a:custGeom>
              <a:avLst/>
              <a:gdLst>
                <a:gd name="connsiteX0" fmla="*/ 4810 w 55848"/>
                <a:gd name="connsiteY0" fmla="*/ 71395 h 71394"/>
                <a:gd name="connsiteX1" fmla="*/ 1953 w 55848"/>
                <a:gd name="connsiteY1" fmla="*/ 70442 h 71394"/>
                <a:gd name="connsiteX2" fmla="*/ 1000 w 55848"/>
                <a:gd name="connsiteY2" fmla="*/ 63711 h 71394"/>
                <a:gd name="connsiteX3" fmla="*/ 47165 w 55848"/>
                <a:gd name="connsiteY3" fmla="*/ 1926 h 71394"/>
                <a:gd name="connsiteX4" fmla="*/ 53896 w 55848"/>
                <a:gd name="connsiteY4" fmla="*/ 973 h 71394"/>
                <a:gd name="connsiteX5" fmla="*/ 54848 w 55848"/>
                <a:gd name="connsiteY5" fmla="*/ 7704 h 71394"/>
                <a:gd name="connsiteX6" fmla="*/ 8684 w 55848"/>
                <a:gd name="connsiteY6" fmla="*/ 69490 h 71394"/>
                <a:gd name="connsiteX7" fmla="*/ 4810 w 55848"/>
                <a:gd name="connsiteY7" fmla="*/ 71395 h 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8" h="71394">
                  <a:moveTo>
                    <a:pt x="4810" y="71395"/>
                  </a:moveTo>
                  <a:cubicBezTo>
                    <a:pt x="3794" y="71395"/>
                    <a:pt x="2778" y="71077"/>
                    <a:pt x="1953" y="70442"/>
                  </a:cubicBezTo>
                  <a:cubicBezTo>
                    <a:pt x="-206" y="68855"/>
                    <a:pt x="-651" y="65870"/>
                    <a:pt x="1000" y="63711"/>
                  </a:cubicBezTo>
                  <a:lnTo>
                    <a:pt x="47165" y="1926"/>
                  </a:lnTo>
                  <a:cubicBezTo>
                    <a:pt x="48752" y="-233"/>
                    <a:pt x="51800" y="-614"/>
                    <a:pt x="53896" y="973"/>
                  </a:cubicBezTo>
                  <a:cubicBezTo>
                    <a:pt x="56055" y="2561"/>
                    <a:pt x="56499" y="5545"/>
                    <a:pt x="54848" y="7704"/>
                  </a:cubicBezTo>
                  <a:lnTo>
                    <a:pt x="8684" y="69490"/>
                  </a:lnTo>
                  <a:cubicBezTo>
                    <a:pt x="7731" y="70759"/>
                    <a:pt x="6271" y="71395"/>
                    <a:pt x="4810" y="71395"/>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0" name="Freeform: Shape 1395">
              <a:extLst>
                <a:ext uri="{FF2B5EF4-FFF2-40B4-BE49-F238E27FC236}">
                  <a16:creationId xmlns:a16="http://schemas.microsoft.com/office/drawing/2014/main" id="{39EBA990-2033-A642-A31F-5ADE17288163}"/>
                </a:ext>
              </a:extLst>
            </p:cNvPr>
            <p:cNvSpPr/>
            <p:nvPr/>
          </p:nvSpPr>
          <p:spPr>
            <a:xfrm>
              <a:off x="2433195" y="3470019"/>
              <a:ext cx="55815" cy="71375"/>
            </a:xfrm>
            <a:custGeom>
              <a:avLst/>
              <a:gdLst>
                <a:gd name="connsiteX0" fmla="*/ 50988 w 55815"/>
                <a:gd name="connsiteY0" fmla="*/ 71376 h 71375"/>
                <a:gd name="connsiteX1" fmla="*/ 47115 w 55815"/>
                <a:gd name="connsiteY1" fmla="*/ 69471 h 71375"/>
                <a:gd name="connsiteX2" fmla="*/ 950 w 55815"/>
                <a:gd name="connsiteY2" fmla="*/ 7685 h 71375"/>
                <a:gd name="connsiteX3" fmla="*/ 1966 w 55815"/>
                <a:gd name="connsiteY3" fmla="*/ 954 h 71375"/>
                <a:gd name="connsiteX4" fmla="*/ 8697 w 55815"/>
                <a:gd name="connsiteY4" fmla="*/ 1907 h 71375"/>
                <a:gd name="connsiteX5" fmla="*/ 54862 w 55815"/>
                <a:gd name="connsiteY5" fmla="*/ 63692 h 71375"/>
                <a:gd name="connsiteX6" fmla="*/ 53909 w 55815"/>
                <a:gd name="connsiteY6" fmla="*/ 70423 h 71375"/>
                <a:gd name="connsiteX7" fmla="*/ 50988 w 55815"/>
                <a:gd name="connsiteY7" fmla="*/ 71376 h 7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15" h="71375">
                  <a:moveTo>
                    <a:pt x="50988" y="71376"/>
                  </a:moveTo>
                  <a:cubicBezTo>
                    <a:pt x="49528" y="71376"/>
                    <a:pt x="48067" y="70677"/>
                    <a:pt x="47115" y="69471"/>
                  </a:cubicBezTo>
                  <a:lnTo>
                    <a:pt x="950" y="7685"/>
                  </a:lnTo>
                  <a:cubicBezTo>
                    <a:pt x="-637" y="5590"/>
                    <a:pt x="-193" y="2542"/>
                    <a:pt x="1966" y="954"/>
                  </a:cubicBezTo>
                  <a:cubicBezTo>
                    <a:pt x="4062" y="-633"/>
                    <a:pt x="7110" y="-189"/>
                    <a:pt x="8697" y="1907"/>
                  </a:cubicBezTo>
                  <a:lnTo>
                    <a:pt x="54862" y="63692"/>
                  </a:lnTo>
                  <a:cubicBezTo>
                    <a:pt x="56449" y="65788"/>
                    <a:pt x="56005" y="68836"/>
                    <a:pt x="53909" y="70423"/>
                  </a:cubicBezTo>
                  <a:cubicBezTo>
                    <a:pt x="52957" y="71058"/>
                    <a:pt x="51941" y="71376"/>
                    <a:pt x="50988" y="71376"/>
                  </a:cubicBezTo>
                </a:path>
              </a:pathLst>
            </a:custGeom>
            <a:solidFill>
              <a:srgbClr val="414140"/>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131" name="Rectangle 130">
            <a:extLst>
              <a:ext uri="{FF2B5EF4-FFF2-40B4-BE49-F238E27FC236}">
                <a16:creationId xmlns:a16="http://schemas.microsoft.com/office/drawing/2014/main" id="{5642596E-0B59-844B-9ABD-247625509AA8}"/>
              </a:ext>
            </a:extLst>
          </p:cNvPr>
          <p:cNvSpPr/>
          <p:nvPr/>
        </p:nvSpPr>
        <p:spPr>
          <a:xfrm flipH="1">
            <a:off x="1291479" y="1371876"/>
            <a:ext cx="5066307" cy="738664"/>
          </a:xfrm>
          <a:prstGeom prst="rect">
            <a:avLst/>
          </a:prstGeom>
        </p:spPr>
        <p:txBody>
          <a:bodyPr wrap="square">
            <a:spAutoFit/>
          </a:bodyPr>
          <a:lstStyle/>
          <a:p>
            <a:pPr algn="r" rtl="1"/>
            <a:r>
              <a:rPr lang="ar-AE" sz="1050" b="1" dirty="0">
                <a:solidFill>
                  <a:srgbClr val="00355E"/>
                </a:solidFill>
                <a:latin typeface="GE Dinar Two" panose="020A0503020102020204" pitchFamily="18" charset="-78"/>
                <a:ea typeface="GE Dinar Two" panose="020A0503020102020204" pitchFamily="18" charset="-78"/>
                <a:cs typeface="GE Dinar Two" panose="020A0503020102020204" pitchFamily="18" charset="-78"/>
              </a:rPr>
              <a:t>نحن إحدى الشركات الرائدة في مجال التطوير العقاري، مقرها الرئيسي في الدوحة - قطر. </a:t>
            </a:r>
          </a:p>
          <a:p>
            <a:pPr algn="r" rtl="1"/>
            <a:r>
              <a:rPr lang="ar-AE" sz="1050" b="1" dirty="0">
                <a:solidFill>
                  <a:srgbClr val="00355E"/>
                </a:solidFill>
                <a:latin typeface="GE Dinar Two" panose="020A0503020102020204" pitchFamily="18" charset="-78"/>
                <a:ea typeface="GE Dinar Two" panose="020A0503020102020204" pitchFamily="18" charset="-78"/>
                <a:cs typeface="GE Dinar Two" panose="020A0503020102020204" pitchFamily="18" charset="-78"/>
              </a:rPr>
              <a:t>نقوم بإنشاء وإدارة العقارات التي تعكس الاحتياجات المُتغيرة للأشخاص الذين يعيشون ويعملون ويزورون البلاد.</a:t>
            </a:r>
            <a:endParaRPr lang="ar-QA" sz="1050" b="1" dirty="0">
              <a:solidFill>
                <a:srgbClr val="00355E"/>
              </a:solidFill>
              <a:latin typeface="GE Dinar Two" panose="020A0503020102020204" pitchFamily="18" charset="-78"/>
              <a:ea typeface="GE Dinar Two" panose="020A0503020102020204" pitchFamily="18" charset="-78"/>
              <a:cs typeface="GE Dinar Two" panose="020A0503020102020204" pitchFamily="18" charset="-78"/>
            </a:endParaRPr>
          </a:p>
          <a:p>
            <a:pPr algn="r" rtl="1"/>
            <a:endParaRPr lang="ar-QA" sz="1050" b="1" dirty="0">
              <a:solidFill>
                <a:srgbClr val="00355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2" name="Title 1">
            <a:extLst>
              <a:ext uri="{FF2B5EF4-FFF2-40B4-BE49-F238E27FC236}">
                <a16:creationId xmlns:a16="http://schemas.microsoft.com/office/drawing/2014/main" id="{81D24E7D-D031-324D-B86B-B90FB191B327}"/>
              </a:ext>
            </a:extLst>
          </p:cNvPr>
          <p:cNvSpPr txBox="1">
            <a:spLocks/>
          </p:cNvSpPr>
          <p:nvPr/>
        </p:nvSpPr>
        <p:spPr>
          <a:xfrm flipH="1">
            <a:off x="751113" y="793384"/>
            <a:ext cx="5606671" cy="520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AE"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لمحة عن بروة</a:t>
            </a:r>
            <a:endParaRPr lang="en-US"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3" name="Rectangle 2">
            <a:extLst>
              <a:ext uri="{FF2B5EF4-FFF2-40B4-BE49-F238E27FC236}">
                <a16:creationId xmlns:a16="http://schemas.microsoft.com/office/drawing/2014/main" id="{98E36C78-5F91-2D4B-9CB3-D21FAF2759C7}"/>
              </a:ext>
            </a:extLst>
          </p:cNvPr>
          <p:cNvSpPr/>
          <p:nvPr/>
        </p:nvSpPr>
        <p:spPr>
          <a:xfrm flipH="1">
            <a:off x="3757381" y="2460533"/>
            <a:ext cx="1195629" cy="307777"/>
          </a:xfrm>
          <a:prstGeom prst="rect">
            <a:avLst/>
          </a:prstGeom>
        </p:spPr>
        <p:txBody>
          <a:bodyPr wrap="square">
            <a:spAutoFit/>
          </a:bodyPr>
          <a:lstStyle/>
          <a:p>
            <a:pPr algn="r"/>
            <a:r>
              <a:rPr lang="ar-AE" sz="1400" dirty="0">
                <a:solidFill>
                  <a:srgbClr val="9C0059"/>
                </a:solidFill>
                <a:latin typeface="GE Dinar Two" panose="020A0503020102020204" pitchFamily="18" charset="-78"/>
                <a:ea typeface="GE Dinar Two" panose="020A0503020102020204" pitchFamily="18" charset="-78"/>
                <a:cs typeface="GE Dinar Two" panose="020A0503020102020204" pitchFamily="18" charset="-78"/>
              </a:rPr>
              <a:t>رؤيتنا</a:t>
            </a:r>
            <a:endParaRPr lang="en-IN" sz="1400" dirty="0">
              <a:solidFill>
                <a:srgbClr val="9C0059"/>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4" name="Rectangle 133">
            <a:extLst>
              <a:ext uri="{FF2B5EF4-FFF2-40B4-BE49-F238E27FC236}">
                <a16:creationId xmlns:a16="http://schemas.microsoft.com/office/drawing/2014/main" id="{EAE7B69F-0A65-D440-9419-C6A93B00A9D6}"/>
              </a:ext>
            </a:extLst>
          </p:cNvPr>
          <p:cNvSpPr/>
          <p:nvPr/>
        </p:nvSpPr>
        <p:spPr>
          <a:xfrm flipH="1">
            <a:off x="1703291" y="2676357"/>
            <a:ext cx="3249719" cy="369332"/>
          </a:xfrm>
          <a:prstGeom prst="rect">
            <a:avLst/>
          </a:prstGeom>
        </p:spPr>
        <p:txBody>
          <a:bodyPr wrap="square">
            <a:spAutoFit/>
          </a:bodyPr>
          <a:lstStyle/>
          <a:p>
            <a:pPr algn="r" rtl="1"/>
            <a:r>
              <a:rPr lang="ar-AE" sz="900" dirty="0">
                <a:latin typeface="GE Dinar Two" panose="020A0503020102020204" pitchFamily="18" charset="-78"/>
                <a:ea typeface="GE Dinar Two" panose="020A0503020102020204" pitchFamily="18" charset="-78"/>
                <a:cs typeface="GE Dinar Two" panose="020A0503020102020204" pitchFamily="18" charset="-78"/>
              </a:rPr>
              <a:t>أن تكون بروة شركة عقارية موثوق بها ومتميزة بالقيم المهنية والجودة المؤسسية وبتحقيق العوائد المُستدامة لمُساهميها</a:t>
            </a:r>
          </a:p>
        </p:txBody>
      </p:sp>
      <p:sp>
        <p:nvSpPr>
          <p:cNvPr id="135" name="Rectangle 2">
            <a:extLst>
              <a:ext uri="{FF2B5EF4-FFF2-40B4-BE49-F238E27FC236}">
                <a16:creationId xmlns:a16="http://schemas.microsoft.com/office/drawing/2014/main" id="{65A33913-773C-014E-B0B0-892E89720682}"/>
              </a:ext>
            </a:extLst>
          </p:cNvPr>
          <p:cNvSpPr/>
          <p:nvPr/>
        </p:nvSpPr>
        <p:spPr>
          <a:xfrm flipH="1">
            <a:off x="2597856" y="3511405"/>
            <a:ext cx="1195629" cy="307777"/>
          </a:xfrm>
          <a:prstGeom prst="rect">
            <a:avLst/>
          </a:prstGeom>
        </p:spPr>
        <p:txBody>
          <a:bodyPr wrap="square">
            <a:spAutoFit/>
          </a:bodyPr>
          <a:lstStyle/>
          <a:p>
            <a:pPr rtl="1"/>
            <a:r>
              <a:rPr lang="ar-AE" sz="14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مُهمتنا</a:t>
            </a:r>
            <a:endParaRPr lang="en-IN" sz="14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6" name="Rectangle 135">
            <a:extLst>
              <a:ext uri="{FF2B5EF4-FFF2-40B4-BE49-F238E27FC236}">
                <a16:creationId xmlns:a16="http://schemas.microsoft.com/office/drawing/2014/main" id="{FF7D6A82-118D-F04B-9108-C8947DF802DE}"/>
              </a:ext>
            </a:extLst>
          </p:cNvPr>
          <p:cNvSpPr/>
          <p:nvPr/>
        </p:nvSpPr>
        <p:spPr>
          <a:xfrm flipH="1">
            <a:off x="2597856" y="3727229"/>
            <a:ext cx="2879417" cy="369332"/>
          </a:xfrm>
          <a:prstGeom prst="rect">
            <a:avLst/>
          </a:prstGeom>
        </p:spPr>
        <p:txBody>
          <a:bodyPr wrap="square">
            <a:spAutoFit/>
          </a:bodyPr>
          <a:lstStyle/>
          <a:p>
            <a:pPr rtl="1"/>
            <a:r>
              <a:rPr lang="ar-SA" sz="900" dirty="0">
                <a:latin typeface="GE Dinar Two" panose="020A0503020102020204" pitchFamily="18" charset="-78"/>
                <a:ea typeface="GE Dinar Two" panose="020A0503020102020204" pitchFamily="18" charset="-78"/>
                <a:cs typeface="GE Dinar Two" panose="020A0503020102020204" pitchFamily="18" charset="-78"/>
              </a:rPr>
              <a:t>ابتكار وادارة بيئة معيشية أفضل بطريقة فعالة وذلك من أجل العيش والعمل والاستمتاع للأشخاص</a:t>
            </a:r>
            <a:endParaRPr lang="ar-AE"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37" name="Rectangle 2">
            <a:extLst>
              <a:ext uri="{FF2B5EF4-FFF2-40B4-BE49-F238E27FC236}">
                <a16:creationId xmlns:a16="http://schemas.microsoft.com/office/drawing/2014/main" id="{C61D0D05-440E-3B4D-B478-C90FCC237787}"/>
              </a:ext>
            </a:extLst>
          </p:cNvPr>
          <p:cNvSpPr/>
          <p:nvPr/>
        </p:nvSpPr>
        <p:spPr>
          <a:xfrm flipH="1">
            <a:off x="3757381" y="4517509"/>
            <a:ext cx="1195629" cy="307777"/>
          </a:xfrm>
          <a:prstGeom prst="rect">
            <a:avLst/>
          </a:prstGeom>
        </p:spPr>
        <p:txBody>
          <a:bodyPr wrap="square">
            <a:spAutoFit/>
          </a:bodyPr>
          <a:lstStyle/>
          <a:p>
            <a:pPr algn="r"/>
            <a:r>
              <a:rPr lang="ar-AE" sz="14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rPr>
              <a:t>قيمُنا</a:t>
            </a:r>
            <a:endParaRPr lang="en-IN" sz="1400" dirty="0">
              <a:solidFill>
                <a:srgbClr val="003B8A"/>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138" name="Group 137">
            <a:extLst>
              <a:ext uri="{FF2B5EF4-FFF2-40B4-BE49-F238E27FC236}">
                <a16:creationId xmlns:a16="http://schemas.microsoft.com/office/drawing/2014/main" id="{43A9D5D6-5F23-D94F-ADC9-E2F5FAA611DD}"/>
              </a:ext>
            </a:extLst>
          </p:cNvPr>
          <p:cNvGrpSpPr/>
          <p:nvPr/>
        </p:nvGrpSpPr>
        <p:grpSpPr>
          <a:xfrm flipH="1">
            <a:off x="1592108" y="4584759"/>
            <a:ext cx="2746118" cy="547897"/>
            <a:chOff x="2472080" y="5834307"/>
            <a:chExt cx="2746118" cy="547897"/>
          </a:xfrm>
        </p:grpSpPr>
        <p:sp>
          <p:nvSpPr>
            <p:cNvPr id="139" name="Rectangle 2">
              <a:extLst>
                <a:ext uri="{FF2B5EF4-FFF2-40B4-BE49-F238E27FC236}">
                  <a16:creationId xmlns:a16="http://schemas.microsoft.com/office/drawing/2014/main" id="{492B8AB3-32E5-EE47-8216-1EF8B975920D}"/>
                </a:ext>
              </a:extLst>
            </p:cNvPr>
            <p:cNvSpPr/>
            <p:nvPr/>
          </p:nvSpPr>
          <p:spPr>
            <a:xfrm>
              <a:off x="3751325" y="5834307"/>
              <a:ext cx="1466873" cy="230832"/>
            </a:xfrm>
            <a:prstGeom prst="rect">
              <a:avLst/>
            </a:prstGeom>
          </p:spPr>
          <p:txBody>
            <a:bodyPr wrap="square">
              <a:spAutoFit/>
            </a:bodyPr>
            <a:lstStyle/>
            <a:p>
              <a:pPr marL="171450" indent="-171450" algn="r" rtl="1">
                <a:buFont typeface="Arial" panose="020B0604020202020204" pitchFamily="34" charset="0"/>
                <a:buChar char="•"/>
              </a:pPr>
              <a:r>
                <a:rPr lang="ar-QA" sz="900" dirty="0">
                  <a:latin typeface="GE Dinar Two" panose="020A0503020102020204" pitchFamily="18" charset="-78"/>
                  <a:ea typeface="GE Dinar Two" panose="020A0503020102020204" pitchFamily="18" charset="-78"/>
                  <a:cs typeface="GE Dinar Two" panose="020A0503020102020204" pitchFamily="18" charset="-78"/>
                </a:rPr>
                <a:t>العمل الجماعي</a:t>
              </a:r>
              <a:endParaRPr lang="ar-AE"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0" name="Rectangle 2">
              <a:extLst>
                <a:ext uri="{FF2B5EF4-FFF2-40B4-BE49-F238E27FC236}">
                  <a16:creationId xmlns:a16="http://schemas.microsoft.com/office/drawing/2014/main" id="{7695EAB5-2D71-6D41-904E-CAF5D9632DBE}"/>
                </a:ext>
              </a:extLst>
            </p:cNvPr>
            <p:cNvSpPr/>
            <p:nvPr/>
          </p:nvSpPr>
          <p:spPr>
            <a:xfrm>
              <a:off x="3751325" y="5994882"/>
              <a:ext cx="1466873" cy="230832"/>
            </a:xfrm>
            <a:prstGeom prst="rect">
              <a:avLst/>
            </a:prstGeom>
          </p:spPr>
          <p:txBody>
            <a:bodyPr wrap="square">
              <a:spAutoFit/>
            </a:bodyPr>
            <a:lstStyle/>
            <a:p>
              <a:pPr marL="171450" indent="-171450" algn="r" rtl="1">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النزاهة</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1" name="Rectangle 2">
              <a:extLst>
                <a:ext uri="{FF2B5EF4-FFF2-40B4-BE49-F238E27FC236}">
                  <a16:creationId xmlns:a16="http://schemas.microsoft.com/office/drawing/2014/main" id="{8FB81F0F-0B17-1849-8414-868D352CCFA8}"/>
                </a:ext>
              </a:extLst>
            </p:cNvPr>
            <p:cNvSpPr/>
            <p:nvPr/>
          </p:nvSpPr>
          <p:spPr>
            <a:xfrm>
              <a:off x="2472080" y="5834307"/>
              <a:ext cx="1195629" cy="230832"/>
            </a:xfrm>
            <a:prstGeom prst="rect">
              <a:avLst/>
            </a:prstGeom>
          </p:spPr>
          <p:txBody>
            <a:bodyPr wrap="square">
              <a:spAutoFit/>
            </a:bodyPr>
            <a:lstStyle/>
            <a:p>
              <a:pPr marL="171450" indent="-171450" algn="r" rtl="1">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الريادة</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2" name="Rectangle 2">
              <a:extLst>
                <a:ext uri="{FF2B5EF4-FFF2-40B4-BE49-F238E27FC236}">
                  <a16:creationId xmlns:a16="http://schemas.microsoft.com/office/drawing/2014/main" id="{E41E657E-FF93-DD4B-8EB7-26C8D4A78E9E}"/>
                </a:ext>
              </a:extLst>
            </p:cNvPr>
            <p:cNvSpPr/>
            <p:nvPr/>
          </p:nvSpPr>
          <p:spPr>
            <a:xfrm>
              <a:off x="2472081" y="5994882"/>
              <a:ext cx="1121912" cy="230832"/>
            </a:xfrm>
            <a:prstGeom prst="rect">
              <a:avLst/>
            </a:prstGeom>
          </p:spPr>
          <p:txBody>
            <a:bodyPr wrap="square">
              <a:spAutoFit/>
            </a:bodyPr>
            <a:lstStyle/>
            <a:p>
              <a:pPr marL="171450" indent="-171450" algn="r" rtl="1">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الالتزام</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43" name="Rectangle 2">
              <a:extLst>
                <a:ext uri="{FF2B5EF4-FFF2-40B4-BE49-F238E27FC236}">
                  <a16:creationId xmlns:a16="http://schemas.microsoft.com/office/drawing/2014/main" id="{A7DF0CDE-119F-E949-BF00-022D4C5CB4C0}"/>
                </a:ext>
              </a:extLst>
            </p:cNvPr>
            <p:cNvSpPr/>
            <p:nvPr/>
          </p:nvSpPr>
          <p:spPr>
            <a:xfrm>
              <a:off x="2473564" y="6151372"/>
              <a:ext cx="1121912" cy="230832"/>
            </a:xfrm>
            <a:prstGeom prst="rect">
              <a:avLst/>
            </a:prstGeom>
          </p:spPr>
          <p:txBody>
            <a:bodyPr wrap="square">
              <a:spAutoFit/>
            </a:bodyPr>
            <a:lstStyle/>
            <a:p>
              <a:pPr marL="171450" indent="-171450" algn="r" rtl="1">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الموثوقية</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144" name="TextBox 143">
            <a:extLst>
              <a:ext uri="{FF2B5EF4-FFF2-40B4-BE49-F238E27FC236}">
                <a16:creationId xmlns:a16="http://schemas.microsoft.com/office/drawing/2014/main" id="{D6CDAE0A-01B8-C843-96EC-4CE7A6CC86D6}"/>
              </a:ext>
            </a:extLst>
          </p:cNvPr>
          <p:cNvSpPr txBox="1"/>
          <p:nvPr/>
        </p:nvSpPr>
        <p:spPr>
          <a:xfrm flipH="1">
            <a:off x="1306098" y="5586721"/>
            <a:ext cx="5051688" cy="523220"/>
          </a:xfrm>
          <a:prstGeom prst="rect">
            <a:avLst/>
          </a:prstGeom>
          <a:noFill/>
        </p:spPr>
        <p:txBody>
          <a:bodyPr wrap="square">
            <a:spAutoFit/>
          </a:bodyPr>
          <a:lstStyle/>
          <a:p>
            <a:pPr algn="r" rtl="1"/>
            <a:r>
              <a:rPr lang="ar-AE" sz="1400" dirty="0">
                <a:latin typeface="GE Dinar Two" panose="020A0503020102020204" pitchFamily="18" charset="-78"/>
                <a:ea typeface="GE Dinar Two" panose="020A0503020102020204" pitchFamily="18" charset="-78"/>
                <a:cs typeface="GE Dinar Two" panose="020A0503020102020204" pitchFamily="18" charset="-78"/>
              </a:rPr>
              <a:t>خبرتنا في تطوير وتأجير</a:t>
            </a:r>
            <a:r>
              <a:rPr lang="ar-QA" sz="1400" dirty="0">
                <a:latin typeface="GE Dinar Two" panose="020A0503020102020204" pitchFamily="18" charset="-78"/>
                <a:ea typeface="GE Dinar Two" panose="020A0503020102020204" pitchFamily="18" charset="-78"/>
                <a:cs typeface="GE Dinar Two" panose="020A0503020102020204" pitchFamily="18" charset="-78"/>
              </a:rPr>
              <a:t> و</a:t>
            </a:r>
            <a:r>
              <a:rPr lang="ar-AE" sz="1400" dirty="0">
                <a:latin typeface="GE Dinar Two" panose="020A0503020102020204" pitchFamily="18" charset="-78"/>
                <a:ea typeface="GE Dinar Two" panose="020A0503020102020204" pitchFamily="18" charset="-78"/>
                <a:cs typeface="GE Dinar Two" panose="020A0503020102020204" pitchFamily="18" charset="-78"/>
              </a:rPr>
              <a:t>إدارة أصولنا، </a:t>
            </a:r>
            <a:r>
              <a:rPr lang="ar-QA" sz="1400" dirty="0">
                <a:latin typeface="GE Dinar Two" panose="020A0503020102020204" pitchFamily="18" charset="-78"/>
                <a:ea typeface="GE Dinar Two" panose="020A0503020102020204" pitchFamily="18" charset="-78"/>
                <a:cs typeface="GE Dinar Two" panose="020A0503020102020204" pitchFamily="18" charset="-78"/>
              </a:rPr>
              <a:t>بناءً على</a:t>
            </a:r>
            <a:r>
              <a:rPr lang="ar-AE" sz="1400" dirty="0">
                <a:latin typeface="GE Dinar Two" panose="020A0503020102020204" pitchFamily="18" charset="-78"/>
                <a:ea typeface="GE Dinar Two" panose="020A0503020102020204" pitchFamily="18" charset="-78"/>
                <a:cs typeface="GE Dinar Two" panose="020A0503020102020204" pitchFamily="18" charset="-78"/>
              </a:rPr>
              <a:t> فهمنا للعُملاء،</a:t>
            </a:r>
          </a:p>
          <a:p>
            <a:pPr algn="r" rtl="1"/>
            <a:r>
              <a:rPr lang="ar-QA" sz="1400" dirty="0">
                <a:latin typeface="GE Dinar Two" panose="020A0503020102020204" pitchFamily="18" charset="-78"/>
                <a:ea typeface="GE Dinar Two" panose="020A0503020102020204" pitchFamily="18" charset="-78"/>
                <a:cs typeface="GE Dinar Two" panose="020A0503020102020204" pitchFamily="18" charset="-78"/>
              </a:rPr>
              <a:t>تعود على بروة ومساهميها بمنفعة كبيرة</a:t>
            </a:r>
            <a:r>
              <a:rPr lang="ar-AE" sz="1400" dirty="0">
                <a:latin typeface="GE Dinar Two" panose="020A0503020102020204" pitchFamily="18" charset="-78"/>
                <a:ea typeface="GE Dinar Two" panose="020A0503020102020204" pitchFamily="18" charset="-78"/>
                <a:cs typeface="GE Dinar Two" panose="020A0503020102020204" pitchFamily="18" charset="-78"/>
              </a:rPr>
              <a:t>.</a:t>
            </a:r>
            <a:endParaRPr lang="en-IN" sz="1400" dirty="0">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3063698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6BF1D0E-C915-5F43-8ECE-AE51D21365C1}"/>
              </a:ext>
            </a:extLst>
          </p:cNvPr>
          <p:cNvPicPr>
            <a:picLocks noChangeAspect="1"/>
          </p:cNvPicPr>
          <p:nvPr/>
        </p:nvPicPr>
        <p:blipFill>
          <a:blip r:embed="rId2">
            <a:alphaModFix amt="70000"/>
          </a:blip>
          <a:stretch>
            <a:fillRect/>
          </a:stretch>
        </p:blipFill>
        <p:spPr>
          <a:xfrm>
            <a:off x="529684" y="1541972"/>
            <a:ext cx="11168840" cy="4828450"/>
          </a:xfrm>
          <a:prstGeom prst="rect">
            <a:avLst/>
          </a:prstGeom>
        </p:spPr>
      </p:pic>
      <p:sp>
        <p:nvSpPr>
          <p:cNvPr id="34" name="Arc 33">
            <a:extLst>
              <a:ext uri="{FF2B5EF4-FFF2-40B4-BE49-F238E27FC236}">
                <a16:creationId xmlns:a16="http://schemas.microsoft.com/office/drawing/2014/main" id="{D8E457FA-094A-5C41-AF9A-F3369B176108}"/>
              </a:ext>
            </a:extLst>
          </p:cNvPr>
          <p:cNvSpPr/>
          <p:nvPr/>
        </p:nvSpPr>
        <p:spPr>
          <a:xfrm rot="5400000">
            <a:off x="4259971" y="1095598"/>
            <a:ext cx="3630674" cy="3630672"/>
          </a:xfrm>
          <a:prstGeom prst="arc">
            <a:avLst>
              <a:gd name="adj1" fmla="val 19062964"/>
              <a:gd name="adj2" fmla="val 2436769"/>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38" name="Group 37">
            <a:extLst>
              <a:ext uri="{FF2B5EF4-FFF2-40B4-BE49-F238E27FC236}">
                <a16:creationId xmlns:a16="http://schemas.microsoft.com/office/drawing/2014/main" id="{5B976FFE-8F92-EC4F-B5ED-6F75B9E412E6}"/>
              </a:ext>
            </a:extLst>
          </p:cNvPr>
          <p:cNvGrpSpPr/>
          <p:nvPr/>
        </p:nvGrpSpPr>
        <p:grpSpPr>
          <a:xfrm>
            <a:off x="4835163" y="1670247"/>
            <a:ext cx="2480287" cy="2481373"/>
            <a:chOff x="4440645" y="2184400"/>
            <a:chExt cx="3310710" cy="3312160"/>
          </a:xfrm>
        </p:grpSpPr>
        <p:sp>
          <p:nvSpPr>
            <p:cNvPr id="39" name="Oval 56">
              <a:extLst>
                <a:ext uri="{FF2B5EF4-FFF2-40B4-BE49-F238E27FC236}">
                  <a16:creationId xmlns:a16="http://schemas.microsoft.com/office/drawing/2014/main" id="{CD4D060E-C415-B241-AA7A-4C6281FEBDFE}"/>
                </a:ext>
              </a:extLst>
            </p:cNvPr>
            <p:cNvSpPr>
              <a:spLocks noChangeArrowheads="1"/>
            </p:cNvSpPr>
            <p:nvPr/>
          </p:nvSpPr>
          <p:spPr bwMode="auto">
            <a:xfrm>
              <a:off x="4440645" y="2184400"/>
              <a:ext cx="3310710" cy="3312160"/>
            </a:xfrm>
            <a:prstGeom prst="ellipse">
              <a:avLst/>
            </a:prstGeom>
            <a:gradFill flip="none" rotWithShape="1">
              <a:gsLst>
                <a:gs pos="0">
                  <a:schemeClr val="bg1"/>
                </a:gs>
                <a:gs pos="100000">
                  <a:schemeClr val="bg1">
                    <a:lumMod val="85000"/>
                  </a:schemeClr>
                </a:gs>
              </a:gsLst>
              <a:lin ang="13200000" scaled="0"/>
              <a:tileRect/>
            </a:gradFill>
            <a:ln>
              <a:noFill/>
            </a:ln>
            <a:effectLst>
              <a:outerShdw blurRad="444500" sx="102000" sy="102000" algn="ctr" rotWithShape="0">
                <a:schemeClr val="tx1">
                  <a:lumMod val="50000"/>
                  <a:lumOff val="50000"/>
                  <a:alpha val="30000"/>
                </a:schemeClr>
              </a:outerShdw>
            </a:effectLst>
          </p:spPr>
          <p:txBody>
            <a:bodyPr vert="horz" wrap="square" lIns="91440" tIns="45720" rIns="91440" bIns="45720" numCol="1" anchor="t" anchorCtr="0" compatLnSpc="1">
              <a:prstTxWarp prst="textNoShape">
                <a:avLst/>
              </a:prstTxWarp>
            </a:bodyPr>
            <a:lstStyle/>
            <a:p>
              <a:endParaRPr lang="ru-UA" sz="2400" dirty="0">
                <a:solidFill>
                  <a:schemeClr val="tx1">
                    <a:lumMod val="75000"/>
                    <a:lumOff val="25000"/>
                  </a:schemeClr>
                </a:solidFill>
                <a:ea typeface="GE Dinar Two" panose="020A0503020102020204" pitchFamily="18" charset="-78"/>
                <a:cs typeface="GE Dinar Two" panose="020A0503020102020204" pitchFamily="18" charset="-78"/>
              </a:endParaRPr>
            </a:p>
          </p:txBody>
        </p:sp>
        <p:sp>
          <p:nvSpPr>
            <p:cNvPr id="40" name="Oval 57">
              <a:extLst>
                <a:ext uri="{FF2B5EF4-FFF2-40B4-BE49-F238E27FC236}">
                  <a16:creationId xmlns:a16="http://schemas.microsoft.com/office/drawing/2014/main" id="{04F4C921-C4F1-C949-B1A9-AF3CC4434B46}"/>
                </a:ext>
              </a:extLst>
            </p:cNvPr>
            <p:cNvSpPr>
              <a:spLocks noChangeArrowheads="1"/>
            </p:cNvSpPr>
            <p:nvPr/>
          </p:nvSpPr>
          <p:spPr bwMode="auto">
            <a:xfrm>
              <a:off x="4643827" y="2387602"/>
              <a:ext cx="2904353" cy="2905753"/>
            </a:xfrm>
            <a:prstGeom prst="ellipse">
              <a:avLst/>
            </a:prstGeom>
            <a:gradFill flip="none" rotWithShape="1">
              <a:gsLst>
                <a:gs pos="0">
                  <a:schemeClr val="bg1"/>
                </a:gs>
                <a:gs pos="100000">
                  <a:schemeClr val="bg1">
                    <a:lumMod val="85000"/>
                  </a:schemeClr>
                </a:gs>
              </a:gsLst>
              <a:lin ang="0" scaled="0"/>
              <a:tileRect/>
            </a:gradFill>
            <a:ln>
              <a:noFill/>
            </a:ln>
          </p:spPr>
          <p:txBody>
            <a:bodyPr vert="horz" wrap="square" lIns="0" tIns="0" rIns="0" bIns="0" numCol="1" anchor="ctr" anchorCtr="0" compatLnSpc="1">
              <a:prstTxWarp prst="textNoShape">
                <a:avLst/>
              </a:prstTxWarp>
            </a:bodyPr>
            <a:lstStyle/>
            <a:p>
              <a:pPr algn="ctr"/>
              <a:endParaRPr lang="en-IN" sz="1100" b="1"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41" name="TextBox 40">
            <a:extLst>
              <a:ext uri="{FF2B5EF4-FFF2-40B4-BE49-F238E27FC236}">
                <a16:creationId xmlns:a16="http://schemas.microsoft.com/office/drawing/2014/main" id="{A7AB4FE1-0010-8145-9999-8B613075E37C}"/>
              </a:ext>
            </a:extLst>
          </p:cNvPr>
          <p:cNvSpPr txBox="1"/>
          <p:nvPr/>
        </p:nvSpPr>
        <p:spPr>
          <a:xfrm>
            <a:off x="8183462" y="3270367"/>
            <a:ext cx="1751542" cy="307777"/>
          </a:xfrm>
          <a:prstGeom prst="rect">
            <a:avLst/>
          </a:prstGeom>
          <a:noFill/>
        </p:spPr>
        <p:txBody>
          <a:bodyPr wrap="square" lIns="0" tIns="0" rIns="0" bIns="0" anchor="ctr">
            <a:spAutoFit/>
          </a:bodyPr>
          <a:lstStyle/>
          <a:p>
            <a:r>
              <a:rPr lang="ar-QA" sz="1000" dirty="0">
                <a:latin typeface="GE Dinar Two"/>
                <a:ea typeface="GE Dinar Two"/>
                <a:cs typeface="GE Dinar Two"/>
              </a:rPr>
              <a:t>14,069</a:t>
            </a:r>
            <a:r>
              <a:rPr lang="ar-BH" sz="1000" dirty="0">
                <a:latin typeface="GE Dinar Two"/>
                <a:ea typeface="GE Dinar Two"/>
                <a:cs typeface="GE Dinar Two"/>
              </a:rPr>
              <a:t> </a:t>
            </a:r>
            <a:r>
              <a:rPr lang="ar-EG" sz="1000" dirty="0">
                <a:latin typeface="GE Dinar Two"/>
                <a:ea typeface="GE Dinar Two"/>
                <a:cs typeface="GE Dinar Two"/>
              </a:rPr>
              <a:t>وحدة سكنية </a:t>
            </a:r>
            <a:r>
              <a:rPr lang="ar-QA" sz="1000" dirty="0">
                <a:latin typeface="GE Dinar Two"/>
                <a:ea typeface="GE Dinar Two"/>
                <a:cs typeface="GE Dinar Two"/>
              </a:rPr>
              <a:t>تقريباً 55,000 </a:t>
            </a:r>
            <a:r>
              <a:rPr lang="ar-EG" sz="1000" dirty="0">
                <a:latin typeface="GE Dinar Two"/>
                <a:ea typeface="GE Dinar Two"/>
                <a:cs typeface="GE Dinar Two"/>
              </a:rPr>
              <a:t>غ</a:t>
            </a:r>
            <a:r>
              <a:rPr lang="ar-AE" sz="1000" dirty="0">
                <a:latin typeface="GE Dinar Two"/>
                <a:ea typeface="GE Dinar Two"/>
                <a:cs typeface="GE Dinar Two"/>
              </a:rPr>
              <a:t>ُ</a:t>
            </a:r>
            <a:r>
              <a:rPr lang="ar-EG" sz="1000" dirty="0">
                <a:latin typeface="GE Dinar Two"/>
                <a:ea typeface="GE Dinar Two"/>
                <a:cs typeface="GE Dinar Two"/>
              </a:rPr>
              <a:t>رفة </a:t>
            </a:r>
            <a:r>
              <a:rPr lang="ar-QA" sz="1000" dirty="0">
                <a:latin typeface="GE Dinar Two"/>
                <a:ea typeface="GE Dinar Two"/>
                <a:cs typeface="GE Dinar Two"/>
              </a:rPr>
              <a:t>لسكن العمال قيد التشغيل</a:t>
            </a:r>
            <a:r>
              <a:rPr lang="ar-EG" sz="1000" dirty="0">
                <a:latin typeface="GE Dinar Two"/>
                <a:ea typeface="GE Dinar Two"/>
                <a:cs typeface="GE Dinar Two"/>
              </a:rPr>
              <a:t>  </a:t>
            </a: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2" name="TextBox 41">
            <a:extLst>
              <a:ext uri="{FF2B5EF4-FFF2-40B4-BE49-F238E27FC236}">
                <a16:creationId xmlns:a16="http://schemas.microsoft.com/office/drawing/2014/main" id="{9D9DC03B-93C3-104C-ADFF-756CD35123EE}"/>
              </a:ext>
            </a:extLst>
          </p:cNvPr>
          <p:cNvSpPr txBox="1"/>
          <p:nvPr/>
        </p:nvSpPr>
        <p:spPr>
          <a:xfrm>
            <a:off x="8213990" y="2280593"/>
            <a:ext cx="1385663" cy="307777"/>
          </a:xfrm>
          <a:prstGeom prst="rect">
            <a:avLst/>
          </a:prstGeom>
          <a:noFill/>
        </p:spPr>
        <p:txBody>
          <a:bodyPr wrap="square" lIns="0" tIns="0" rIns="0" bIns="0" anchor="ctr">
            <a:spAutoFit/>
          </a:bodyPr>
          <a:lstStyle/>
          <a:p>
            <a:r>
              <a:rPr lang="ar-EG" sz="1000" dirty="0">
                <a:latin typeface="GE Dinar Two" panose="020A0503020102020204" pitchFamily="18" charset="-78"/>
                <a:ea typeface="GE Dinar Two" panose="020A0503020102020204" pitchFamily="18" charset="-78"/>
                <a:cs typeface="GE Dinar Two" panose="020A0503020102020204" pitchFamily="18" charset="-78"/>
              </a:rPr>
              <a:t>الريادة في الإسكان</a:t>
            </a:r>
            <a:endParaRPr lang="ar-QA" sz="1000" dirty="0">
              <a:latin typeface="GE Dinar Two" panose="020A0503020102020204" pitchFamily="18" charset="-78"/>
              <a:ea typeface="GE Dinar Two" panose="020A0503020102020204" pitchFamily="18" charset="-78"/>
              <a:cs typeface="GE Dinar Two" panose="020A0503020102020204" pitchFamily="18" charset="-78"/>
            </a:endParaRPr>
          </a:p>
          <a:p>
            <a:r>
              <a:rPr lang="ar-QA" sz="1000" dirty="0">
                <a:latin typeface="GE Dinar Two" panose="020A0503020102020204" pitchFamily="18" charset="-78"/>
                <a:ea typeface="GE Dinar Two" panose="020A0503020102020204" pitchFamily="18" charset="-78"/>
                <a:cs typeface="GE Dinar Two" panose="020A0503020102020204" pitchFamily="18" charset="-78"/>
              </a:rPr>
              <a:t>الميسر</a:t>
            </a: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3" name="TextBox 42">
            <a:extLst>
              <a:ext uri="{FF2B5EF4-FFF2-40B4-BE49-F238E27FC236}">
                <a16:creationId xmlns:a16="http://schemas.microsoft.com/office/drawing/2014/main" id="{B8FFC269-42EE-F943-8DE7-21219E8C4D03}"/>
              </a:ext>
            </a:extLst>
          </p:cNvPr>
          <p:cNvSpPr txBox="1"/>
          <p:nvPr/>
        </p:nvSpPr>
        <p:spPr>
          <a:xfrm>
            <a:off x="7722852" y="1327664"/>
            <a:ext cx="1876801" cy="307777"/>
          </a:xfrm>
          <a:prstGeom prst="rect">
            <a:avLst/>
          </a:prstGeom>
          <a:noFill/>
        </p:spPr>
        <p:txBody>
          <a:bodyPr wrap="square" lIns="0" tIns="0" rIns="0" bIns="0" anchor="ctr">
            <a:spAutoFit/>
          </a:bodyPr>
          <a:lstStyle/>
          <a:p>
            <a:r>
              <a:rPr lang="ar-QA" sz="1000" dirty="0">
                <a:latin typeface="GE Dinar Two"/>
                <a:ea typeface="GE Dinar Two"/>
                <a:cs typeface="GE Dinar Two"/>
              </a:rPr>
              <a:t>5,5</a:t>
            </a:r>
            <a:r>
              <a:rPr lang="ar-EG" sz="1000" dirty="0">
                <a:latin typeface="GE Dinar Two"/>
                <a:ea typeface="GE Dinar Two"/>
                <a:cs typeface="GE Dinar Two"/>
              </a:rPr>
              <a:t> مليون متر مربع</a:t>
            </a:r>
            <a:endParaRPr lang="ar-QA" sz="1000" dirty="0">
              <a:latin typeface="GE Dinar Two"/>
              <a:ea typeface="GE Dinar Two"/>
              <a:cs typeface="GE Dinar Two"/>
            </a:endParaRPr>
          </a:p>
          <a:p>
            <a:r>
              <a:rPr lang="ar-EG" sz="1000" dirty="0">
                <a:latin typeface="GE Dinar Two"/>
                <a:ea typeface="GE Dinar Two"/>
                <a:cs typeface="GE Dinar Two"/>
              </a:rPr>
              <a:t>مساحة المبانى </a:t>
            </a:r>
            <a:r>
              <a:rPr lang="ar-AE" sz="1000" dirty="0">
                <a:latin typeface="GE Dinar Two"/>
                <a:ea typeface="GE Dinar Two"/>
                <a:cs typeface="GE Dinar Two"/>
              </a:rPr>
              <a:t>قيد </a:t>
            </a:r>
            <a:r>
              <a:rPr lang="ar-QA" sz="1000" dirty="0">
                <a:latin typeface="GE Dinar Two"/>
                <a:ea typeface="GE Dinar Two"/>
                <a:cs typeface="GE Dinar Two"/>
              </a:rPr>
              <a:t>التشغيل</a:t>
            </a:r>
            <a:endParaRPr lang="en-IN" sz="1000" dirty="0">
              <a:latin typeface="GE Dinar Two"/>
              <a:ea typeface="GE Dinar Two"/>
              <a:cs typeface="GE Dinar Two"/>
            </a:endParaRPr>
          </a:p>
        </p:txBody>
      </p:sp>
      <p:sp>
        <p:nvSpPr>
          <p:cNvPr id="44" name="Arc 43">
            <a:extLst>
              <a:ext uri="{FF2B5EF4-FFF2-40B4-BE49-F238E27FC236}">
                <a16:creationId xmlns:a16="http://schemas.microsoft.com/office/drawing/2014/main" id="{486EB63F-4774-6B49-8F02-8535D4B69433}"/>
              </a:ext>
            </a:extLst>
          </p:cNvPr>
          <p:cNvSpPr/>
          <p:nvPr/>
        </p:nvSpPr>
        <p:spPr>
          <a:xfrm>
            <a:off x="4259970" y="1095598"/>
            <a:ext cx="3630674" cy="3630672"/>
          </a:xfrm>
          <a:prstGeom prst="arc">
            <a:avLst>
              <a:gd name="adj1" fmla="val 19062964"/>
              <a:gd name="adj2" fmla="val 2436769"/>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5" name="Oval 44">
            <a:extLst>
              <a:ext uri="{FF2B5EF4-FFF2-40B4-BE49-F238E27FC236}">
                <a16:creationId xmlns:a16="http://schemas.microsoft.com/office/drawing/2014/main" id="{298975D0-03BB-F247-B35D-555428E1E307}"/>
              </a:ext>
            </a:extLst>
          </p:cNvPr>
          <p:cNvSpPr/>
          <p:nvPr/>
        </p:nvSpPr>
        <p:spPr>
          <a:xfrm>
            <a:off x="7486314" y="3064426"/>
            <a:ext cx="645923" cy="645923"/>
          </a:xfrm>
          <a:prstGeom prst="ellipse">
            <a:avLst/>
          </a:prstGeom>
          <a:solidFill>
            <a:srgbClr val="767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03</a:t>
            </a:r>
          </a:p>
        </p:txBody>
      </p:sp>
      <p:sp>
        <p:nvSpPr>
          <p:cNvPr id="46" name="Oval 45">
            <a:extLst>
              <a:ext uri="{FF2B5EF4-FFF2-40B4-BE49-F238E27FC236}">
                <a16:creationId xmlns:a16="http://schemas.microsoft.com/office/drawing/2014/main" id="{F5B826E4-B35A-7F44-93F0-3BA9AAB50FFE}"/>
              </a:ext>
            </a:extLst>
          </p:cNvPr>
          <p:cNvSpPr/>
          <p:nvPr/>
        </p:nvSpPr>
        <p:spPr>
          <a:xfrm>
            <a:off x="7486314" y="2111520"/>
            <a:ext cx="645923" cy="645923"/>
          </a:xfrm>
          <a:prstGeom prst="ellipse">
            <a:avLst/>
          </a:prstGeom>
          <a:solidFill>
            <a:srgbClr val="4F9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02</a:t>
            </a:r>
          </a:p>
        </p:txBody>
      </p:sp>
      <p:sp>
        <p:nvSpPr>
          <p:cNvPr id="47" name="Oval 46">
            <a:extLst>
              <a:ext uri="{FF2B5EF4-FFF2-40B4-BE49-F238E27FC236}">
                <a16:creationId xmlns:a16="http://schemas.microsoft.com/office/drawing/2014/main" id="{94929F61-6009-D74D-860E-17487959AABC}"/>
              </a:ext>
            </a:extLst>
          </p:cNvPr>
          <p:cNvSpPr/>
          <p:nvPr/>
        </p:nvSpPr>
        <p:spPr>
          <a:xfrm>
            <a:off x="7006845" y="3928869"/>
            <a:ext cx="645923" cy="645923"/>
          </a:xfrm>
          <a:prstGeom prst="ellipse">
            <a:avLst/>
          </a:prstGeom>
          <a:solidFill>
            <a:srgbClr val="A71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04</a:t>
            </a:r>
          </a:p>
        </p:txBody>
      </p:sp>
      <p:sp>
        <p:nvSpPr>
          <p:cNvPr id="48" name="Oval 47">
            <a:extLst>
              <a:ext uri="{FF2B5EF4-FFF2-40B4-BE49-F238E27FC236}">
                <a16:creationId xmlns:a16="http://schemas.microsoft.com/office/drawing/2014/main" id="{F079872C-A8E0-CC4F-B282-A0238AE14F76}"/>
              </a:ext>
            </a:extLst>
          </p:cNvPr>
          <p:cNvSpPr/>
          <p:nvPr/>
        </p:nvSpPr>
        <p:spPr>
          <a:xfrm>
            <a:off x="7006845" y="1247078"/>
            <a:ext cx="645923" cy="645923"/>
          </a:xfrm>
          <a:prstGeom prst="ellipse">
            <a:avLst/>
          </a:prstGeom>
          <a:solidFill>
            <a:srgbClr val="A71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01</a:t>
            </a:r>
          </a:p>
        </p:txBody>
      </p:sp>
      <p:sp>
        <p:nvSpPr>
          <p:cNvPr id="49" name="TextBox 48">
            <a:extLst>
              <a:ext uri="{FF2B5EF4-FFF2-40B4-BE49-F238E27FC236}">
                <a16:creationId xmlns:a16="http://schemas.microsoft.com/office/drawing/2014/main" id="{13A4F8E0-98A6-9E44-A377-76FFCD64EE56}"/>
              </a:ext>
            </a:extLst>
          </p:cNvPr>
          <p:cNvSpPr txBox="1"/>
          <p:nvPr/>
        </p:nvSpPr>
        <p:spPr>
          <a:xfrm>
            <a:off x="2833604" y="4241725"/>
            <a:ext cx="1744169" cy="161583"/>
          </a:xfrm>
          <a:prstGeom prst="rect">
            <a:avLst/>
          </a:prstGeom>
          <a:noFill/>
        </p:spPr>
        <p:txBody>
          <a:bodyPr wrap="square" lIns="0" tIns="0" rIns="0" bIns="0" anchor="ctr">
            <a:spAutoFit/>
          </a:bodyPr>
          <a:lstStyle/>
          <a:p>
            <a:r>
              <a:rPr lang="ar-AE" sz="1050" dirty="0">
                <a:latin typeface="GE Dinar Two" panose="020A0503020102020204" pitchFamily="18" charset="-78"/>
                <a:ea typeface="GE Dinar Two" panose="020A0503020102020204" pitchFamily="18" charset="-78"/>
                <a:cs typeface="GE Dinar Two" panose="020A0503020102020204" pitchFamily="18" charset="-78"/>
              </a:rPr>
              <a:t>أرباح نقدية إيجابية</a:t>
            </a:r>
            <a:r>
              <a:rPr lang="ar-QA" sz="1050" baseline="30000" dirty="0">
                <a:latin typeface="GE Dinar Two" panose="020A0503020102020204" pitchFamily="18" charset="-78"/>
                <a:ea typeface="GE Dinar Two" panose="020A0503020102020204" pitchFamily="18" charset="-78"/>
                <a:cs typeface="GE Dinar Two" panose="020A0503020102020204" pitchFamily="18" charset="-78"/>
              </a:rPr>
              <a:t>(1)</a:t>
            </a:r>
            <a:r>
              <a:rPr lang="ar-AE" sz="1050" baseline="30000" dirty="0">
                <a:latin typeface="GE Dinar Two" panose="020A0503020102020204" pitchFamily="18" charset="-78"/>
                <a:ea typeface="GE Dinar Two" panose="020A0503020102020204" pitchFamily="18" charset="-78"/>
                <a:cs typeface="GE Dinar Two" panose="020A0503020102020204" pitchFamily="18" charset="-78"/>
              </a:rPr>
              <a:t> </a:t>
            </a:r>
            <a:r>
              <a:rPr lang="ar-AE" sz="1050" dirty="0">
                <a:latin typeface="GE Dinar Two" panose="020A0503020102020204" pitchFamily="18" charset="-78"/>
                <a:ea typeface="GE Dinar Two" panose="020A0503020102020204" pitchFamily="18" charset="-78"/>
                <a:cs typeface="GE Dinar Two" panose="020A0503020102020204" pitchFamily="18" charset="-78"/>
              </a:rPr>
              <a:t>منذ 2014</a:t>
            </a:r>
            <a:endParaRPr lang="en-IN"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0" name="TextBox 49">
            <a:extLst>
              <a:ext uri="{FF2B5EF4-FFF2-40B4-BE49-F238E27FC236}">
                <a16:creationId xmlns:a16="http://schemas.microsoft.com/office/drawing/2014/main" id="{4DF080EA-AAFE-BE45-B501-5FB5B02D13E2}"/>
              </a:ext>
            </a:extLst>
          </p:cNvPr>
          <p:cNvSpPr txBox="1"/>
          <p:nvPr/>
        </p:nvSpPr>
        <p:spPr>
          <a:xfrm flipH="1">
            <a:off x="2511919" y="3145013"/>
            <a:ext cx="1385663" cy="484748"/>
          </a:xfrm>
          <a:prstGeom prst="rect">
            <a:avLst/>
          </a:prstGeom>
          <a:noFill/>
        </p:spPr>
        <p:txBody>
          <a:bodyPr wrap="square" lIns="0" tIns="0" rIns="0" bIns="0" anchor="ctr">
            <a:spAutoFit/>
          </a:bodyPr>
          <a:lstStyle/>
          <a:p>
            <a:pPr algn="r"/>
            <a:r>
              <a:rPr lang="ar-QA" sz="1050" dirty="0">
                <a:latin typeface="GE Dinar Two"/>
                <a:ea typeface="GE Dinar Two"/>
                <a:cs typeface="GE Dinar Two"/>
              </a:rPr>
              <a:t>يبلغ</a:t>
            </a:r>
            <a:r>
              <a:rPr lang="ar-AE" sz="1050" dirty="0">
                <a:latin typeface="GE Dinar Two"/>
                <a:ea typeface="GE Dinar Two"/>
                <a:cs typeface="GE Dinar Two"/>
              </a:rPr>
              <a:t> </a:t>
            </a:r>
            <a:r>
              <a:rPr lang="ar-QA" sz="1050" dirty="0">
                <a:latin typeface="GE Dinar Two"/>
                <a:ea typeface="GE Dinar Two"/>
                <a:cs typeface="GE Dinar Two"/>
              </a:rPr>
              <a:t>مخزون الأراضي</a:t>
            </a:r>
            <a:r>
              <a:rPr lang="en-US" sz="1050" dirty="0">
                <a:latin typeface="GE Dinar Two"/>
                <a:ea typeface="GE Dinar Two"/>
                <a:cs typeface="GE Dinar Two"/>
              </a:rPr>
              <a:t> </a:t>
            </a:r>
            <a:r>
              <a:rPr lang="ar-AE" sz="1050" dirty="0">
                <a:latin typeface="GE Dinar Two"/>
                <a:ea typeface="GE Dinar Two"/>
                <a:cs typeface="GE Dinar Two"/>
              </a:rPr>
              <a:t>مليون متر مُربع</a:t>
            </a:r>
            <a:r>
              <a:rPr lang="ar-QA" sz="1050" dirty="0">
                <a:latin typeface="GE Dinar Two"/>
                <a:ea typeface="GE Dinar Two"/>
                <a:cs typeface="GE Dinar Two"/>
              </a:rPr>
              <a:t>،</a:t>
            </a:r>
            <a:r>
              <a:rPr lang="en-US" sz="1050" dirty="0">
                <a:latin typeface="GE Dinar Two"/>
                <a:ea typeface="GE Dinar Two"/>
                <a:cs typeface="GE Dinar Two"/>
              </a:rPr>
              <a:t> </a:t>
            </a:r>
            <a:r>
              <a:rPr lang="ar-AE" sz="1050" dirty="0">
                <a:latin typeface="GE Dinar Two"/>
                <a:ea typeface="GE Dinar Two"/>
                <a:cs typeface="GE Dinar Two"/>
              </a:rPr>
              <a:t>في قطر</a:t>
            </a:r>
            <a:r>
              <a:rPr lang="ar-QA" sz="1050" dirty="0">
                <a:latin typeface="GE Dinar Two"/>
                <a:ea typeface="GE Dinar Two"/>
                <a:cs typeface="GE Dinar Two"/>
              </a:rPr>
              <a:t> 1.</a:t>
            </a:r>
            <a:r>
              <a:rPr lang="ar-LB" sz="1050" dirty="0">
                <a:latin typeface="GE Dinar Two"/>
                <a:ea typeface="GE Dinar Two"/>
                <a:cs typeface="GE Dinar Two"/>
              </a:rPr>
              <a:t>95</a:t>
            </a:r>
            <a:r>
              <a:rPr lang="ar-QA" sz="1050" dirty="0">
                <a:latin typeface="GE Dinar Two"/>
                <a:ea typeface="GE Dinar Two"/>
                <a:cs typeface="GE Dinar Two"/>
              </a:rPr>
              <a:t> مملوكة بنسبة</a:t>
            </a:r>
            <a:r>
              <a:rPr lang="ar-AE" sz="1050" dirty="0">
                <a:latin typeface="GE Dinar Two"/>
                <a:ea typeface="GE Dinar Two"/>
                <a:cs typeface="GE Dinar Two"/>
              </a:rPr>
              <a:t> </a:t>
            </a:r>
            <a:r>
              <a:rPr lang="ar-LB" sz="1050" dirty="0">
                <a:latin typeface="GE Dinar Two"/>
                <a:ea typeface="GE Dinar Two"/>
                <a:cs typeface="GE Dinar Two"/>
              </a:rPr>
              <a:t>46</a:t>
            </a:r>
            <a:r>
              <a:rPr lang="ar-AE" sz="1050" dirty="0">
                <a:latin typeface="GE Dinar Two"/>
                <a:ea typeface="GE Dinar Two"/>
                <a:cs typeface="GE Dinar Two"/>
              </a:rPr>
              <a:t>%.</a:t>
            </a:r>
            <a:endParaRPr lang="en-IN" sz="1050" dirty="0">
              <a:latin typeface="GE Dinar Two"/>
              <a:ea typeface="GE Dinar Two"/>
              <a:cs typeface="GE Dinar Two"/>
            </a:endParaRPr>
          </a:p>
        </p:txBody>
      </p:sp>
      <p:sp>
        <p:nvSpPr>
          <p:cNvPr id="51" name="TextBox 50">
            <a:extLst>
              <a:ext uri="{FF2B5EF4-FFF2-40B4-BE49-F238E27FC236}">
                <a16:creationId xmlns:a16="http://schemas.microsoft.com/office/drawing/2014/main" id="{CC160E9E-28FA-2645-A659-0FAC57182A8A}"/>
              </a:ext>
            </a:extLst>
          </p:cNvPr>
          <p:cNvSpPr txBox="1"/>
          <p:nvPr/>
        </p:nvSpPr>
        <p:spPr>
          <a:xfrm flipH="1">
            <a:off x="2137417" y="2378790"/>
            <a:ext cx="1799208" cy="161583"/>
          </a:xfrm>
          <a:prstGeom prst="rect">
            <a:avLst/>
          </a:prstGeom>
          <a:noFill/>
        </p:spPr>
        <p:txBody>
          <a:bodyPr wrap="square" lIns="0" tIns="0" rIns="0" bIns="0" anchor="ctr">
            <a:spAutoFit/>
          </a:bodyPr>
          <a:lstStyle/>
          <a:p>
            <a:pPr algn="ctr"/>
            <a:r>
              <a:rPr lang="ar-AE" sz="1050" dirty="0">
                <a:latin typeface="GE Dinar Two" panose="020A0503020102020204" pitchFamily="18" charset="-78"/>
                <a:ea typeface="GE Dinar Two" panose="020A0503020102020204" pitchFamily="18" charset="-78"/>
                <a:cs typeface="GE Dinar Two" panose="020A0503020102020204" pitchFamily="18" charset="-78"/>
              </a:rPr>
              <a:t>صافي الديون من حقوق الملكية </a:t>
            </a:r>
            <a:r>
              <a:rPr lang="ar-LB" sz="1050" dirty="0">
                <a:latin typeface="GE Dinar Two" panose="020A0503020102020204" pitchFamily="18" charset="-78"/>
                <a:ea typeface="GE Dinar Two" panose="020A0503020102020204" pitchFamily="18" charset="-78"/>
                <a:cs typeface="GE Dinar Two" panose="020A0503020102020204" pitchFamily="18" charset="-78"/>
              </a:rPr>
              <a:t>57</a:t>
            </a:r>
            <a:r>
              <a:rPr lang="ar-QA" sz="1050" dirty="0">
                <a:latin typeface="GE Dinar Two" panose="020A0503020102020204" pitchFamily="18" charset="-78"/>
                <a:ea typeface="GE Dinar Two" panose="020A0503020102020204" pitchFamily="18" charset="-78"/>
                <a:cs typeface="GE Dinar Two" panose="020A0503020102020204" pitchFamily="18" charset="-78"/>
              </a:rPr>
              <a:t>%</a:t>
            </a:r>
            <a:endParaRPr lang="en-IN"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2" name="TextBox 51">
            <a:extLst>
              <a:ext uri="{FF2B5EF4-FFF2-40B4-BE49-F238E27FC236}">
                <a16:creationId xmlns:a16="http://schemas.microsoft.com/office/drawing/2014/main" id="{12AA8022-4B53-C140-9315-0B9A25A5589F}"/>
              </a:ext>
            </a:extLst>
          </p:cNvPr>
          <p:cNvSpPr txBox="1"/>
          <p:nvPr/>
        </p:nvSpPr>
        <p:spPr>
          <a:xfrm flipH="1">
            <a:off x="2833604" y="1292838"/>
            <a:ext cx="1543446" cy="484748"/>
          </a:xfrm>
          <a:prstGeom prst="rect">
            <a:avLst/>
          </a:prstGeom>
          <a:noFill/>
        </p:spPr>
        <p:txBody>
          <a:bodyPr wrap="square" lIns="0" tIns="0" rIns="0" bIns="0" anchor="ctr">
            <a:spAutoFit/>
          </a:bodyPr>
          <a:lstStyle/>
          <a:p>
            <a:pPr algn="r"/>
            <a:r>
              <a:rPr lang="ar-EG" sz="1050" dirty="0">
                <a:latin typeface="GE Dinar Two" panose="020A0503020102020204" pitchFamily="18" charset="-78"/>
                <a:ea typeface="GE Dinar Two" panose="020A0503020102020204" pitchFamily="18" charset="-78"/>
                <a:cs typeface="GE Dinar Two" panose="020A0503020102020204" pitchFamily="18" charset="-78"/>
              </a:rPr>
              <a:t>تم توزيع أرباح بقيمة </a:t>
            </a:r>
            <a:r>
              <a:rPr lang="ar-QA" sz="1050" dirty="0">
                <a:latin typeface="GE Dinar Two" panose="020A0503020102020204" pitchFamily="18" charset="-78"/>
                <a:ea typeface="GE Dinar Two" panose="020A0503020102020204" pitchFamily="18" charset="-78"/>
                <a:cs typeface="GE Dinar Two" panose="020A0503020102020204" pitchFamily="18" charset="-78"/>
              </a:rPr>
              <a:t>3,</a:t>
            </a:r>
            <a:r>
              <a:rPr lang="ar-LB" sz="1050" dirty="0">
                <a:latin typeface="GE Dinar Two" panose="020A0503020102020204" pitchFamily="18" charset="-78"/>
                <a:ea typeface="GE Dinar Two" panose="020A0503020102020204" pitchFamily="18" charset="-78"/>
                <a:cs typeface="GE Dinar Two" panose="020A0503020102020204" pitchFamily="18" charset="-78"/>
              </a:rPr>
              <a:t>6</a:t>
            </a:r>
            <a:r>
              <a:rPr lang="ar-EG" sz="1050" dirty="0">
                <a:latin typeface="GE Dinar Two" panose="020A0503020102020204" pitchFamily="18" charset="-78"/>
                <a:ea typeface="GE Dinar Two" panose="020A0503020102020204" pitchFamily="18" charset="-78"/>
                <a:cs typeface="GE Dinar Two" panose="020A0503020102020204" pitchFamily="18" charset="-78"/>
              </a:rPr>
              <a:t> مليار ريال قطري في</a:t>
            </a:r>
            <a:r>
              <a:rPr lang="ar-QA" sz="1050" dirty="0">
                <a:latin typeface="GE Dinar Two" panose="020A0503020102020204" pitchFamily="18" charset="-78"/>
                <a:ea typeface="GE Dinar Two" panose="020A0503020102020204" pitchFamily="18" charset="-78"/>
                <a:cs typeface="GE Dinar Two" panose="020A0503020102020204" pitchFamily="18" charset="-78"/>
              </a:rPr>
              <a:t> اخر خمس سنوات</a:t>
            </a:r>
            <a:endParaRPr lang="en-IN"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3" name="Arc 52">
            <a:extLst>
              <a:ext uri="{FF2B5EF4-FFF2-40B4-BE49-F238E27FC236}">
                <a16:creationId xmlns:a16="http://schemas.microsoft.com/office/drawing/2014/main" id="{7F4949E1-820D-2949-BA1C-5AC2B55A3E5F}"/>
              </a:ext>
            </a:extLst>
          </p:cNvPr>
          <p:cNvSpPr/>
          <p:nvPr/>
        </p:nvSpPr>
        <p:spPr>
          <a:xfrm flipH="1">
            <a:off x="4259970" y="1095598"/>
            <a:ext cx="3630674" cy="3630672"/>
          </a:xfrm>
          <a:prstGeom prst="arc">
            <a:avLst>
              <a:gd name="adj1" fmla="val 19062964"/>
              <a:gd name="adj2" fmla="val 2436769"/>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4" name="Oval 53">
            <a:extLst>
              <a:ext uri="{FF2B5EF4-FFF2-40B4-BE49-F238E27FC236}">
                <a16:creationId xmlns:a16="http://schemas.microsoft.com/office/drawing/2014/main" id="{6BD072C3-6609-564B-8122-15D4E8477AA4}"/>
              </a:ext>
            </a:extLst>
          </p:cNvPr>
          <p:cNvSpPr/>
          <p:nvPr/>
        </p:nvSpPr>
        <p:spPr>
          <a:xfrm flipH="1">
            <a:off x="4018378" y="3064426"/>
            <a:ext cx="645923" cy="645923"/>
          </a:xfrm>
          <a:prstGeom prst="ellipse">
            <a:avLst/>
          </a:prstGeom>
          <a:solidFill>
            <a:srgbClr val="767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07</a:t>
            </a:r>
          </a:p>
        </p:txBody>
      </p:sp>
      <p:sp>
        <p:nvSpPr>
          <p:cNvPr id="55" name="Oval 54">
            <a:extLst>
              <a:ext uri="{FF2B5EF4-FFF2-40B4-BE49-F238E27FC236}">
                <a16:creationId xmlns:a16="http://schemas.microsoft.com/office/drawing/2014/main" id="{A2638349-87AB-F140-A7F3-E6067A4691F2}"/>
              </a:ext>
            </a:extLst>
          </p:cNvPr>
          <p:cNvSpPr/>
          <p:nvPr/>
        </p:nvSpPr>
        <p:spPr>
          <a:xfrm flipH="1">
            <a:off x="4018378" y="2111520"/>
            <a:ext cx="645923" cy="645923"/>
          </a:xfrm>
          <a:prstGeom prst="ellipse">
            <a:avLst/>
          </a:prstGeom>
          <a:solidFill>
            <a:srgbClr val="4F9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08</a:t>
            </a:r>
          </a:p>
        </p:txBody>
      </p:sp>
      <p:sp>
        <p:nvSpPr>
          <p:cNvPr id="56" name="Oval 55">
            <a:extLst>
              <a:ext uri="{FF2B5EF4-FFF2-40B4-BE49-F238E27FC236}">
                <a16:creationId xmlns:a16="http://schemas.microsoft.com/office/drawing/2014/main" id="{12A1BB16-4EEF-E94D-9018-7DA86A8265B8}"/>
              </a:ext>
            </a:extLst>
          </p:cNvPr>
          <p:cNvSpPr/>
          <p:nvPr/>
        </p:nvSpPr>
        <p:spPr>
          <a:xfrm flipH="1">
            <a:off x="4497846" y="3928869"/>
            <a:ext cx="645923" cy="645923"/>
          </a:xfrm>
          <a:prstGeom prst="ellipse">
            <a:avLst/>
          </a:prstGeom>
          <a:solidFill>
            <a:srgbClr val="A71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06</a:t>
            </a:r>
          </a:p>
        </p:txBody>
      </p:sp>
      <p:sp>
        <p:nvSpPr>
          <p:cNvPr id="57" name="Oval 56">
            <a:extLst>
              <a:ext uri="{FF2B5EF4-FFF2-40B4-BE49-F238E27FC236}">
                <a16:creationId xmlns:a16="http://schemas.microsoft.com/office/drawing/2014/main" id="{FAB3C1A2-D9AD-574C-8604-27258EB5B6BD}"/>
              </a:ext>
            </a:extLst>
          </p:cNvPr>
          <p:cNvSpPr/>
          <p:nvPr/>
        </p:nvSpPr>
        <p:spPr>
          <a:xfrm flipH="1">
            <a:off x="4497846" y="1247078"/>
            <a:ext cx="645923" cy="645923"/>
          </a:xfrm>
          <a:prstGeom prst="ellipse">
            <a:avLst/>
          </a:prstGeom>
          <a:solidFill>
            <a:srgbClr val="A71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09</a:t>
            </a:r>
          </a:p>
        </p:txBody>
      </p:sp>
      <p:sp>
        <p:nvSpPr>
          <p:cNvPr id="58" name="TextBox 57">
            <a:extLst>
              <a:ext uri="{FF2B5EF4-FFF2-40B4-BE49-F238E27FC236}">
                <a16:creationId xmlns:a16="http://schemas.microsoft.com/office/drawing/2014/main" id="{90C139DF-9EC4-1B4C-824C-06B289E30DBB}"/>
              </a:ext>
            </a:extLst>
          </p:cNvPr>
          <p:cNvSpPr txBox="1"/>
          <p:nvPr/>
        </p:nvSpPr>
        <p:spPr>
          <a:xfrm flipH="1">
            <a:off x="7722852" y="4043744"/>
            <a:ext cx="1385663" cy="484748"/>
          </a:xfrm>
          <a:prstGeom prst="rect">
            <a:avLst/>
          </a:prstGeom>
          <a:noFill/>
        </p:spPr>
        <p:txBody>
          <a:bodyPr wrap="square" lIns="0" tIns="0" rIns="0" bIns="0" anchor="ctr">
            <a:spAutoFit/>
          </a:bodyPr>
          <a:lstStyle/>
          <a:p>
            <a:r>
              <a:rPr lang="ar-QA" sz="1050" dirty="0">
                <a:latin typeface="GE Dinar Two" panose="020A0503020102020204" pitchFamily="18" charset="-78"/>
                <a:ea typeface="GE Dinar Two" panose="020A0503020102020204" pitchFamily="18" charset="-78"/>
                <a:cs typeface="GE Dinar Two" panose="020A0503020102020204" pitchFamily="18" charset="-78"/>
              </a:rPr>
              <a:t>حوالي </a:t>
            </a:r>
            <a:r>
              <a:rPr lang="ar-LB" sz="1050" dirty="0">
                <a:latin typeface="GE Dinar Two" panose="020A0503020102020204" pitchFamily="18" charset="-78"/>
                <a:ea typeface="GE Dinar Two" panose="020A0503020102020204" pitchFamily="18" charset="-78"/>
                <a:cs typeface="GE Dinar Two" panose="020A0503020102020204" pitchFamily="18" charset="-78"/>
              </a:rPr>
              <a:t>80</a:t>
            </a:r>
            <a:r>
              <a:rPr lang="ar-QA" sz="1050" dirty="0">
                <a:latin typeface="GE Dinar Two" panose="020A0503020102020204" pitchFamily="18" charset="-78"/>
                <a:ea typeface="GE Dinar Two" panose="020A0503020102020204" pitchFamily="18" charset="-78"/>
                <a:cs typeface="GE Dinar Two" panose="020A0503020102020204" pitchFamily="18" charset="-78"/>
              </a:rPr>
              <a:t>%</a:t>
            </a:r>
            <a:r>
              <a:rPr lang="ar-AE" sz="1050" dirty="0">
                <a:latin typeface="GE Dinar Two" panose="020A0503020102020204" pitchFamily="18" charset="-78"/>
                <a:ea typeface="GE Dinar Two" panose="020A0503020102020204" pitchFamily="18" charset="-78"/>
                <a:cs typeface="GE Dinar Two" panose="020A0503020102020204" pitchFamily="18" charset="-78"/>
              </a:rPr>
              <a:t> من</a:t>
            </a:r>
            <a:r>
              <a:rPr lang="ar-QA" sz="1050" dirty="0">
                <a:latin typeface="GE Dinar Two" panose="020A0503020102020204" pitchFamily="18" charset="-78"/>
                <a:ea typeface="GE Dinar Two" panose="020A0503020102020204" pitchFamily="18" charset="-78"/>
                <a:cs typeface="GE Dinar Two" panose="020A0503020102020204" pitchFamily="18" charset="-78"/>
              </a:rPr>
              <a:t> الايرادات التشغيلية</a:t>
            </a:r>
            <a:r>
              <a:rPr lang="ar-QA" sz="1050" baseline="30000" dirty="0">
                <a:latin typeface="GE Dinar Two" panose="020A0503020102020204" pitchFamily="18" charset="-78"/>
                <a:ea typeface="GE Dinar Two" panose="020A0503020102020204" pitchFamily="18" charset="-78"/>
                <a:cs typeface="GE Dinar Two" panose="020A0503020102020204" pitchFamily="18" charset="-78"/>
              </a:rPr>
              <a:t>(2) </a:t>
            </a:r>
            <a:r>
              <a:rPr lang="ar-AE" sz="1050" baseline="30000" dirty="0">
                <a:latin typeface="GE Dinar Two" panose="020A0503020102020204" pitchFamily="18" charset="-78"/>
                <a:ea typeface="GE Dinar Two" panose="020A0503020102020204" pitchFamily="18" charset="-78"/>
                <a:cs typeface="GE Dinar Two" panose="020A0503020102020204" pitchFamily="18" charset="-78"/>
              </a:rPr>
              <a:t> </a:t>
            </a:r>
            <a:r>
              <a:rPr lang="ar-AE" sz="1050" dirty="0">
                <a:latin typeface="GE Dinar Two" panose="020A0503020102020204" pitchFamily="18" charset="-78"/>
                <a:ea typeface="GE Dinar Two" panose="020A0503020102020204" pitchFamily="18" charset="-78"/>
                <a:cs typeface="GE Dinar Two" panose="020A0503020102020204" pitchFamily="18" charset="-78"/>
              </a:rPr>
              <a:t>عبارة عن ايرادات </a:t>
            </a:r>
            <a:r>
              <a:rPr lang="ar-QA" sz="1050" dirty="0">
                <a:latin typeface="GE Dinar Two" panose="020A0503020102020204" pitchFamily="18" charset="-78"/>
                <a:ea typeface="GE Dinar Two" panose="020A0503020102020204" pitchFamily="18" charset="-78"/>
                <a:cs typeface="GE Dinar Two" panose="020A0503020102020204" pitchFamily="18" charset="-78"/>
              </a:rPr>
              <a:t>من ال</a:t>
            </a:r>
            <a:r>
              <a:rPr lang="ar-AE" sz="1050" dirty="0">
                <a:latin typeface="GE Dinar Two" panose="020A0503020102020204" pitchFamily="18" charset="-78"/>
                <a:ea typeface="GE Dinar Two" panose="020A0503020102020204" pitchFamily="18" charset="-78"/>
                <a:cs typeface="GE Dinar Two" panose="020A0503020102020204" pitchFamily="18" charset="-78"/>
              </a:rPr>
              <a:t>ايجارات</a:t>
            </a:r>
            <a:endParaRPr lang="en-IN"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9" name="Oval 58">
            <a:extLst>
              <a:ext uri="{FF2B5EF4-FFF2-40B4-BE49-F238E27FC236}">
                <a16:creationId xmlns:a16="http://schemas.microsoft.com/office/drawing/2014/main" id="{B1ACFB89-0F36-6149-AA4C-60FEBCB7B6E3}"/>
              </a:ext>
            </a:extLst>
          </p:cNvPr>
          <p:cNvSpPr/>
          <p:nvPr/>
        </p:nvSpPr>
        <p:spPr>
          <a:xfrm>
            <a:off x="5752346" y="4403308"/>
            <a:ext cx="645923" cy="645923"/>
          </a:xfrm>
          <a:prstGeom prst="ellipse">
            <a:avLst/>
          </a:prstGeom>
          <a:solidFill>
            <a:srgbClr val="4F9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05</a:t>
            </a:r>
          </a:p>
        </p:txBody>
      </p:sp>
      <p:sp>
        <p:nvSpPr>
          <p:cNvPr id="60" name="TextBox 59">
            <a:extLst>
              <a:ext uri="{FF2B5EF4-FFF2-40B4-BE49-F238E27FC236}">
                <a16:creationId xmlns:a16="http://schemas.microsoft.com/office/drawing/2014/main" id="{825DF8C5-D17D-3449-90E1-73382CFCE382}"/>
              </a:ext>
            </a:extLst>
          </p:cNvPr>
          <p:cNvSpPr txBox="1"/>
          <p:nvPr/>
        </p:nvSpPr>
        <p:spPr>
          <a:xfrm>
            <a:off x="4987375" y="5089394"/>
            <a:ext cx="2175863" cy="323165"/>
          </a:xfrm>
          <a:prstGeom prst="rect">
            <a:avLst/>
          </a:prstGeom>
          <a:noFill/>
        </p:spPr>
        <p:txBody>
          <a:bodyPr wrap="square" lIns="0" tIns="0" rIns="0" bIns="0" anchor="ctr">
            <a:spAutoFit/>
          </a:bodyPr>
          <a:lstStyle/>
          <a:p>
            <a:pPr algn="ctr"/>
            <a:r>
              <a:rPr lang="ar-QA" sz="1050" dirty="0">
                <a:latin typeface="GE Dinar Two" panose="020A0503020102020204" pitchFamily="18" charset="-78"/>
                <a:ea typeface="GE Dinar Two" panose="020A0503020102020204" pitchFamily="18" charset="-78"/>
                <a:cs typeface="GE Dinar Two" panose="020A0503020102020204" pitchFamily="18" charset="-78"/>
              </a:rPr>
              <a:t>مزيج </a:t>
            </a:r>
            <a:r>
              <a:rPr lang="ar-IQ" sz="1050" dirty="0">
                <a:latin typeface="GE Dinar Two" panose="020A0503020102020204" pitchFamily="18" charset="-78"/>
                <a:ea typeface="GE Dinar Two" panose="020A0503020102020204" pitchFamily="18" charset="-78"/>
                <a:cs typeface="GE Dinar Two" panose="020A0503020102020204" pitchFamily="18" charset="-78"/>
              </a:rPr>
              <a:t>متوازن </a:t>
            </a:r>
            <a:r>
              <a:rPr lang="ar-QA" sz="1050" dirty="0">
                <a:latin typeface="GE Dinar Two" panose="020A0503020102020204" pitchFamily="18" charset="-78"/>
                <a:ea typeface="GE Dinar Two" panose="020A0503020102020204" pitchFamily="18" charset="-78"/>
                <a:cs typeface="GE Dinar Two" panose="020A0503020102020204" pitchFamily="18" charset="-78"/>
              </a:rPr>
              <a:t>من المشاريع</a:t>
            </a:r>
            <a:r>
              <a:rPr lang="ar-IQ" sz="1050" dirty="0">
                <a:latin typeface="GE Dinar Two" panose="020A0503020102020204" pitchFamily="18" charset="-78"/>
                <a:ea typeface="GE Dinar Two" panose="020A0503020102020204" pitchFamily="18" charset="-78"/>
                <a:cs typeface="GE Dinar Two" panose="020A0503020102020204" pitchFamily="18" charset="-78"/>
              </a:rPr>
              <a:t> </a:t>
            </a:r>
            <a:r>
              <a:rPr lang="ar-QA" sz="1050" dirty="0">
                <a:latin typeface="GE Dinar Two" panose="020A0503020102020204" pitchFamily="18" charset="-78"/>
                <a:ea typeface="GE Dinar Two" panose="020A0503020102020204" pitchFamily="18" charset="-78"/>
                <a:cs typeface="GE Dinar Two" panose="020A0503020102020204" pitchFamily="18" charset="-78"/>
              </a:rPr>
              <a:t>يحقق</a:t>
            </a:r>
            <a:r>
              <a:rPr lang="ar-IQ" sz="1050" dirty="0">
                <a:latin typeface="GE Dinar Two" panose="020A0503020102020204" pitchFamily="18" charset="-78"/>
                <a:ea typeface="GE Dinar Two" panose="020A0503020102020204" pitchFamily="18" charset="-78"/>
                <a:cs typeface="GE Dinar Two" panose="020A0503020102020204" pitchFamily="18" charset="-78"/>
              </a:rPr>
              <a:t> استقرار</a:t>
            </a:r>
            <a:r>
              <a:rPr lang="ar-QA" sz="1050" dirty="0">
                <a:latin typeface="GE Dinar Two" panose="020A0503020102020204" pitchFamily="18" charset="-78"/>
                <a:ea typeface="GE Dinar Two" panose="020A0503020102020204" pitchFamily="18" charset="-78"/>
                <a:cs typeface="GE Dinar Two" panose="020A0503020102020204" pitchFamily="18" charset="-78"/>
              </a:rPr>
              <a:t>اً في</a:t>
            </a:r>
            <a:r>
              <a:rPr lang="ar-IQ" sz="1050" dirty="0">
                <a:latin typeface="GE Dinar Two" panose="020A0503020102020204" pitchFamily="18" charset="-78"/>
                <a:ea typeface="GE Dinar Two" panose="020A0503020102020204" pitchFamily="18" charset="-78"/>
                <a:cs typeface="GE Dinar Two" panose="020A0503020102020204" pitchFamily="18" charset="-78"/>
              </a:rPr>
              <a:t> الع</a:t>
            </a:r>
            <a:r>
              <a:rPr lang="ar-QA" sz="1050" dirty="0">
                <a:latin typeface="GE Dinar Two" panose="020A0503020102020204" pitchFamily="18" charset="-78"/>
                <a:ea typeface="GE Dinar Two" panose="020A0503020102020204" pitchFamily="18" charset="-78"/>
                <a:cs typeface="GE Dinar Two" panose="020A0503020102020204" pitchFamily="18" charset="-78"/>
              </a:rPr>
              <a:t>ائد</a:t>
            </a:r>
            <a:r>
              <a:rPr lang="ar-IQ" sz="1050" dirty="0">
                <a:latin typeface="GE Dinar Two" panose="020A0503020102020204" pitchFamily="18" charset="-78"/>
                <a:ea typeface="GE Dinar Two" panose="020A0503020102020204" pitchFamily="18" charset="-78"/>
                <a:cs typeface="GE Dinar Two" panose="020A0503020102020204" pitchFamily="18" charset="-78"/>
              </a:rPr>
              <a:t> على الإيجار</a:t>
            </a:r>
            <a:endParaRPr lang="en-IN"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1" name="TextBox 60">
            <a:extLst>
              <a:ext uri="{FF2B5EF4-FFF2-40B4-BE49-F238E27FC236}">
                <a16:creationId xmlns:a16="http://schemas.microsoft.com/office/drawing/2014/main" id="{47ED26AB-B55A-1F4A-9E01-236BE168F95E}"/>
              </a:ext>
            </a:extLst>
          </p:cNvPr>
          <p:cNvSpPr txBox="1"/>
          <p:nvPr/>
        </p:nvSpPr>
        <p:spPr>
          <a:xfrm>
            <a:off x="5129172" y="2360235"/>
            <a:ext cx="1892270" cy="1200329"/>
          </a:xfrm>
          <a:prstGeom prst="rect">
            <a:avLst/>
          </a:prstGeom>
          <a:noFill/>
        </p:spPr>
        <p:txBody>
          <a:bodyPr wrap="square">
            <a:spAutoFit/>
          </a:bodyPr>
          <a:lstStyle/>
          <a:p>
            <a:pPr algn="ctr"/>
            <a:r>
              <a:rPr lang="ar-AE" sz="2400" b="1"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مُساهم رئيسي في تنمية قطر</a:t>
            </a:r>
            <a:endParaRPr lang="en-IN" sz="2400" b="1"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2" name="TextBox 61">
            <a:extLst>
              <a:ext uri="{FF2B5EF4-FFF2-40B4-BE49-F238E27FC236}">
                <a16:creationId xmlns:a16="http://schemas.microsoft.com/office/drawing/2014/main" id="{B4BAECA4-B5A0-5A43-8482-D2792EE33B7A}"/>
              </a:ext>
            </a:extLst>
          </p:cNvPr>
          <p:cNvSpPr txBox="1"/>
          <p:nvPr/>
        </p:nvSpPr>
        <p:spPr>
          <a:xfrm>
            <a:off x="2868518" y="5595088"/>
            <a:ext cx="8476122" cy="553998"/>
          </a:xfrm>
          <a:prstGeom prst="rect">
            <a:avLst/>
          </a:prstGeom>
          <a:noFill/>
        </p:spPr>
        <p:txBody>
          <a:bodyPr wrap="square" rtlCol="0">
            <a:spAutoFit/>
          </a:bodyPr>
          <a:lstStyle/>
          <a:p>
            <a:pPr algn="r" rtl="1"/>
            <a:r>
              <a:rPr lang="ar-AE"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1</a:t>
            </a:r>
            <a:r>
              <a:rPr lang="ar-QA"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 الأرباح النقدية = صافي إيرادات الإيجارات والتأجير التمويلي + صافي إيرادات الخدمات الإستشارية وخدمات الأخرى + ربح من بيع عقارات وخدمات الإنشاءات + مصروفات عمومية وإدارية </a:t>
            </a:r>
            <a:r>
              <a:rPr lang="ar-LB"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a:t>
            </a:r>
            <a:r>
              <a:rPr lang="ar-QA"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 صافي خسائر تدني القيمة + صافي تك</a:t>
            </a:r>
            <a:r>
              <a:rPr lang="ar-LB"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لفة </a:t>
            </a:r>
            <a:r>
              <a:rPr lang="ar-QA"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 التمويل +  مصروفات ضريبة الدخل.</a:t>
            </a:r>
          </a:p>
          <a:p>
            <a:pPr algn="r" rtl="1"/>
            <a:r>
              <a:rPr lang="ar-AE"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2) الايرادات التشغيلية والأرباح التشغيلية لا تتضمن ربح من بيع عقارات</a:t>
            </a:r>
            <a:r>
              <a:rPr lang="ar-QA"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 وخدمات الانشاءات وربح من بيع شركات مستثمر فيها بطريقة حقوق الملكية.</a:t>
            </a:r>
            <a:endParaRPr lang="ar-LB" sz="1000"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1418613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709E"/>
        </a:solidFill>
        <a:effectLst/>
      </p:bgPr>
    </p:bg>
    <p:spTree>
      <p:nvGrpSpPr>
        <p:cNvPr id="1" name=""/>
        <p:cNvGrpSpPr/>
        <p:nvPr/>
      </p:nvGrpSpPr>
      <p:grpSpPr>
        <a:xfrm>
          <a:off x="0" y="0"/>
          <a:ext cx="0" cy="0"/>
          <a:chOff x="0" y="0"/>
          <a:chExt cx="0" cy="0"/>
        </a:xfrm>
      </p:grpSpPr>
      <p:pic>
        <p:nvPicPr>
          <p:cNvPr id="8" name="Graphic 140">
            <a:extLst>
              <a:ext uri="{FF2B5EF4-FFF2-40B4-BE49-F238E27FC236}">
                <a16:creationId xmlns:a16="http://schemas.microsoft.com/office/drawing/2014/main" id="{D1E0FA97-3BF9-719D-D7F8-942C3DA82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90" y="0"/>
            <a:ext cx="1279453" cy="791655"/>
          </a:xfrm>
          <a:prstGeom prst="rect">
            <a:avLst/>
          </a:prstGeom>
        </p:spPr>
      </p:pic>
      <p:pic>
        <p:nvPicPr>
          <p:cNvPr id="13" name="Picture 12">
            <a:extLst>
              <a:ext uri="{FF2B5EF4-FFF2-40B4-BE49-F238E27FC236}">
                <a16:creationId xmlns:a16="http://schemas.microsoft.com/office/drawing/2014/main" id="{1BE6A6A3-60A2-EF49-8BD3-29CFCF11CF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798" y="5666550"/>
            <a:ext cx="10553700" cy="762918"/>
          </a:xfrm>
          <a:prstGeom prst="rect">
            <a:avLst/>
          </a:prstGeom>
        </p:spPr>
      </p:pic>
      <p:sp>
        <p:nvSpPr>
          <p:cNvPr id="5" name="TextBox 4">
            <a:extLst>
              <a:ext uri="{FF2B5EF4-FFF2-40B4-BE49-F238E27FC236}">
                <a16:creationId xmlns:a16="http://schemas.microsoft.com/office/drawing/2014/main" id="{374A8409-C175-5F43-B69D-155C9803AB2E}"/>
              </a:ext>
            </a:extLst>
          </p:cNvPr>
          <p:cNvSpPr txBox="1"/>
          <p:nvPr/>
        </p:nvSpPr>
        <p:spPr>
          <a:xfrm flipH="1">
            <a:off x="3663078" y="2285447"/>
            <a:ext cx="4629150" cy="1887312"/>
          </a:xfrm>
          <a:prstGeom prst="rect">
            <a:avLst/>
          </a:prstGeom>
          <a:noFill/>
        </p:spPr>
        <p:txBody>
          <a:bodyPr wrap="square">
            <a:spAutoFit/>
          </a:bodyPr>
          <a:lstStyle/>
          <a:p>
            <a:pPr algn="ctr">
              <a:lnSpc>
                <a:spcPct val="108000"/>
              </a:lnSpc>
              <a:spcBef>
                <a:spcPts val="600"/>
              </a:spcBef>
            </a:pPr>
            <a:r>
              <a:rPr lang="ar-QA"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الأساس الاستثماري </a:t>
            </a:r>
            <a:endParaRPr lang="en-GB" sz="5400" b="1"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901346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Freeform: Shape 21">
            <a:extLst>
              <a:ext uri="{FF2B5EF4-FFF2-40B4-BE49-F238E27FC236}">
                <a16:creationId xmlns:a16="http://schemas.microsoft.com/office/drawing/2014/main" id="{862158F1-22A9-274A-9BD9-14731B1BA599}"/>
              </a:ext>
            </a:extLst>
          </p:cNvPr>
          <p:cNvSpPr/>
          <p:nvPr/>
        </p:nvSpPr>
        <p:spPr>
          <a:xfrm rot="3600000">
            <a:off x="8294992" y="3672264"/>
            <a:ext cx="2374195" cy="3300378"/>
          </a:xfrm>
          <a:custGeom>
            <a:avLst/>
            <a:gdLst>
              <a:gd name="connsiteX0" fmla="*/ 112092 w 2179217"/>
              <a:gd name="connsiteY0" fmla="*/ 2358372 h 3029338"/>
              <a:gd name="connsiteX1" fmla="*/ 1344543 w 2179217"/>
              <a:gd name="connsiteY1" fmla="*/ 223704 h 3029338"/>
              <a:gd name="connsiteX2" fmla="*/ 1955513 w 2179217"/>
              <a:gd name="connsiteY2" fmla="*/ 59996 h 3029338"/>
              <a:gd name="connsiteX3" fmla="*/ 2119222 w 2179217"/>
              <a:gd name="connsiteY3" fmla="*/ 670965 h 3029338"/>
              <a:gd name="connsiteX4" fmla="*/ 886771 w 2179217"/>
              <a:gd name="connsiteY4" fmla="*/ 2805633 h 3029338"/>
              <a:gd name="connsiteX5" fmla="*/ 275801 w 2179217"/>
              <a:gd name="connsiteY5" fmla="*/ 2969342 h 3029338"/>
              <a:gd name="connsiteX6" fmla="*/ 261831 w 2179217"/>
              <a:gd name="connsiteY6" fmla="*/ 2959283 h 3029338"/>
              <a:gd name="connsiteX7" fmla="*/ 0 w 2179217"/>
              <a:gd name="connsiteY7" fmla="*/ 2959283 h 3029338"/>
              <a:gd name="connsiteX8" fmla="*/ 103567 w 2179217"/>
              <a:gd name="connsiteY8" fmla="*/ 2788171 h 3029338"/>
              <a:gd name="connsiteX9" fmla="*/ 97429 w 2179217"/>
              <a:gd name="connsiteY9" fmla="*/ 2778157 h 3029338"/>
              <a:gd name="connsiteX10" fmla="*/ 112092 w 2179217"/>
              <a:gd name="connsiteY10" fmla="*/ 2358372 h 30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217" h="3029338">
                <a:moveTo>
                  <a:pt x="112092" y="2358372"/>
                </a:moveTo>
                <a:lnTo>
                  <a:pt x="1344543" y="223704"/>
                </a:lnTo>
                <a:cubicBezTo>
                  <a:pt x="1468050" y="9783"/>
                  <a:pt x="1741592" y="-63512"/>
                  <a:pt x="1955513" y="59996"/>
                </a:cubicBezTo>
                <a:cubicBezTo>
                  <a:pt x="2169434" y="183503"/>
                  <a:pt x="2242729" y="457044"/>
                  <a:pt x="2119222" y="670965"/>
                </a:cubicBezTo>
                <a:lnTo>
                  <a:pt x="886771" y="2805633"/>
                </a:lnTo>
                <a:cubicBezTo>
                  <a:pt x="763263" y="3019554"/>
                  <a:pt x="489722" y="3092850"/>
                  <a:pt x="275801" y="2969342"/>
                </a:cubicBezTo>
                <a:lnTo>
                  <a:pt x="261831" y="2959283"/>
                </a:lnTo>
                <a:lnTo>
                  <a:pt x="0" y="2959283"/>
                </a:lnTo>
                <a:lnTo>
                  <a:pt x="103567" y="2788171"/>
                </a:lnTo>
                <a:lnTo>
                  <a:pt x="97429" y="2778157"/>
                </a:lnTo>
                <a:cubicBezTo>
                  <a:pt x="34584" y="2649063"/>
                  <a:pt x="34900" y="2492073"/>
                  <a:pt x="112092" y="235837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89" name="TextBox 88">
            <a:extLst>
              <a:ext uri="{FF2B5EF4-FFF2-40B4-BE49-F238E27FC236}">
                <a16:creationId xmlns:a16="http://schemas.microsoft.com/office/drawing/2014/main" id="{BF3DA325-6D89-334C-94C9-26CBA01E6245}"/>
              </a:ext>
            </a:extLst>
          </p:cNvPr>
          <p:cNvSpPr txBox="1"/>
          <p:nvPr/>
        </p:nvSpPr>
        <p:spPr>
          <a:xfrm flipH="1">
            <a:off x="-1" y="614414"/>
            <a:ext cx="12192000" cy="400110"/>
          </a:xfrm>
          <a:prstGeom prst="rect">
            <a:avLst/>
          </a:prstGeom>
          <a:noFill/>
        </p:spPr>
        <p:txBody>
          <a:bodyPr wrap="square">
            <a:spAutoFit/>
          </a:bodyPr>
          <a:lstStyle/>
          <a:p>
            <a:pPr algn="ctr"/>
            <a:r>
              <a:rPr lang="ar-AE" sz="20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الاستثمار في بروة</a:t>
            </a:r>
            <a:endParaRPr lang="en-IN" sz="20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94" name="Group 93">
            <a:extLst>
              <a:ext uri="{FF2B5EF4-FFF2-40B4-BE49-F238E27FC236}">
                <a16:creationId xmlns:a16="http://schemas.microsoft.com/office/drawing/2014/main" id="{4C71E1DF-6AE4-2B45-A85A-942FB1B5ED5B}"/>
              </a:ext>
            </a:extLst>
          </p:cNvPr>
          <p:cNvGrpSpPr/>
          <p:nvPr/>
        </p:nvGrpSpPr>
        <p:grpSpPr>
          <a:xfrm>
            <a:off x="77584" y="1844218"/>
            <a:ext cx="11901361" cy="4679400"/>
            <a:chOff x="152971" y="1830150"/>
            <a:chExt cx="11901361" cy="4679400"/>
          </a:xfrm>
        </p:grpSpPr>
        <p:grpSp>
          <p:nvGrpSpPr>
            <p:cNvPr id="96" name="Group 95">
              <a:extLst>
                <a:ext uri="{FF2B5EF4-FFF2-40B4-BE49-F238E27FC236}">
                  <a16:creationId xmlns:a16="http://schemas.microsoft.com/office/drawing/2014/main" id="{A620AA48-1009-1C46-93F5-420A1C5747CF}"/>
                </a:ext>
              </a:extLst>
            </p:cNvPr>
            <p:cNvGrpSpPr/>
            <p:nvPr/>
          </p:nvGrpSpPr>
          <p:grpSpPr>
            <a:xfrm>
              <a:off x="7153515" y="1830151"/>
              <a:ext cx="4900817" cy="4679399"/>
              <a:chOff x="7563157" y="1830151"/>
              <a:chExt cx="4900817" cy="4679399"/>
            </a:xfrm>
          </p:grpSpPr>
          <p:grpSp>
            <p:nvGrpSpPr>
              <p:cNvPr id="166" name="Group 165">
                <a:extLst>
                  <a:ext uri="{FF2B5EF4-FFF2-40B4-BE49-F238E27FC236}">
                    <a16:creationId xmlns:a16="http://schemas.microsoft.com/office/drawing/2014/main" id="{CDAC86C0-041A-DD49-8ECB-68D2B18FF3CC}"/>
                  </a:ext>
                </a:extLst>
              </p:cNvPr>
              <p:cNvGrpSpPr/>
              <p:nvPr/>
            </p:nvGrpSpPr>
            <p:grpSpPr>
              <a:xfrm>
                <a:off x="7563157" y="1830151"/>
                <a:ext cx="4900817" cy="4679399"/>
                <a:chOff x="7563158" y="1830151"/>
                <a:chExt cx="4352186" cy="4679399"/>
              </a:xfrm>
            </p:grpSpPr>
            <p:sp>
              <p:nvSpPr>
                <p:cNvPr id="188" name="Freeform: Shape 181">
                  <a:extLst>
                    <a:ext uri="{FF2B5EF4-FFF2-40B4-BE49-F238E27FC236}">
                      <a16:creationId xmlns:a16="http://schemas.microsoft.com/office/drawing/2014/main" id="{35DD219A-9670-5040-9732-C487A3296D8A}"/>
                    </a:ext>
                  </a:extLst>
                </p:cNvPr>
                <p:cNvSpPr/>
                <p:nvPr/>
              </p:nvSpPr>
              <p:spPr>
                <a:xfrm flipH="1">
                  <a:off x="7563158" y="1830151"/>
                  <a:ext cx="4329273" cy="1046693"/>
                </a:xfrm>
                <a:custGeom>
                  <a:avLst/>
                  <a:gdLst>
                    <a:gd name="connsiteX0" fmla="*/ 3110947 w 3699869"/>
                    <a:gd name="connsiteY0" fmla="*/ 0 h 894522"/>
                    <a:gd name="connsiteX1" fmla="*/ 447261 w 3699869"/>
                    <a:gd name="connsiteY1" fmla="*/ 0 h 894522"/>
                    <a:gd name="connsiteX2" fmla="*/ 0 w 3699869"/>
                    <a:gd name="connsiteY2" fmla="*/ 447261 h 894522"/>
                    <a:gd name="connsiteX3" fmla="*/ 447261 w 3699869"/>
                    <a:gd name="connsiteY3" fmla="*/ 894522 h 894522"/>
                    <a:gd name="connsiteX4" fmla="*/ 3110947 w 3699869"/>
                    <a:gd name="connsiteY4" fmla="*/ 894522 h 894522"/>
                    <a:gd name="connsiteX5" fmla="*/ 3481823 w 3699869"/>
                    <a:gd name="connsiteY5" fmla="*/ 697329 h 894522"/>
                    <a:gd name="connsiteX6" fmla="*/ 3491286 w 3699869"/>
                    <a:gd name="connsiteY6" fmla="*/ 679894 h 894522"/>
                    <a:gd name="connsiteX7" fmla="*/ 3699869 w 3699869"/>
                    <a:gd name="connsiteY7" fmla="*/ 679894 h 894522"/>
                    <a:gd name="connsiteX8" fmla="*/ 3559065 w 3699869"/>
                    <a:gd name="connsiteY8" fmla="*/ 447261 h 894522"/>
                    <a:gd name="connsiteX9" fmla="*/ 3558037 w 3699869"/>
                    <a:gd name="connsiteY9" fmla="*/ 448960 h 894522"/>
                    <a:gd name="connsiteX10" fmla="*/ 3558208 w 3699869"/>
                    <a:gd name="connsiteY10" fmla="*/ 447261 h 894522"/>
                    <a:gd name="connsiteX11" fmla="*/ 3110947 w 3699869"/>
                    <a:gd name="connsiteY11" fmla="*/ 0 h 89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9869" h="894522">
                      <a:moveTo>
                        <a:pt x="3110947" y="0"/>
                      </a:moveTo>
                      <a:lnTo>
                        <a:pt x="447261" y="0"/>
                      </a:lnTo>
                      <a:cubicBezTo>
                        <a:pt x="200246" y="0"/>
                        <a:pt x="0" y="200246"/>
                        <a:pt x="0" y="447261"/>
                      </a:cubicBezTo>
                      <a:cubicBezTo>
                        <a:pt x="0" y="694276"/>
                        <a:pt x="200246" y="894522"/>
                        <a:pt x="447261" y="894522"/>
                      </a:cubicBezTo>
                      <a:lnTo>
                        <a:pt x="3110947" y="894522"/>
                      </a:lnTo>
                      <a:cubicBezTo>
                        <a:pt x="3265331" y="894522"/>
                        <a:pt x="3401446" y="816301"/>
                        <a:pt x="3481823" y="697329"/>
                      </a:cubicBezTo>
                      <a:lnTo>
                        <a:pt x="3491286" y="679894"/>
                      </a:lnTo>
                      <a:lnTo>
                        <a:pt x="3699869" y="679894"/>
                      </a:lnTo>
                      <a:lnTo>
                        <a:pt x="3559065" y="447261"/>
                      </a:lnTo>
                      <a:lnTo>
                        <a:pt x="3558037" y="448960"/>
                      </a:lnTo>
                      <a:lnTo>
                        <a:pt x="3558208" y="447261"/>
                      </a:lnTo>
                      <a:cubicBezTo>
                        <a:pt x="3558208" y="200246"/>
                        <a:pt x="3357962" y="0"/>
                        <a:pt x="3110947"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ctr" defTabSz="914400" rtl="1" eaLnBrk="1" latinLnBrk="0" hangingPunct="1"/>
                  <a:endParaRPr lang="en-US" sz="3200"/>
                </a:p>
              </p:txBody>
            </p:sp>
            <p:sp>
              <p:nvSpPr>
                <p:cNvPr id="189" name="Freeform: Shape 182">
                  <a:extLst>
                    <a:ext uri="{FF2B5EF4-FFF2-40B4-BE49-F238E27FC236}">
                      <a16:creationId xmlns:a16="http://schemas.microsoft.com/office/drawing/2014/main" id="{5D6EE354-0937-B243-9B9D-7A8A6B83C549}"/>
                    </a:ext>
                  </a:extLst>
                </p:cNvPr>
                <p:cNvSpPr/>
                <p:nvPr/>
              </p:nvSpPr>
              <p:spPr>
                <a:xfrm rot="1646705" flipH="1">
                  <a:off x="8270704" y="2514501"/>
                  <a:ext cx="3644640" cy="2488976"/>
                </a:xfrm>
                <a:custGeom>
                  <a:avLst/>
                  <a:gdLst>
                    <a:gd name="connsiteX0" fmla="*/ 2805634 w 3114770"/>
                    <a:gd name="connsiteY0" fmla="*/ 1292447 h 2127121"/>
                    <a:gd name="connsiteX1" fmla="*/ 670965 w 3114770"/>
                    <a:gd name="connsiteY1" fmla="*/ 59995 h 2127121"/>
                    <a:gd name="connsiteX2" fmla="*/ 59995 w 3114770"/>
                    <a:gd name="connsiteY2" fmla="*/ 223704 h 2127121"/>
                    <a:gd name="connsiteX3" fmla="*/ 223704 w 3114770"/>
                    <a:gd name="connsiteY3" fmla="*/ 834674 h 2127121"/>
                    <a:gd name="connsiteX4" fmla="*/ 2358373 w 3114770"/>
                    <a:gd name="connsiteY4" fmla="*/ 2067126 h 2127121"/>
                    <a:gd name="connsiteX5" fmla="*/ 2851856 w 3114770"/>
                    <a:gd name="connsiteY5" fmla="*/ 2036613 h 2127121"/>
                    <a:gd name="connsiteX6" fmla="*/ 2855375 w 3114770"/>
                    <a:gd name="connsiteY6" fmla="*/ 2033359 h 2127121"/>
                    <a:gd name="connsiteX7" fmla="*/ 3114770 w 3114770"/>
                    <a:gd name="connsiteY7" fmla="*/ 2033359 h 2127121"/>
                    <a:gd name="connsiteX8" fmla="*/ 2997831 w 3114770"/>
                    <a:gd name="connsiteY8" fmla="*/ 1840155 h 2127121"/>
                    <a:gd name="connsiteX9" fmla="*/ 3006542 w 3114770"/>
                    <a:gd name="connsiteY9" fmla="*/ 1820811 h 2127121"/>
                    <a:gd name="connsiteX10" fmla="*/ 2805634 w 3114770"/>
                    <a:gd name="connsiteY10" fmla="*/ 1292447 h 212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4770" h="2127121">
                      <a:moveTo>
                        <a:pt x="2805634" y="1292447"/>
                      </a:moveTo>
                      <a:lnTo>
                        <a:pt x="670965" y="59995"/>
                      </a:lnTo>
                      <a:cubicBezTo>
                        <a:pt x="457044" y="-63512"/>
                        <a:pt x="183503" y="9783"/>
                        <a:pt x="59995" y="223704"/>
                      </a:cubicBezTo>
                      <a:cubicBezTo>
                        <a:pt x="-63512" y="437625"/>
                        <a:pt x="9783" y="711167"/>
                        <a:pt x="223704" y="834674"/>
                      </a:cubicBezTo>
                      <a:lnTo>
                        <a:pt x="2358373" y="2067126"/>
                      </a:lnTo>
                      <a:cubicBezTo>
                        <a:pt x="2518813" y="2159756"/>
                        <a:pt x="2712791" y="2141686"/>
                        <a:pt x="2851856" y="2036613"/>
                      </a:cubicBezTo>
                      <a:lnTo>
                        <a:pt x="2855375" y="2033359"/>
                      </a:lnTo>
                      <a:lnTo>
                        <a:pt x="3114770" y="2033359"/>
                      </a:lnTo>
                      <a:lnTo>
                        <a:pt x="2997831" y="1840155"/>
                      </a:lnTo>
                      <a:lnTo>
                        <a:pt x="3006542" y="1820811"/>
                      </a:lnTo>
                      <a:cubicBezTo>
                        <a:pt x="3072329" y="1623454"/>
                        <a:pt x="2992815" y="1400516"/>
                        <a:pt x="2805634" y="129244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sp>
              <p:nvSpPr>
                <p:cNvPr id="190" name="Freeform: Shape 183">
                  <a:extLst>
                    <a:ext uri="{FF2B5EF4-FFF2-40B4-BE49-F238E27FC236}">
                      <a16:creationId xmlns:a16="http://schemas.microsoft.com/office/drawing/2014/main" id="{AF8EC907-2AE3-CD49-9A98-FD7592C6F3C0}"/>
                    </a:ext>
                  </a:extLst>
                </p:cNvPr>
                <p:cNvSpPr/>
                <p:nvPr/>
              </p:nvSpPr>
              <p:spPr>
                <a:xfrm rot="3794339">
                  <a:off x="8404166" y="3462246"/>
                  <a:ext cx="2549935" cy="3544674"/>
                </a:xfrm>
                <a:custGeom>
                  <a:avLst/>
                  <a:gdLst>
                    <a:gd name="connsiteX0" fmla="*/ 112092 w 2179217"/>
                    <a:gd name="connsiteY0" fmla="*/ 2358372 h 3029338"/>
                    <a:gd name="connsiteX1" fmla="*/ 1344543 w 2179217"/>
                    <a:gd name="connsiteY1" fmla="*/ 223704 h 3029338"/>
                    <a:gd name="connsiteX2" fmla="*/ 1955513 w 2179217"/>
                    <a:gd name="connsiteY2" fmla="*/ 59996 h 3029338"/>
                    <a:gd name="connsiteX3" fmla="*/ 2119222 w 2179217"/>
                    <a:gd name="connsiteY3" fmla="*/ 670965 h 3029338"/>
                    <a:gd name="connsiteX4" fmla="*/ 886771 w 2179217"/>
                    <a:gd name="connsiteY4" fmla="*/ 2805633 h 3029338"/>
                    <a:gd name="connsiteX5" fmla="*/ 275801 w 2179217"/>
                    <a:gd name="connsiteY5" fmla="*/ 2969342 h 3029338"/>
                    <a:gd name="connsiteX6" fmla="*/ 261831 w 2179217"/>
                    <a:gd name="connsiteY6" fmla="*/ 2959283 h 3029338"/>
                    <a:gd name="connsiteX7" fmla="*/ 0 w 2179217"/>
                    <a:gd name="connsiteY7" fmla="*/ 2959283 h 3029338"/>
                    <a:gd name="connsiteX8" fmla="*/ 103567 w 2179217"/>
                    <a:gd name="connsiteY8" fmla="*/ 2788171 h 3029338"/>
                    <a:gd name="connsiteX9" fmla="*/ 97429 w 2179217"/>
                    <a:gd name="connsiteY9" fmla="*/ 2778157 h 3029338"/>
                    <a:gd name="connsiteX10" fmla="*/ 112092 w 2179217"/>
                    <a:gd name="connsiteY10" fmla="*/ 2358372 h 30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217" h="3029338">
                      <a:moveTo>
                        <a:pt x="112092" y="2358372"/>
                      </a:moveTo>
                      <a:lnTo>
                        <a:pt x="1344543" y="223704"/>
                      </a:lnTo>
                      <a:cubicBezTo>
                        <a:pt x="1468050" y="9783"/>
                        <a:pt x="1741592" y="-63512"/>
                        <a:pt x="1955513" y="59996"/>
                      </a:cubicBezTo>
                      <a:cubicBezTo>
                        <a:pt x="2169434" y="183503"/>
                        <a:pt x="2242729" y="457044"/>
                        <a:pt x="2119222" y="670965"/>
                      </a:cubicBezTo>
                      <a:lnTo>
                        <a:pt x="886771" y="2805633"/>
                      </a:lnTo>
                      <a:cubicBezTo>
                        <a:pt x="763263" y="3019554"/>
                        <a:pt x="489722" y="3092850"/>
                        <a:pt x="275801" y="2969342"/>
                      </a:cubicBezTo>
                      <a:lnTo>
                        <a:pt x="261831" y="2959283"/>
                      </a:lnTo>
                      <a:lnTo>
                        <a:pt x="0" y="2959283"/>
                      </a:lnTo>
                      <a:lnTo>
                        <a:pt x="103567" y="2788171"/>
                      </a:lnTo>
                      <a:lnTo>
                        <a:pt x="97429" y="2778157"/>
                      </a:lnTo>
                      <a:cubicBezTo>
                        <a:pt x="34584" y="2649063"/>
                        <a:pt x="34900" y="2492073"/>
                        <a:pt x="112092" y="235837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grpSp>
          <p:grpSp>
            <p:nvGrpSpPr>
              <p:cNvPr id="167" name="Group 166">
                <a:extLst>
                  <a:ext uri="{FF2B5EF4-FFF2-40B4-BE49-F238E27FC236}">
                    <a16:creationId xmlns:a16="http://schemas.microsoft.com/office/drawing/2014/main" id="{543A9D70-B2ED-5346-AA59-61F924DA20A9}"/>
                  </a:ext>
                </a:extLst>
              </p:cNvPr>
              <p:cNvGrpSpPr/>
              <p:nvPr/>
            </p:nvGrpSpPr>
            <p:grpSpPr>
              <a:xfrm>
                <a:off x="7563158" y="1830151"/>
                <a:ext cx="4543862" cy="4040397"/>
                <a:chOff x="7563158" y="1830151"/>
                <a:chExt cx="4543862" cy="4040397"/>
              </a:xfrm>
            </p:grpSpPr>
            <p:sp>
              <p:nvSpPr>
                <p:cNvPr id="168" name="Freeform: Shape 161">
                  <a:extLst>
                    <a:ext uri="{FF2B5EF4-FFF2-40B4-BE49-F238E27FC236}">
                      <a16:creationId xmlns:a16="http://schemas.microsoft.com/office/drawing/2014/main" id="{C62AC5DF-ECD2-BB45-B80A-CCAAD0CD6628}"/>
                    </a:ext>
                  </a:extLst>
                </p:cNvPr>
                <p:cNvSpPr/>
                <p:nvPr/>
              </p:nvSpPr>
              <p:spPr>
                <a:xfrm flipH="1">
                  <a:off x="7563158" y="1830151"/>
                  <a:ext cx="1017542" cy="1046694"/>
                </a:xfrm>
                <a:custGeom>
                  <a:avLst/>
                  <a:gdLst>
                    <a:gd name="connsiteX0" fmla="*/ 280686 w 869608"/>
                    <a:gd name="connsiteY0" fmla="*/ 0 h 894522"/>
                    <a:gd name="connsiteX1" fmla="*/ 0 w 869608"/>
                    <a:gd name="connsiteY1" fmla="*/ 0 h 894522"/>
                    <a:gd name="connsiteX2" fmla="*/ 0 w 869608"/>
                    <a:gd name="connsiteY2" fmla="*/ 894522 h 894522"/>
                    <a:gd name="connsiteX3" fmla="*/ 280686 w 869608"/>
                    <a:gd name="connsiteY3" fmla="*/ 894522 h 894522"/>
                    <a:gd name="connsiteX4" fmla="*/ 651562 w 869608"/>
                    <a:gd name="connsiteY4" fmla="*/ 697329 h 894522"/>
                    <a:gd name="connsiteX5" fmla="*/ 661025 w 869608"/>
                    <a:gd name="connsiteY5" fmla="*/ 679894 h 894522"/>
                    <a:gd name="connsiteX6" fmla="*/ 869608 w 869608"/>
                    <a:gd name="connsiteY6" fmla="*/ 679894 h 894522"/>
                    <a:gd name="connsiteX7" fmla="*/ 728804 w 869608"/>
                    <a:gd name="connsiteY7" fmla="*/ 447261 h 894522"/>
                    <a:gd name="connsiteX8" fmla="*/ 727776 w 869608"/>
                    <a:gd name="connsiteY8" fmla="*/ 448960 h 894522"/>
                    <a:gd name="connsiteX9" fmla="*/ 727947 w 869608"/>
                    <a:gd name="connsiteY9" fmla="*/ 447261 h 894522"/>
                    <a:gd name="connsiteX10" fmla="*/ 280686 w 869608"/>
                    <a:gd name="connsiteY10" fmla="*/ 0 h 89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608" h="894522">
                      <a:moveTo>
                        <a:pt x="280686" y="0"/>
                      </a:moveTo>
                      <a:lnTo>
                        <a:pt x="0" y="0"/>
                      </a:lnTo>
                      <a:lnTo>
                        <a:pt x="0" y="894522"/>
                      </a:lnTo>
                      <a:lnTo>
                        <a:pt x="280686" y="894522"/>
                      </a:lnTo>
                      <a:cubicBezTo>
                        <a:pt x="435070" y="894522"/>
                        <a:pt x="571185" y="816301"/>
                        <a:pt x="651562" y="697329"/>
                      </a:cubicBezTo>
                      <a:lnTo>
                        <a:pt x="661025" y="679894"/>
                      </a:lnTo>
                      <a:lnTo>
                        <a:pt x="869608" y="679894"/>
                      </a:lnTo>
                      <a:lnTo>
                        <a:pt x="728804" y="447261"/>
                      </a:lnTo>
                      <a:lnTo>
                        <a:pt x="727776" y="448960"/>
                      </a:lnTo>
                      <a:lnTo>
                        <a:pt x="727947" y="447261"/>
                      </a:lnTo>
                      <a:cubicBezTo>
                        <a:pt x="727947" y="200246"/>
                        <a:pt x="527701" y="0"/>
                        <a:pt x="280686" y="0"/>
                      </a:cubicBezTo>
                      <a:close/>
                    </a:path>
                  </a:pathLst>
                </a:custGeom>
                <a:solidFill>
                  <a:srgbClr val="1A50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ctr" defTabSz="914400" rtl="1" eaLnBrk="1" latinLnBrk="0" hangingPunct="1"/>
                  <a:endParaRPr lang="en-US" sz="3200"/>
                </a:p>
              </p:txBody>
            </p:sp>
            <p:sp>
              <p:nvSpPr>
                <p:cNvPr id="169" name="Freeform: Shape 162">
                  <a:extLst>
                    <a:ext uri="{FF2B5EF4-FFF2-40B4-BE49-F238E27FC236}">
                      <a16:creationId xmlns:a16="http://schemas.microsoft.com/office/drawing/2014/main" id="{469820C2-7195-0649-A18F-2A1F1E62A5AB}"/>
                    </a:ext>
                  </a:extLst>
                </p:cNvPr>
                <p:cNvSpPr/>
                <p:nvPr/>
              </p:nvSpPr>
              <p:spPr>
                <a:xfrm rot="1800000" flipH="1">
                  <a:off x="8108948" y="3118189"/>
                  <a:ext cx="1291852" cy="1211520"/>
                </a:xfrm>
                <a:custGeom>
                  <a:avLst/>
                  <a:gdLst>
                    <a:gd name="connsiteX0" fmla="*/ 447261 w 1104039"/>
                    <a:gd name="connsiteY0" fmla="*/ 0 h 1035385"/>
                    <a:gd name="connsiteX1" fmla="*/ 0 w 1104039"/>
                    <a:gd name="connsiteY1" fmla="*/ 774679 h 1035385"/>
                    <a:gd name="connsiteX2" fmla="*/ 347642 w 1104039"/>
                    <a:gd name="connsiteY2" fmla="*/ 975390 h 1035385"/>
                    <a:gd name="connsiteX3" fmla="*/ 841125 w 1104039"/>
                    <a:gd name="connsiteY3" fmla="*/ 944877 h 1035385"/>
                    <a:gd name="connsiteX4" fmla="*/ 844644 w 1104039"/>
                    <a:gd name="connsiteY4" fmla="*/ 941623 h 1035385"/>
                    <a:gd name="connsiteX5" fmla="*/ 1104039 w 1104039"/>
                    <a:gd name="connsiteY5" fmla="*/ 941623 h 1035385"/>
                    <a:gd name="connsiteX6" fmla="*/ 987100 w 1104039"/>
                    <a:gd name="connsiteY6" fmla="*/ 748419 h 1035385"/>
                    <a:gd name="connsiteX7" fmla="*/ 995811 w 1104039"/>
                    <a:gd name="connsiteY7" fmla="*/ 729075 h 1035385"/>
                    <a:gd name="connsiteX8" fmla="*/ 794903 w 1104039"/>
                    <a:gd name="connsiteY8" fmla="*/ 200711 h 103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039" h="1035385">
                      <a:moveTo>
                        <a:pt x="447261" y="0"/>
                      </a:moveTo>
                      <a:lnTo>
                        <a:pt x="0" y="774679"/>
                      </a:lnTo>
                      <a:lnTo>
                        <a:pt x="347642" y="975390"/>
                      </a:lnTo>
                      <a:cubicBezTo>
                        <a:pt x="508082" y="1068020"/>
                        <a:pt x="702060" y="1049950"/>
                        <a:pt x="841125" y="944877"/>
                      </a:cubicBezTo>
                      <a:lnTo>
                        <a:pt x="844644" y="941623"/>
                      </a:lnTo>
                      <a:lnTo>
                        <a:pt x="1104039" y="941623"/>
                      </a:lnTo>
                      <a:lnTo>
                        <a:pt x="987100" y="748419"/>
                      </a:lnTo>
                      <a:lnTo>
                        <a:pt x="995811" y="729075"/>
                      </a:lnTo>
                      <a:cubicBezTo>
                        <a:pt x="1061598" y="531718"/>
                        <a:pt x="982084" y="308780"/>
                        <a:pt x="794903" y="200711"/>
                      </a:cubicBezTo>
                      <a:close/>
                    </a:path>
                  </a:pathLst>
                </a:custGeom>
                <a:solidFill>
                  <a:srgbClr val="82114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sp>
              <p:nvSpPr>
                <p:cNvPr id="170" name="Freeform: Shape 163">
                  <a:extLst>
                    <a:ext uri="{FF2B5EF4-FFF2-40B4-BE49-F238E27FC236}">
                      <a16:creationId xmlns:a16="http://schemas.microsoft.com/office/drawing/2014/main" id="{106488E4-DF6F-4B41-BC19-A00164846092}"/>
                    </a:ext>
                  </a:extLst>
                </p:cNvPr>
                <p:cNvSpPr/>
                <p:nvPr/>
              </p:nvSpPr>
              <p:spPr>
                <a:xfrm rot="3600000">
                  <a:off x="7669425" y="4734857"/>
                  <a:ext cx="1201842" cy="1069540"/>
                </a:xfrm>
                <a:custGeom>
                  <a:avLst/>
                  <a:gdLst>
                    <a:gd name="connsiteX0" fmla="*/ 112092 w 1027114"/>
                    <a:gd name="connsiteY0" fmla="*/ 243081 h 914047"/>
                    <a:gd name="connsiteX1" fmla="*/ 252435 w 1027114"/>
                    <a:gd name="connsiteY1" fmla="*/ 0 h 914047"/>
                    <a:gd name="connsiteX2" fmla="*/ 1027114 w 1027114"/>
                    <a:gd name="connsiteY2" fmla="*/ 447261 h 914047"/>
                    <a:gd name="connsiteX3" fmla="*/ 886771 w 1027114"/>
                    <a:gd name="connsiteY3" fmla="*/ 690342 h 914047"/>
                    <a:gd name="connsiteX4" fmla="*/ 275801 w 1027114"/>
                    <a:gd name="connsiteY4" fmla="*/ 854051 h 914047"/>
                    <a:gd name="connsiteX5" fmla="*/ 261831 w 1027114"/>
                    <a:gd name="connsiteY5" fmla="*/ 843992 h 914047"/>
                    <a:gd name="connsiteX6" fmla="*/ 0 w 1027114"/>
                    <a:gd name="connsiteY6" fmla="*/ 843992 h 914047"/>
                    <a:gd name="connsiteX7" fmla="*/ 103567 w 1027114"/>
                    <a:gd name="connsiteY7" fmla="*/ 672880 h 914047"/>
                    <a:gd name="connsiteX8" fmla="*/ 97429 w 1027114"/>
                    <a:gd name="connsiteY8" fmla="*/ 662866 h 914047"/>
                    <a:gd name="connsiteX9" fmla="*/ 112092 w 1027114"/>
                    <a:gd name="connsiteY9" fmla="*/ 243081 h 91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7114" h="914047">
                      <a:moveTo>
                        <a:pt x="112092" y="243081"/>
                      </a:moveTo>
                      <a:lnTo>
                        <a:pt x="252435" y="0"/>
                      </a:lnTo>
                      <a:lnTo>
                        <a:pt x="1027114" y="447261"/>
                      </a:lnTo>
                      <a:lnTo>
                        <a:pt x="886771" y="690342"/>
                      </a:lnTo>
                      <a:cubicBezTo>
                        <a:pt x="763263" y="904263"/>
                        <a:pt x="489722" y="977559"/>
                        <a:pt x="275801" y="854051"/>
                      </a:cubicBezTo>
                      <a:lnTo>
                        <a:pt x="261831" y="843992"/>
                      </a:lnTo>
                      <a:lnTo>
                        <a:pt x="0" y="843992"/>
                      </a:lnTo>
                      <a:lnTo>
                        <a:pt x="103567" y="672880"/>
                      </a:lnTo>
                      <a:lnTo>
                        <a:pt x="97429" y="662866"/>
                      </a:lnTo>
                      <a:cubicBezTo>
                        <a:pt x="34584" y="533772"/>
                        <a:pt x="34900" y="376782"/>
                        <a:pt x="112092" y="243081"/>
                      </a:cubicBezTo>
                      <a:close/>
                    </a:path>
                  </a:pathLst>
                </a:custGeom>
                <a:solidFill>
                  <a:srgbClr val="A77A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sp>
              <p:nvSpPr>
                <p:cNvPr id="171" name="Oval 170">
                  <a:extLst>
                    <a:ext uri="{FF2B5EF4-FFF2-40B4-BE49-F238E27FC236}">
                      <a16:creationId xmlns:a16="http://schemas.microsoft.com/office/drawing/2014/main" id="{1E5E4FC2-AB95-2741-8658-6CA1A6A04479}"/>
                    </a:ext>
                  </a:extLst>
                </p:cNvPr>
                <p:cNvSpPr/>
                <p:nvPr/>
              </p:nvSpPr>
              <p:spPr>
                <a:xfrm>
                  <a:off x="8039851" y="1903636"/>
                  <a:ext cx="880174" cy="880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2" name="Oval 171">
                  <a:extLst>
                    <a:ext uri="{FF2B5EF4-FFF2-40B4-BE49-F238E27FC236}">
                      <a16:creationId xmlns:a16="http://schemas.microsoft.com/office/drawing/2014/main" id="{2E908FC1-96FB-864E-B8B6-91DC51549A02}"/>
                    </a:ext>
                  </a:extLst>
                </p:cNvPr>
                <p:cNvSpPr/>
                <p:nvPr/>
              </p:nvSpPr>
              <p:spPr>
                <a:xfrm>
                  <a:off x="8495966" y="3337030"/>
                  <a:ext cx="880174" cy="880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3" name="Oval 172">
                  <a:extLst>
                    <a:ext uri="{FF2B5EF4-FFF2-40B4-BE49-F238E27FC236}">
                      <a16:creationId xmlns:a16="http://schemas.microsoft.com/office/drawing/2014/main" id="{51196D78-9CEE-CF46-BC9F-495AA60F940F}"/>
                    </a:ext>
                  </a:extLst>
                </p:cNvPr>
                <p:cNvSpPr/>
                <p:nvPr/>
              </p:nvSpPr>
              <p:spPr>
                <a:xfrm>
                  <a:off x="8005279" y="4808454"/>
                  <a:ext cx="880174" cy="880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4" name="TextBox 173">
                  <a:extLst>
                    <a:ext uri="{FF2B5EF4-FFF2-40B4-BE49-F238E27FC236}">
                      <a16:creationId xmlns:a16="http://schemas.microsoft.com/office/drawing/2014/main" id="{50637FE1-8AC7-1D4E-B3DD-45B79312CA45}"/>
                    </a:ext>
                  </a:extLst>
                </p:cNvPr>
                <p:cNvSpPr txBox="1"/>
                <p:nvPr/>
              </p:nvSpPr>
              <p:spPr>
                <a:xfrm>
                  <a:off x="8951662" y="2136894"/>
                  <a:ext cx="2884965" cy="698268"/>
                </a:xfrm>
                <a:prstGeom prst="rect">
                  <a:avLst/>
                </a:prstGeom>
                <a:noFill/>
              </p:spPr>
              <p:txBody>
                <a:bodyPr wrap="square">
                  <a:spAutoFit/>
                </a:bodyPr>
                <a:lstStyle/>
                <a:p>
                  <a:pPr marL="90000" indent="-90000" algn="r"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حلول الإسكان </a:t>
                  </a:r>
                  <a:r>
                    <a:rPr lang="ar-QA" sz="900" dirty="0">
                      <a:latin typeface="GE Dinar Two" panose="020A0503020102020204" pitchFamily="18" charset="-78"/>
                      <a:ea typeface="GE Dinar Two" panose="020A0503020102020204" pitchFamily="18" charset="-78"/>
                      <a:cs typeface="GE Dinar Two" panose="020A0503020102020204" pitchFamily="18" charset="-78"/>
                    </a:rPr>
                    <a:t>الميسر </a:t>
                  </a:r>
                  <a:r>
                    <a:rPr lang="ar-AE" sz="900" dirty="0">
                      <a:latin typeface="GE Dinar Two" panose="020A0503020102020204" pitchFamily="18" charset="-78"/>
                      <a:ea typeface="GE Dinar Two" panose="020A0503020102020204" pitchFamily="18" charset="-78"/>
                      <a:cs typeface="GE Dinar Two" panose="020A0503020102020204" pitchFamily="18" charset="-78"/>
                    </a:rPr>
                    <a:t>للعائلات</a:t>
                  </a:r>
                  <a:r>
                    <a:rPr lang="ar-IQ" sz="900" dirty="0">
                      <a:latin typeface="GE Dinar Two" panose="020A0503020102020204" pitchFamily="18" charset="-78"/>
                      <a:ea typeface="GE Dinar Two" panose="020A0503020102020204" pitchFamily="18" charset="-78"/>
                      <a:cs typeface="GE Dinar Two" panose="020A0503020102020204" pitchFamily="18" charset="-78"/>
                    </a:rPr>
                    <a:t> </a:t>
                  </a:r>
                  <a:r>
                    <a:rPr lang="ar-AE" sz="900" dirty="0">
                      <a:latin typeface="GE Dinar Two" panose="020A0503020102020204" pitchFamily="18" charset="-78"/>
                      <a:ea typeface="GE Dinar Two" panose="020A0503020102020204" pitchFamily="18" charset="-78"/>
                      <a:cs typeface="GE Dinar Two" panose="020A0503020102020204" pitchFamily="18" charset="-78"/>
                    </a:rPr>
                    <a:t>والعُمال</a:t>
                  </a:r>
                  <a:r>
                    <a:rPr lang="ar-IQ" sz="900" dirty="0">
                      <a:latin typeface="GE Dinar Two" panose="020A0503020102020204" pitchFamily="18" charset="-78"/>
                      <a:ea typeface="GE Dinar Two" panose="020A0503020102020204" pitchFamily="18" charset="-78"/>
                      <a:cs typeface="GE Dinar Two" panose="020A0503020102020204" pitchFamily="18" charset="-78"/>
                    </a:rPr>
                    <a:t>.</a:t>
                  </a:r>
                  <a:endParaRPr lang="ar-QA" sz="900" dirty="0">
                    <a:latin typeface="GE Dinar Two" panose="020A0503020102020204" pitchFamily="18" charset="-78"/>
                    <a:ea typeface="GE Dinar Two" panose="020A0503020102020204" pitchFamily="18" charset="-78"/>
                    <a:cs typeface="GE Dinar Two" panose="020A0503020102020204" pitchFamily="18" charset="-78"/>
                  </a:endParaRPr>
                </a:p>
                <a:p>
                  <a:pPr marL="90000" indent="-90000" algn="r" rtl="1">
                    <a:lnSpc>
                      <a:spcPct val="150000"/>
                    </a:lnSpc>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 </a:t>
                  </a:r>
                  <a:r>
                    <a:rPr lang="ar-QA" sz="900" dirty="0">
                      <a:latin typeface="GE Dinar Two" panose="020A0503020102020204" pitchFamily="18" charset="-78"/>
                      <a:ea typeface="GE Dinar Two" panose="020A0503020102020204" pitchFamily="18" charset="-78"/>
                      <a:cs typeface="GE Dinar Two" panose="020A0503020102020204" pitchFamily="18" charset="-78"/>
                    </a:rPr>
                    <a:t>عقارات تجارية بما في ذلك المكاتب والمحلات التجارية والمستودعات بهدف دعم التنمية الصناعية في قطر</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5" name="TextBox 174">
                  <a:extLst>
                    <a:ext uri="{FF2B5EF4-FFF2-40B4-BE49-F238E27FC236}">
                      <a16:creationId xmlns:a16="http://schemas.microsoft.com/office/drawing/2014/main" id="{CEA3A8EE-0609-5B45-8CBF-CD52C47C75A5}"/>
                    </a:ext>
                  </a:extLst>
                </p:cNvPr>
                <p:cNvSpPr txBox="1"/>
                <p:nvPr/>
              </p:nvSpPr>
              <p:spPr>
                <a:xfrm>
                  <a:off x="9029291" y="1897542"/>
                  <a:ext cx="2723494" cy="261610"/>
                </a:xfrm>
                <a:prstGeom prst="rect">
                  <a:avLst/>
                </a:prstGeom>
                <a:noFill/>
              </p:spPr>
              <p:txBody>
                <a:bodyPr wrap="square">
                  <a:spAutoFit/>
                </a:bodyPr>
                <a:lstStyle/>
                <a:p>
                  <a:r>
                    <a:rPr lang="ar-AE" sz="11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التواجد عبر النظام الإيكولوجي العقاري</a:t>
                  </a:r>
                  <a:endParaRPr lang="en-US" sz="11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6" name="Freeform 28">
                  <a:extLst>
                    <a:ext uri="{FF2B5EF4-FFF2-40B4-BE49-F238E27FC236}">
                      <a16:creationId xmlns:a16="http://schemas.microsoft.com/office/drawing/2014/main" id="{FE2EAAF6-5CBD-8D4F-82E6-4C6FCEC608A5}"/>
                    </a:ext>
                  </a:extLst>
                </p:cNvPr>
                <p:cNvSpPr/>
                <p:nvPr/>
              </p:nvSpPr>
              <p:spPr>
                <a:xfrm>
                  <a:off x="8248847" y="2153422"/>
                  <a:ext cx="479100" cy="384203"/>
                </a:xfrm>
                <a:custGeom>
                  <a:avLst/>
                  <a:gdLst>
                    <a:gd name="connsiteX0" fmla="*/ 400407 w 739162"/>
                    <a:gd name="connsiteY0" fmla="*/ 301524 h 627422"/>
                    <a:gd name="connsiteX1" fmla="*/ 388643 w 739162"/>
                    <a:gd name="connsiteY1" fmla="*/ 313288 h 627422"/>
                    <a:gd name="connsiteX2" fmla="*/ 388643 w 739162"/>
                    <a:gd name="connsiteY2" fmla="*/ 570158 h 627422"/>
                    <a:gd name="connsiteX3" fmla="*/ 400407 w 739162"/>
                    <a:gd name="connsiteY3" fmla="*/ 581922 h 627422"/>
                    <a:gd name="connsiteX4" fmla="*/ 524457 w 739162"/>
                    <a:gd name="connsiteY4" fmla="*/ 581922 h 627422"/>
                    <a:gd name="connsiteX5" fmla="*/ 536220 w 739162"/>
                    <a:gd name="connsiteY5" fmla="*/ 570158 h 627422"/>
                    <a:gd name="connsiteX6" fmla="*/ 536220 w 739162"/>
                    <a:gd name="connsiteY6" fmla="*/ 313288 h 627422"/>
                    <a:gd name="connsiteX7" fmla="*/ 524457 w 739162"/>
                    <a:gd name="connsiteY7" fmla="*/ 301524 h 627422"/>
                    <a:gd name="connsiteX8" fmla="*/ 214705 w 739162"/>
                    <a:gd name="connsiteY8" fmla="*/ 301524 h 627422"/>
                    <a:gd name="connsiteX9" fmla="*/ 202942 w 739162"/>
                    <a:gd name="connsiteY9" fmla="*/ 313288 h 627422"/>
                    <a:gd name="connsiteX10" fmla="*/ 202942 w 739162"/>
                    <a:gd name="connsiteY10" fmla="*/ 444717 h 627422"/>
                    <a:gd name="connsiteX11" fmla="*/ 214705 w 739162"/>
                    <a:gd name="connsiteY11" fmla="*/ 456481 h 627422"/>
                    <a:gd name="connsiteX12" fmla="*/ 338756 w 739162"/>
                    <a:gd name="connsiteY12" fmla="*/ 456481 h 627422"/>
                    <a:gd name="connsiteX13" fmla="*/ 350519 w 739162"/>
                    <a:gd name="connsiteY13" fmla="*/ 444717 h 627422"/>
                    <a:gd name="connsiteX14" fmla="*/ 350519 w 739162"/>
                    <a:gd name="connsiteY14" fmla="*/ 313288 h 627422"/>
                    <a:gd name="connsiteX15" fmla="*/ 338756 w 739162"/>
                    <a:gd name="connsiteY15" fmla="*/ 301524 h 627422"/>
                    <a:gd name="connsiteX16" fmla="*/ 368646 w 739162"/>
                    <a:gd name="connsiteY16" fmla="*/ 107949 h 627422"/>
                    <a:gd name="connsiteX17" fmla="*/ 660308 w 739162"/>
                    <a:gd name="connsiteY17" fmla="*/ 244466 h 627422"/>
                    <a:gd name="connsiteX18" fmla="*/ 660308 w 739162"/>
                    <a:gd name="connsiteY18" fmla="*/ 627422 h 627422"/>
                    <a:gd name="connsiteX19" fmla="*/ 78854 w 739162"/>
                    <a:gd name="connsiteY19" fmla="*/ 627422 h 627422"/>
                    <a:gd name="connsiteX20" fmla="*/ 78854 w 739162"/>
                    <a:gd name="connsiteY20" fmla="*/ 244466 h 627422"/>
                    <a:gd name="connsiteX21" fmla="*/ 368384 w 739162"/>
                    <a:gd name="connsiteY21" fmla="*/ 0 h 627422"/>
                    <a:gd name="connsiteX22" fmla="*/ 739162 w 739162"/>
                    <a:gd name="connsiteY22" fmla="*/ 190444 h 627422"/>
                    <a:gd name="connsiteX23" fmla="*/ 696584 w 739162"/>
                    <a:gd name="connsiteY23" fmla="*/ 219817 h 627422"/>
                    <a:gd name="connsiteX24" fmla="*/ 371190 w 739162"/>
                    <a:gd name="connsiteY24" fmla="*/ 56667 h 627422"/>
                    <a:gd name="connsiteX25" fmla="*/ 44951 w 739162"/>
                    <a:gd name="connsiteY25" fmla="*/ 218644 h 627422"/>
                    <a:gd name="connsiteX26" fmla="*/ 0 w 739162"/>
                    <a:gd name="connsiteY26" fmla="*/ 190435 h 62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9162" h="627422">
                      <a:moveTo>
                        <a:pt x="400407" y="301524"/>
                      </a:moveTo>
                      <a:cubicBezTo>
                        <a:pt x="393910" y="301524"/>
                        <a:pt x="388643" y="306791"/>
                        <a:pt x="388643" y="313288"/>
                      </a:cubicBezTo>
                      <a:lnTo>
                        <a:pt x="388643" y="570158"/>
                      </a:lnTo>
                      <a:cubicBezTo>
                        <a:pt x="388643" y="576655"/>
                        <a:pt x="393910" y="581922"/>
                        <a:pt x="400407" y="581922"/>
                      </a:cubicBezTo>
                      <a:lnTo>
                        <a:pt x="524457" y="581922"/>
                      </a:lnTo>
                      <a:cubicBezTo>
                        <a:pt x="530954" y="581922"/>
                        <a:pt x="536220" y="576655"/>
                        <a:pt x="536220" y="570158"/>
                      </a:cubicBezTo>
                      <a:lnTo>
                        <a:pt x="536220" y="313288"/>
                      </a:lnTo>
                      <a:cubicBezTo>
                        <a:pt x="536220" y="306791"/>
                        <a:pt x="530954" y="301524"/>
                        <a:pt x="524457" y="301524"/>
                      </a:cubicBezTo>
                      <a:close/>
                      <a:moveTo>
                        <a:pt x="214705" y="301524"/>
                      </a:moveTo>
                      <a:cubicBezTo>
                        <a:pt x="208209" y="301524"/>
                        <a:pt x="202942" y="306791"/>
                        <a:pt x="202942" y="313288"/>
                      </a:cubicBezTo>
                      <a:lnTo>
                        <a:pt x="202942" y="444717"/>
                      </a:lnTo>
                      <a:cubicBezTo>
                        <a:pt x="202942" y="451214"/>
                        <a:pt x="208209" y="456481"/>
                        <a:pt x="214705" y="456481"/>
                      </a:cubicBezTo>
                      <a:lnTo>
                        <a:pt x="338756" y="456481"/>
                      </a:lnTo>
                      <a:cubicBezTo>
                        <a:pt x="345252" y="456481"/>
                        <a:pt x="350519" y="451214"/>
                        <a:pt x="350519" y="444717"/>
                      </a:cubicBezTo>
                      <a:lnTo>
                        <a:pt x="350519" y="313288"/>
                      </a:lnTo>
                      <a:cubicBezTo>
                        <a:pt x="350519" y="306791"/>
                        <a:pt x="345252" y="301524"/>
                        <a:pt x="338756" y="301524"/>
                      </a:cubicBezTo>
                      <a:close/>
                      <a:moveTo>
                        <a:pt x="368646" y="107949"/>
                      </a:moveTo>
                      <a:lnTo>
                        <a:pt x="660308" y="244466"/>
                      </a:lnTo>
                      <a:lnTo>
                        <a:pt x="660308" y="627422"/>
                      </a:lnTo>
                      <a:lnTo>
                        <a:pt x="78854" y="627422"/>
                      </a:lnTo>
                      <a:lnTo>
                        <a:pt x="78854" y="244466"/>
                      </a:lnTo>
                      <a:close/>
                      <a:moveTo>
                        <a:pt x="368384" y="0"/>
                      </a:moveTo>
                      <a:lnTo>
                        <a:pt x="739162" y="190444"/>
                      </a:lnTo>
                      <a:lnTo>
                        <a:pt x="696584" y="219817"/>
                      </a:lnTo>
                      <a:lnTo>
                        <a:pt x="371190" y="56667"/>
                      </a:lnTo>
                      <a:lnTo>
                        <a:pt x="44951" y="218644"/>
                      </a:lnTo>
                      <a:lnTo>
                        <a:pt x="0" y="190435"/>
                      </a:lnTo>
                      <a:close/>
                    </a:path>
                  </a:pathLst>
                </a:custGeom>
                <a:solidFill>
                  <a:srgbClr val="1A50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ctr" defTabSz="914400" rtl="1" eaLnBrk="1" latinLnBrk="0" hangingPunct="1"/>
                  <a:endParaRPr lang="en-US" sz="3200" dirty="0"/>
                </a:p>
              </p:txBody>
            </p:sp>
            <p:sp>
              <p:nvSpPr>
                <p:cNvPr id="177" name="TextBox 176">
                  <a:extLst>
                    <a:ext uri="{FF2B5EF4-FFF2-40B4-BE49-F238E27FC236}">
                      <a16:creationId xmlns:a16="http://schemas.microsoft.com/office/drawing/2014/main" id="{C450E688-7885-DD4C-9AAA-3168C03AF3A6}"/>
                    </a:ext>
                  </a:extLst>
                </p:cNvPr>
                <p:cNvSpPr txBox="1"/>
                <p:nvPr/>
              </p:nvSpPr>
              <p:spPr>
                <a:xfrm>
                  <a:off x="9305896" y="3544236"/>
                  <a:ext cx="2765248" cy="646331"/>
                </a:xfrm>
                <a:prstGeom prst="rect">
                  <a:avLst/>
                </a:prstGeom>
                <a:noFill/>
              </p:spPr>
              <p:txBody>
                <a:bodyPr wrap="square" lIns="91440" tIns="45720" rIns="91440" bIns="45720" anchor="t">
                  <a:spAutoFit/>
                </a:bodyPr>
                <a:lstStyle/>
                <a:p>
                  <a:pPr marL="89535" lvl="0" indent="-89535" algn="r" rtl="1">
                    <a:buFont typeface="Arial" panose="020B0604020202020204" pitchFamily="34" charset="0"/>
                    <a:buChar char="•"/>
                  </a:pPr>
                  <a:r>
                    <a:rPr lang="ar-QA" sz="900" dirty="0">
                      <a:latin typeface="GE Dinar Two"/>
                      <a:ea typeface="GE Dinar Two"/>
                      <a:cs typeface="GE Dinar Two"/>
                    </a:rPr>
                    <a:t>14,069</a:t>
                  </a:r>
                  <a:r>
                    <a:rPr lang="ar-AE" sz="900" dirty="0">
                      <a:latin typeface="GE Dinar Two"/>
                      <a:ea typeface="GE Dinar Two"/>
                      <a:cs typeface="GE Dinar Two"/>
                    </a:rPr>
                    <a:t> وحدة سَكنية</a:t>
                  </a:r>
                  <a:r>
                    <a:rPr lang="ar-QA" sz="900" dirty="0">
                      <a:latin typeface="GE Dinar Two"/>
                      <a:ea typeface="GE Dinar Two"/>
                      <a:cs typeface="GE Dinar Two"/>
                    </a:rPr>
                    <a:t> وتقريباً 55,000 </a:t>
                  </a:r>
                  <a:r>
                    <a:rPr lang="ar-AE" sz="900" dirty="0">
                      <a:latin typeface="GE Dinar Two"/>
                      <a:ea typeface="GE Dinar Two"/>
                      <a:cs typeface="GE Dinar Two"/>
                    </a:rPr>
                    <a:t>غرفة</a:t>
                  </a:r>
                  <a:r>
                    <a:rPr lang="ar-QA" sz="900" dirty="0">
                      <a:latin typeface="GE Dinar Two"/>
                      <a:ea typeface="GE Dinar Two"/>
                      <a:cs typeface="GE Dinar Two"/>
                    </a:rPr>
                    <a:t> لسكن</a:t>
                  </a:r>
                  <a:r>
                    <a:rPr lang="ar-AE" sz="900" dirty="0">
                      <a:latin typeface="GE Dinar Two"/>
                      <a:ea typeface="GE Dinar Two"/>
                      <a:cs typeface="GE Dinar Two"/>
                    </a:rPr>
                    <a:t> </a:t>
                  </a:r>
                  <a:r>
                    <a:rPr lang="ar-QA" sz="900" dirty="0">
                      <a:latin typeface="GE Dinar Two"/>
                      <a:ea typeface="GE Dinar Two"/>
                      <a:cs typeface="GE Dinar Two"/>
                    </a:rPr>
                    <a:t>ال</a:t>
                  </a:r>
                  <a:r>
                    <a:rPr lang="ar-AE" sz="900" dirty="0">
                      <a:latin typeface="GE Dinar Two"/>
                      <a:ea typeface="GE Dinar Two"/>
                      <a:cs typeface="GE Dinar Two"/>
                    </a:rPr>
                    <a:t>عُمال</a:t>
                  </a:r>
                </a:p>
                <a:p>
                  <a:pPr marL="89535" lvl="0" indent="-89535" algn="r" rtl="1">
                    <a:buFont typeface="Arial" panose="020B0604020202020204" pitchFamily="34" charset="0"/>
                    <a:buChar char="•"/>
                  </a:pPr>
                  <a:r>
                    <a:rPr lang="ar-LB" sz="900" dirty="0">
                      <a:latin typeface="GE Dinar Two"/>
                      <a:ea typeface="GE Dinar Two"/>
                      <a:cs typeface="GE Dinar Two"/>
                    </a:rPr>
                    <a:t>ما يقارب</a:t>
                  </a:r>
                  <a:r>
                    <a:rPr lang="ar-QA" sz="900" dirty="0">
                      <a:latin typeface="GE Dinar Two"/>
                      <a:ea typeface="GE Dinar Two"/>
                      <a:cs typeface="GE Dinar Two"/>
                    </a:rPr>
                    <a:t> من </a:t>
                  </a:r>
                  <a:r>
                    <a:rPr lang="ar-LB" sz="900" dirty="0">
                      <a:latin typeface="GE Dinar Two"/>
                      <a:ea typeface="GE Dinar Two"/>
                      <a:cs typeface="GE Dinar Two"/>
                    </a:rPr>
                    <a:t>365</a:t>
                  </a:r>
                  <a:r>
                    <a:rPr lang="ar-QA" sz="900" dirty="0">
                      <a:latin typeface="GE Dinar Two"/>
                      <a:ea typeface="GE Dinar Two"/>
                      <a:cs typeface="GE Dinar Two"/>
                    </a:rPr>
                    <a:t>,000</a:t>
                  </a:r>
                  <a:r>
                    <a:rPr lang="ar-AE" sz="900" dirty="0">
                      <a:latin typeface="GE Dinar Two"/>
                      <a:ea typeface="GE Dinar Two"/>
                      <a:cs typeface="GE Dinar Two"/>
                    </a:rPr>
                    <a:t> متر مربع من المكاتب ومنافذ البيع</a:t>
                  </a:r>
                </a:p>
                <a:p>
                  <a:pPr marL="89535" lvl="0" indent="-89535" algn="r" rtl="1">
                    <a:buFont typeface="Arial" panose="020B0604020202020204" pitchFamily="34" charset="0"/>
                    <a:buChar char="•"/>
                  </a:pPr>
                  <a:r>
                    <a:rPr lang="ar-QA" sz="900" dirty="0">
                      <a:latin typeface="GE Dinar Two"/>
                      <a:ea typeface="GE Dinar Two"/>
                      <a:cs typeface="GE Dinar Two"/>
                    </a:rPr>
                    <a:t>اكثر من </a:t>
                  </a:r>
                  <a:r>
                    <a:rPr lang="ar-AE" sz="900" dirty="0">
                      <a:latin typeface="GE Dinar Two"/>
                      <a:ea typeface="GE Dinar Two"/>
                      <a:cs typeface="GE Dinar Two"/>
                    </a:rPr>
                    <a:t>44</a:t>
                  </a:r>
                  <a:r>
                    <a:rPr lang="ar-QA" sz="900" dirty="0">
                      <a:latin typeface="GE Dinar Two"/>
                      <a:ea typeface="GE Dinar Two"/>
                      <a:cs typeface="GE Dinar Two"/>
                    </a:rPr>
                    <a:t>8</a:t>
                  </a:r>
                  <a:r>
                    <a:rPr lang="ar-AE" sz="900" dirty="0">
                      <a:latin typeface="GE Dinar Two"/>
                      <a:ea typeface="GE Dinar Two"/>
                      <a:cs typeface="GE Dinar Two"/>
                    </a:rPr>
                    <a:t>,</a:t>
                  </a:r>
                  <a:r>
                    <a:rPr lang="ar-QA" sz="900" dirty="0">
                      <a:latin typeface="GE Dinar Two"/>
                      <a:ea typeface="GE Dinar Two"/>
                      <a:cs typeface="GE Dinar Two"/>
                    </a:rPr>
                    <a:t>000</a:t>
                  </a:r>
                  <a:r>
                    <a:rPr lang="ar-AE" sz="900" dirty="0">
                      <a:latin typeface="GE Dinar Two"/>
                      <a:ea typeface="GE Dinar Two"/>
                      <a:cs typeface="GE Dinar Two"/>
                    </a:rPr>
                    <a:t> متر مربع من المخازن و ورش العمل</a:t>
                  </a:r>
                  <a:endParaRPr lang="ar-QA" sz="900" dirty="0">
                    <a:latin typeface="GE Dinar Two"/>
                    <a:ea typeface="GE Dinar Two"/>
                    <a:cs typeface="GE Dinar Two"/>
                  </a:endParaRPr>
                </a:p>
                <a:p>
                  <a:pPr marL="89535" lvl="0" indent="-89535" algn="r" rtl="1">
                    <a:buFont typeface="Arial" panose="020B0604020202020204" pitchFamily="34" charset="0"/>
                    <a:buChar char="•"/>
                  </a:pPr>
                  <a:r>
                    <a:rPr lang="ar-QA" sz="900" dirty="0">
                      <a:latin typeface="GE Dinar Two"/>
                      <a:ea typeface="GE Dinar Two"/>
                      <a:cs typeface="GE Dinar Two"/>
                    </a:rPr>
                    <a:t>232 غرفة فندقية</a:t>
                  </a:r>
                  <a:endParaRPr lang="en-US" sz="900" dirty="0">
                    <a:latin typeface="GE Dinar Two"/>
                    <a:ea typeface="GE Dinar Two"/>
                    <a:cs typeface="GE Dinar Two"/>
                  </a:endParaRPr>
                </a:p>
              </p:txBody>
            </p:sp>
            <p:sp>
              <p:nvSpPr>
                <p:cNvPr id="178" name="TextBox 177">
                  <a:extLst>
                    <a:ext uri="{FF2B5EF4-FFF2-40B4-BE49-F238E27FC236}">
                      <a16:creationId xmlns:a16="http://schemas.microsoft.com/office/drawing/2014/main" id="{7BD338EC-D101-9E41-AC57-E4E01A43DC3A}"/>
                    </a:ext>
                  </a:extLst>
                </p:cNvPr>
                <p:cNvSpPr txBox="1"/>
                <p:nvPr/>
              </p:nvSpPr>
              <p:spPr>
                <a:xfrm>
                  <a:off x="9383526" y="3298522"/>
                  <a:ext cx="2723494" cy="261610"/>
                </a:xfrm>
                <a:prstGeom prst="rect">
                  <a:avLst/>
                </a:prstGeom>
                <a:noFill/>
              </p:spPr>
              <p:txBody>
                <a:bodyPr wrap="square">
                  <a:spAutoFit/>
                </a:bodyPr>
                <a:lstStyle/>
                <a:p>
                  <a:r>
                    <a:rPr lang="ar-AE" sz="1100"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rPr>
                    <a:t>مجموعة مُتوازنة من الأصول التشغيلية</a:t>
                  </a:r>
                  <a:endParaRPr lang="en-US" sz="1100"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79" name="TextBox 178">
                  <a:extLst>
                    <a:ext uri="{FF2B5EF4-FFF2-40B4-BE49-F238E27FC236}">
                      <a16:creationId xmlns:a16="http://schemas.microsoft.com/office/drawing/2014/main" id="{9565E124-A095-D543-9FF7-F72A573D98ED}"/>
                    </a:ext>
                  </a:extLst>
                </p:cNvPr>
                <p:cNvSpPr txBox="1"/>
                <p:nvPr/>
              </p:nvSpPr>
              <p:spPr>
                <a:xfrm>
                  <a:off x="8951663" y="5069532"/>
                  <a:ext cx="2526872" cy="646331"/>
                </a:xfrm>
                <a:prstGeom prst="rect">
                  <a:avLst/>
                </a:prstGeom>
                <a:noFill/>
              </p:spPr>
              <p:txBody>
                <a:bodyPr wrap="square" lIns="91440" tIns="45720" rIns="91440" bIns="45720" anchor="t">
                  <a:spAutoFit/>
                </a:bodyPr>
                <a:lstStyle/>
                <a:p>
                  <a:pPr marL="89535" lvl="0" indent="-89535" algn="r" rtl="1">
                    <a:buFont typeface="Arial" panose="020B0604020202020204" pitchFamily="34" charset="0"/>
                    <a:buChar char="•"/>
                  </a:pPr>
                  <a:r>
                    <a:rPr lang="ar-QA" sz="900" dirty="0">
                      <a:latin typeface="GE Dinar Two"/>
                      <a:ea typeface="GE Dinar Two"/>
                      <a:cs typeface="GE Dinar Two"/>
                    </a:rPr>
                    <a:t>5.5</a:t>
                  </a:r>
                  <a:r>
                    <a:rPr lang="ar-AE" sz="900" dirty="0">
                      <a:latin typeface="GE Dinar Two"/>
                      <a:ea typeface="GE Dinar Two"/>
                      <a:cs typeface="GE Dinar Two"/>
                    </a:rPr>
                    <a:t> مليون متر مُربع مساحة المباني </a:t>
                  </a:r>
                  <a:r>
                    <a:rPr lang="ar-QA" sz="900" dirty="0">
                      <a:latin typeface="GE Dinar Two"/>
                      <a:ea typeface="GE Dinar Two"/>
                      <a:cs typeface="GE Dinar Two"/>
                    </a:rPr>
                    <a:t>قيد التشغيل</a:t>
                  </a:r>
                  <a:r>
                    <a:rPr lang="ar-AE" sz="900" dirty="0">
                      <a:latin typeface="GE Dinar Two"/>
                      <a:ea typeface="GE Dinar Two"/>
                      <a:cs typeface="GE Dinar Two"/>
                    </a:rPr>
                    <a:t>.</a:t>
                  </a:r>
                </a:p>
                <a:p>
                  <a:pPr marL="89535" lvl="0" indent="-89535" algn="r" rtl="1">
                    <a:buFont typeface="Arial" panose="020B0604020202020204" pitchFamily="34" charset="0"/>
                    <a:buChar char="•"/>
                  </a:pPr>
                  <a:r>
                    <a:rPr lang="ar-QA" sz="900" dirty="0">
                      <a:latin typeface="GE Dinar Two"/>
                      <a:ea typeface="GE Dinar Two"/>
                      <a:cs typeface="GE Dinar Two"/>
                    </a:rPr>
                    <a:t>أراضٍ فضاء </a:t>
                  </a:r>
                  <a:r>
                    <a:rPr lang="ar-IQ" sz="900" dirty="0">
                      <a:latin typeface="GE Dinar Two"/>
                      <a:ea typeface="GE Dinar Two"/>
                      <a:cs typeface="GE Dinar Two"/>
                    </a:rPr>
                    <a:t>تقدر </a:t>
                  </a:r>
                  <a:r>
                    <a:rPr lang="ar-LB" sz="900" dirty="0">
                      <a:latin typeface="GE Dinar Two"/>
                      <a:ea typeface="GE Dinar Two"/>
                      <a:cs typeface="GE Dinar Two"/>
                    </a:rPr>
                    <a:t>2.02</a:t>
                  </a:r>
                  <a:r>
                    <a:rPr lang="ar-AE" sz="900" dirty="0">
                      <a:latin typeface="GE Dinar Two"/>
                      <a:ea typeface="GE Dinar Two"/>
                      <a:cs typeface="GE Dinar Two"/>
                    </a:rPr>
                    <a:t> مليون متر مربع (</a:t>
                  </a:r>
                  <a:r>
                    <a:rPr lang="ar-QA" sz="900" dirty="0">
                      <a:latin typeface="GE Dinar Two"/>
                      <a:ea typeface="GE Dinar Two"/>
                      <a:cs typeface="GE Dinar Two"/>
                    </a:rPr>
                    <a:t>1</a:t>
                  </a:r>
                  <a:r>
                    <a:rPr lang="ar-AE" sz="900" dirty="0">
                      <a:latin typeface="GE Dinar Two"/>
                      <a:ea typeface="GE Dinar Two"/>
                      <a:cs typeface="GE Dinar Two"/>
                    </a:rPr>
                    <a:t>.</a:t>
                  </a:r>
                  <a:r>
                    <a:rPr lang="ar-LB" sz="900" dirty="0">
                      <a:latin typeface="GE Dinar Two"/>
                      <a:ea typeface="GE Dinar Two"/>
                      <a:cs typeface="GE Dinar Two"/>
                    </a:rPr>
                    <a:t>95</a:t>
                  </a:r>
                  <a:r>
                    <a:rPr lang="ar-AE" sz="900" dirty="0">
                      <a:latin typeface="GE Dinar Two"/>
                      <a:ea typeface="GE Dinar Two"/>
                      <a:cs typeface="GE Dinar Two"/>
                    </a:rPr>
                    <a:t> مليون متر مربع</a:t>
                  </a:r>
                  <a:r>
                    <a:rPr lang="ar-LB" sz="900" baseline="30000" dirty="0">
                      <a:latin typeface="GE Dinar Two"/>
                      <a:ea typeface="GE Dinar Two"/>
                      <a:cs typeface="GE Dinar Two"/>
                    </a:rPr>
                    <a:t>*</a:t>
                  </a:r>
                  <a:r>
                    <a:rPr lang="ar-QA" sz="900" dirty="0">
                      <a:latin typeface="GE Dinar Two"/>
                      <a:ea typeface="GE Dinar Two"/>
                      <a:cs typeface="GE Dinar Two"/>
                    </a:rPr>
                    <a:t> </a:t>
                  </a:r>
                  <a:r>
                    <a:rPr lang="ar-IQ" sz="900" dirty="0">
                      <a:latin typeface="GE Dinar Two"/>
                      <a:ea typeface="GE Dinar Two"/>
                      <a:cs typeface="GE Dinar Two"/>
                    </a:rPr>
                    <a:t>في </a:t>
                  </a:r>
                  <a:r>
                    <a:rPr lang="ar-AE" sz="900" dirty="0">
                      <a:latin typeface="GE Dinar Two"/>
                      <a:ea typeface="GE Dinar Two"/>
                      <a:cs typeface="GE Dinar Two"/>
                    </a:rPr>
                    <a:t>قطر</a:t>
                  </a:r>
                  <a:r>
                    <a:rPr lang="ar-IQ" sz="900" dirty="0">
                      <a:latin typeface="GE Dinar Two"/>
                      <a:ea typeface="GE Dinar Two"/>
                      <a:cs typeface="GE Dinar Two"/>
                    </a:rPr>
                    <a:t> </a:t>
                  </a:r>
                  <a:r>
                    <a:rPr lang="ar-QA" sz="900" dirty="0">
                      <a:latin typeface="GE Dinar Two"/>
                      <a:ea typeface="GE Dinar Two"/>
                      <a:cs typeface="GE Dinar Two"/>
                    </a:rPr>
                    <a:t>مملوكة بنسبة </a:t>
                  </a:r>
                  <a:r>
                    <a:rPr lang="ar-LB" sz="900" dirty="0">
                      <a:latin typeface="GE Dinar Two"/>
                      <a:ea typeface="GE Dinar Two"/>
                      <a:cs typeface="GE Dinar Two"/>
                    </a:rPr>
                    <a:t>46</a:t>
                  </a:r>
                  <a:r>
                    <a:rPr lang="ar-AE" sz="900" dirty="0">
                      <a:latin typeface="GE Dinar Two"/>
                      <a:ea typeface="GE Dinar Two"/>
                      <a:cs typeface="GE Dinar Two"/>
                    </a:rPr>
                    <a:t>%).</a:t>
                  </a:r>
                </a:p>
                <a:p>
                  <a:pPr marL="89535" lvl="0" indent="-89535" algn="r" rtl="1">
                    <a:buFont typeface="Arial" panose="020B0604020202020204" pitchFamily="34" charset="0"/>
                    <a:buChar char="•"/>
                  </a:pPr>
                  <a:r>
                    <a:rPr lang="ar-QA" sz="900" dirty="0">
                      <a:latin typeface="GE Dinar Two"/>
                      <a:ea typeface="GE Dinar Two"/>
                      <a:cs typeface="GE Dinar Two"/>
                    </a:rPr>
                    <a:t>إقرار بقوة</a:t>
                  </a:r>
                  <a:r>
                    <a:rPr lang="ar-AE" sz="900" dirty="0">
                      <a:latin typeface="GE Dinar Two"/>
                      <a:ea typeface="GE Dinar Two"/>
                      <a:cs typeface="GE Dinar Two"/>
                    </a:rPr>
                    <a:t> </a:t>
                  </a:r>
                  <a:r>
                    <a:rPr lang="ar-QA" sz="900" dirty="0">
                      <a:latin typeface="GE Dinar Two"/>
                      <a:ea typeface="GE Dinar Two"/>
                      <a:cs typeface="GE Dinar Two"/>
                    </a:rPr>
                    <a:t>ال</a:t>
                  </a:r>
                  <a:r>
                    <a:rPr lang="ar-AE" sz="900" dirty="0">
                      <a:latin typeface="GE Dinar Two"/>
                      <a:ea typeface="GE Dinar Two"/>
                      <a:cs typeface="GE Dinar Two"/>
                    </a:rPr>
                    <a:t>علامة التُجارية.</a:t>
                  </a:r>
                  <a:endParaRPr lang="en-IN" sz="900" dirty="0">
                    <a:latin typeface="GE Dinar Two"/>
                    <a:ea typeface="GE Dinar Two"/>
                    <a:cs typeface="GE Dinar Two"/>
                  </a:endParaRPr>
                </a:p>
              </p:txBody>
            </p:sp>
            <p:sp>
              <p:nvSpPr>
                <p:cNvPr id="180" name="TextBox 179">
                  <a:extLst>
                    <a:ext uri="{FF2B5EF4-FFF2-40B4-BE49-F238E27FC236}">
                      <a16:creationId xmlns:a16="http://schemas.microsoft.com/office/drawing/2014/main" id="{35803430-4C18-FA4F-9B9C-E4A03ECCD8A5}"/>
                    </a:ext>
                  </a:extLst>
                </p:cNvPr>
                <p:cNvSpPr txBox="1"/>
                <p:nvPr/>
              </p:nvSpPr>
              <p:spPr>
                <a:xfrm>
                  <a:off x="9029291" y="4800090"/>
                  <a:ext cx="2572315" cy="261610"/>
                </a:xfrm>
                <a:prstGeom prst="rect">
                  <a:avLst/>
                </a:prstGeom>
                <a:noFill/>
              </p:spPr>
              <p:txBody>
                <a:bodyPr wrap="square">
                  <a:spAutoFit/>
                </a:bodyPr>
                <a:lstStyle/>
                <a:p>
                  <a:r>
                    <a:rPr lang="ar-AE" sz="1100" dirty="0">
                      <a:solidFill>
                        <a:srgbClr val="A77A48"/>
                      </a:solidFill>
                      <a:latin typeface="GE Dinar Two" panose="020A0503020102020204" pitchFamily="18" charset="-78"/>
                      <a:ea typeface="GE Dinar Two" panose="020A0503020102020204" pitchFamily="18" charset="-78"/>
                      <a:cs typeface="GE Dinar Two" panose="020A0503020102020204" pitchFamily="18" charset="-78"/>
                    </a:rPr>
                    <a:t>قوة مُتأصلة تم إنشاؤها مع مُرور الوقت</a:t>
                  </a:r>
                </a:p>
              </p:txBody>
            </p:sp>
            <p:grpSp>
              <p:nvGrpSpPr>
                <p:cNvPr id="181" name="Group 180">
                  <a:extLst>
                    <a:ext uri="{FF2B5EF4-FFF2-40B4-BE49-F238E27FC236}">
                      <a16:creationId xmlns:a16="http://schemas.microsoft.com/office/drawing/2014/main" id="{8AD093EE-C95C-D140-A81C-8D1706222427}"/>
                    </a:ext>
                  </a:extLst>
                </p:cNvPr>
                <p:cNvGrpSpPr/>
                <p:nvPr/>
              </p:nvGrpSpPr>
              <p:grpSpPr>
                <a:xfrm>
                  <a:off x="8727948" y="3552351"/>
                  <a:ext cx="362848" cy="401546"/>
                  <a:chOff x="811161" y="3075577"/>
                  <a:chExt cx="558833" cy="618433"/>
                </a:xfrm>
                <a:solidFill>
                  <a:srgbClr val="82114F"/>
                </a:solidFill>
              </p:grpSpPr>
              <p:sp>
                <p:nvSpPr>
                  <p:cNvPr id="183" name="Rounded Rectangle 105">
                    <a:extLst>
                      <a:ext uri="{FF2B5EF4-FFF2-40B4-BE49-F238E27FC236}">
                        <a16:creationId xmlns:a16="http://schemas.microsoft.com/office/drawing/2014/main" id="{C069CC1E-7AB6-D54B-801E-EA4C922803B9}"/>
                      </a:ext>
                    </a:extLst>
                  </p:cNvPr>
                  <p:cNvSpPr/>
                  <p:nvPr/>
                </p:nvSpPr>
                <p:spPr>
                  <a:xfrm>
                    <a:off x="1142325" y="3575992"/>
                    <a:ext cx="227669" cy="118018"/>
                  </a:xfrm>
                  <a:prstGeom prst="roundRect">
                    <a:avLst>
                      <a:gd name="adj" fmla="val 927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solidFill>
                      <a:latin typeface="Arial" panose="020B0604020202020204" pitchFamily="34" charset="0"/>
                      <a:cs typeface="Arial" panose="020B0604020202020204" pitchFamily="34" charset="0"/>
                    </a:endParaRPr>
                  </a:p>
                </p:txBody>
              </p:sp>
              <p:sp>
                <p:nvSpPr>
                  <p:cNvPr id="184" name="Freeform 106">
                    <a:extLst>
                      <a:ext uri="{FF2B5EF4-FFF2-40B4-BE49-F238E27FC236}">
                        <a16:creationId xmlns:a16="http://schemas.microsoft.com/office/drawing/2014/main" id="{66626924-9173-F646-8A24-8A9E7D34ADCF}"/>
                      </a:ext>
                    </a:extLst>
                  </p:cNvPr>
                  <p:cNvSpPr/>
                  <p:nvPr/>
                </p:nvSpPr>
                <p:spPr>
                  <a:xfrm rot="20325865">
                    <a:off x="824842" y="3075577"/>
                    <a:ext cx="518949" cy="463621"/>
                  </a:xfrm>
                  <a:custGeom>
                    <a:avLst/>
                    <a:gdLst>
                      <a:gd name="connsiteX0" fmla="*/ 1021868 w 1775850"/>
                      <a:gd name="connsiteY0" fmla="*/ 811762 h 1610815"/>
                      <a:gd name="connsiteX1" fmla="*/ 813801 w 1775850"/>
                      <a:gd name="connsiteY1" fmla="*/ 911491 h 1610815"/>
                      <a:gd name="connsiteX2" fmla="*/ 1021868 w 1775850"/>
                      <a:gd name="connsiteY2" fmla="*/ 1123487 h 1610815"/>
                      <a:gd name="connsiteX3" fmla="*/ 1083051 w 1775850"/>
                      <a:gd name="connsiteY3" fmla="*/ 814255 h 1610815"/>
                      <a:gd name="connsiteX4" fmla="*/ 1083051 w 1775850"/>
                      <a:gd name="connsiteY4" fmla="*/ 1095098 h 1610815"/>
                      <a:gd name="connsiteX5" fmla="*/ 1226086 w 1775850"/>
                      <a:gd name="connsiteY5" fmla="*/ 930548 h 1610815"/>
                      <a:gd name="connsiteX6" fmla="*/ 1403191 w 1775850"/>
                      <a:gd name="connsiteY6" fmla="*/ 868570 h 1610815"/>
                      <a:gd name="connsiteX7" fmla="*/ 1165547 w 1775850"/>
                      <a:gd name="connsiteY7" fmla="*/ 1161157 h 1610815"/>
                      <a:gd name="connsiteX8" fmla="*/ 1407009 w 1775850"/>
                      <a:gd name="connsiteY8" fmla="*/ 1254987 h 1610815"/>
                      <a:gd name="connsiteX9" fmla="*/ 1536076 w 1775850"/>
                      <a:gd name="connsiteY9" fmla="*/ 922844 h 1610815"/>
                      <a:gd name="connsiteX10" fmla="*/ 759725 w 1775850"/>
                      <a:gd name="connsiteY10" fmla="*/ 592305 h 1610815"/>
                      <a:gd name="connsiteX11" fmla="*/ 567917 w 1775850"/>
                      <a:gd name="connsiteY11" fmla="*/ 662326 h 1610815"/>
                      <a:gd name="connsiteX12" fmla="*/ 752429 w 1775850"/>
                      <a:gd name="connsiteY12" fmla="*/ 849768 h 1610815"/>
                      <a:gd name="connsiteX13" fmla="*/ 820909 w 1775850"/>
                      <a:gd name="connsiteY13" fmla="*/ 601124 h 1610815"/>
                      <a:gd name="connsiteX14" fmla="*/ 820940 w 1775850"/>
                      <a:gd name="connsiteY14" fmla="*/ 823438 h 1610815"/>
                      <a:gd name="connsiteX15" fmla="*/ 1006588 w 1775850"/>
                      <a:gd name="connsiteY15" fmla="*/ 752088 h 1610815"/>
                      <a:gd name="connsiteX16" fmla="*/ 530262 w 1775850"/>
                      <a:gd name="connsiteY16" fmla="*/ 409519 h 1610815"/>
                      <a:gd name="connsiteX17" fmla="*/ 377403 w 1775850"/>
                      <a:gd name="connsiteY17" fmla="*/ 468785 h 1610815"/>
                      <a:gd name="connsiteX18" fmla="*/ 505964 w 1775850"/>
                      <a:gd name="connsiteY18" fmla="*/ 599389 h 1610815"/>
                      <a:gd name="connsiteX19" fmla="*/ 591313 w 1775850"/>
                      <a:gd name="connsiteY19" fmla="*/ 414454 h 1610815"/>
                      <a:gd name="connsiteX20" fmla="*/ 567928 w 1775850"/>
                      <a:gd name="connsiteY20" fmla="*/ 597190 h 1610815"/>
                      <a:gd name="connsiteX21" fmla="*/ 739178 w 1775850"/>
                      <a:gd name="connsiteY21" fmla="*/ 534674 h 1610815"/>
                      <a:gd name="connsiteX22" fmla="*/ 343677 w 1775850"/>
                      <a:gd name="connsiteY22" fmla="*/ 242593 h 1610815"/>
                      <a:gd name="connsiteX23" fmla="*/ 173785 w 1775850"/>
                      <a:gd name="connsiteY23" fmla="*/ 261934 h 1610815"/>
                      <a:gd name="connsiteX24" fmla="*/ 310570 w 1775850"/>
                      <a:gd name="connsiteY24" fmla="*/ 400891 h 1610815"/>
                      <a:gd name="connsiteX25" fmla="*/ 402369 w 1775850"/>
                      <a:gd name="connsiteY25" fmla="*/ 260835 h 1610815"/>
                      <a:gd name="connsiteX26" fmla="*/ 372178 w 1775850"/>
                      <a:gd name="connsiteY26" fmla="*/ 405191 h 1610815"/>
                      <a:gd name="connsiteX27" fmla="*/ 512841 w 1775850"/>
                      <a:gd name="connsiteY27" fmla="*/ 350653 h 1610815"/>
                      <a:gd name="connsiteX28" fmla="*/ 208202 w 1775850"/>
                      <a:gd name="connsiteY28" fmla="*/ 102971 h 1610815"/>
                      <a:gd name="connsiteX29" fmla="*/ 113864 w 1775850"/>
                      <a:gd name="connsiteY29" fmla="*/ 201061 h 1610815"/>
                      <a:gd name="connsiteX30" fmla="*/ 119278 w 1775850"/>
                      <a:gd name="connsiteY30" fmla="*/ 206561 h 1610815"/>
                      <a:gd name="connsiteX31" fmla="*/ 309042 w 1775850"/>
                      <a:gd name="connsiteY31" fmla="*/ 184958 h 1610815"/>
                      <a:gd name="connsiteX32" fmla="*/ 197369 w 1775850"/>
                      <a:gd name="connsiteY32" fmla="*/ 0 h 1610815"/>
                      <a:gd name="connsiteX33" fmla="*/ 216739 w 1775850"/>
                      <a:gd name="connsiteY33" fmla="*/ 8062 h 1610815"/>
                      <a:gd name="connsiteX34" fmla="*/ 1161810 w 1775850"/>
                      <a:gd name="connsiteY34" fmla="*/ 759554 h 1610815"/>
                      <a:gd name="connsiteX35" fmla="*/ 1281353 w 1775850"/>
                      <a:gd name="connsiteY35" fmla="*/ 855214 h 1610815"/>
                      <a:gd name="connsiteX36" fmla="*/ 1381795 w 1775850"/>
                      <a:gd name="connsiteY36" fmla="*/ 755221 h 1610815"/>
                      <a:gd name="connsiteX37" fmla="*/ 1754085 w 1775850"/>
                      <a:gd name="connsiteY37" fmla="*/ 899889 h 1610815"/>
                      <a:gd name="connsiteX38" fmla="*/ 1773525 w 1775850"/>
                      <a:gd name="connsiteY38" fmla="*/ 944040 h 1610815"/>
                      <a:gd name="connsiteX39" fmla="*/ 1522881 w 1775850"/>
                      <a:gd name="connsiteY39" fmla="*/ 1589050 h 1610815"/>
                      <a:gd name="connsiteX40" fmla="*/ 1478730 w 1775850"/>
                      <a:gd name="connsiteY40" fmla="*/ 1608490 h 1610815"/>
                      <a:gd name="connsiteX41" fmla="*/ 970975 w 1775850"/>
                      <a:gd name="connsiteY41" fmla="*/ 1411182 h 1610815"/>
                      <a:gd name="connsiteX42" fmla="*/ 951535 w 1775850"/>
                      <a:gd name="connsiteY42" fmla="*/ 1367031 h 1610815"/>
                      <a:gd name="connsiteX43" fmla="*/ 1001494 w 1775850"/>
                      <a:gd name="connsiteY43" fmla="*/ 1238467 h 1610815"/>
                      <a:gd name="connsiteX44" fmla="*/ 7995 w 1775850"/>
                      <a:gd name="connsiteY44" fmla="*/ 216090 h 1610815"/>
                      <a:gd name="connsiteX45" fmla="*/ 8062 w 1775850"/>
                      <a:gd name="connsiteY45" fmla="*/ 177323 h 1610815"/>
                      <a:gd name="connsiteX46" fmla="*/ 177971 w 1775850"/>
                      <a:gd name="connsiteY46" fmla="*/ 7995 h 1610815"/>
                      <a:gd name="connsiteX47" fmla="*/ 197369 w 1775850"/>
                      <a:gd name="connsiteY47" fmla="*/ 0 h 16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75850" h="1610815">
                        <a:moveTo>
                          <a:pt x="1021868" y="811762"/>
                        </a:moveTo>
                        <a:lnTo>
                          <a:pt x="813801" y="911491"/>
                        </a:lnTo>
                        <a:lnTo>
                          <a:pt x="1021868" y="1123487"/>
                        </a:lnTo>
                        <a:close/>
                        <a:moveTo>
                          <a:pt x="1083051" y="814255"/>
                        </a:moveTo>
                        <a:lnTo>
                          <a:pt x="1083051" y="1095098"/>
                        </a:lnTo>
                        <a:lnTo>
                          <a:pt x="1226086" y="930548"/>
                        </a:lnTo>
                        <a:close/>
                        <a:moveTo>
                          <a:pt x="1403191" y="868570"/>
                        </a:moveTo>
                        <a:lnTo>
                          <a:pt x="1165547" y="1161157"/>
                        </a:lnTo>
                        <a:lnTo>
                          <a:pt x="1407009" y="1254987"/>
                        </a:lnTo>
                        <a:cubicBezTo>
                          <a:pt x="1448801" y="1142915"/>
                          <a:pt x="1494285" y="1034916"/>
                          <a:pt x="1536076" y="922844"/>
                        </a:cubicBezTo>
                        <a:close/>
                        <a:moveTo>
                          <a:pt x="759725" y="592305"/>
                        </a:moveTo>
                        <a:lnTo>
                          <a:pt x="567917" y="662326"/>
                        </a:lnTo>
                        <a:lnTo>
                          <a:pt x="752429" y="849768"/>
                        </a:lnTo>
                        <a:close/>
                        <a:moveTo>
                          <a:pt x="820909" y="601124"/>
                        </a:moveTo>
                        <a:cubicBezTo>
                          <a:pt x="820919" y="675229"/>
                          <a:pt x="820930" y="749333"/>
                          <a:pt x="820940" y="823438"/>
                        </a:cubicBezTo>
                        <a:lnTo>
                          <a:pt x="1006588" y="752088"/>
                        </a:lnTo>
                        <a:close/>
                        <a:moveTo>
                          <a:pt x="530262" y="409519"/>
                        </a:moveTo>
                        <a:lnTo>
                          <a:pt x="377403" y="468785"/>
                        </a:lnTo>
                        <a:lnTo>
                          <a:pt x="505964" y="599389"/>
                        </a:lnTo>
                        <a:close/>
                        <a:moveTo>
                          <a:pt x="591313" y="414454"/>
                        </a:moveTo>
                        <a:lnTo>
                          <a:pt x="567928" y="597190"/>
                        </a:lnTo>
                        <a:lnTo>
                          <a:pt x="739178" y="534674"/>
                        </a:lnTo>
                        <a:close/>
                        <a:moveTo>
                          <a:pt x="343677" y="242593"/>
                        </a:moveTo>
                        <a:lnTo>
                          <a:pt x="173785" y="261934"/>
                        </a:lnTo>
                        <a:lnTo>
                          <a:pt x="310570" y="400891"/>
                        </a:lnTo>
                        <a:close/>
                        <a:moveTo>
                          <a:pt x="402369" y="260835"/>
                        </a:moveTo>
                        <a:lnTo>
                          <a:pt x="372178" y="405191"/>
                        </a:lnTo>
                        <a:lnTo>
                          <a:pt x="512841" y="350653"/>
                        </a:lnTo>
                        <a:close/>
                        <a:moveTo>
                          <a:pt x="208202" y="102971"/>
                        </a:moveTo>
                        <a:lnTo>
                          <a:pt x="113864" y="201061"/>
                        </a:lnTo>
                        <a:lnTo>
                          <a:pt x="119278" y="206561"/>
                        </a:lnTo>
                        <a:lnTo>
                          <a:pt x="309042" y="184958"/>
                        </a:lnTo>
                        <a:close/>
                        <a:moveTo>
                          <a:pt x="197369" y="0"/>
                        </a:moveTo>
                        <a:cubicBezTo>
                          <a:pt x="204384" y="11"/>
                          <a:pt x="211395" y="2700"/>
                          <a:pt x="216739" y="8062"/>
                        </a:cubicBezTo>
                        <a:cubicBezTo>
                          <a:pt x="443934" y="192596"/>
                          <a:pt x="876149" y="532001"/>
                          <a:pt x="1161810" y="759554"/>
                        </a:cubicBezTo>
                        <a:lnTo>
                          <a:pt x="1281353" y="855214"/>
                        </a:lnTo>
                        <a:lnTo>
                          <a:pt x="1381795" y="755221"/>
                        </a:lnTo>
                        <a:lnTo>
                          <a:pt x="1754085" y="899889"/>
                        </a:lnTo>
                        <a:cubicBezTo>
                          <a:pt x="1771645" y="906713"/>
                          <a:pt x="1780349" y="926479"/>
                          <a:pt x="1773525" y="944040"/>
                        </a:cubicBezTo>
                        <a:lnTo>
                          <a:pt x="1522881" y="1589050"/>
                        </a:lnTo>
                        <a:cubicBezTo>
                          <a:pt x="1516057" y="1606610"/>
                          <a:pt x="1496291" y="1615314"/>
                          <a:pt x="1478730" y="1608490"/>
                        </a:cubicBezTo>
                        <a:lnTo>
                          <a:pt x="970975" y="1411182"/>
                        </a:lnTo>
                        <a:cubicBezTo>
                          <a:pt x="953415" y="1404358"/>
                          <a:pt x="944711" y="1384592"/>
                          <a:pt x="951535" y="1367031"/>
                        </a:cubicBezTo>
                        <a:lnTo>
                          <a:pt x="1001494" y="1238467"/>
                        </a:lnTo>
                        <a:lnTo>
                          <a:pt x="7995" y="216090"/>
                        </a:lnTo>
                        <a:cubicBezTo>
                          <a:pt x="-2692" y="205366"/>
                          <a:pt x="-2662" y="188011"/>
                          <a:pt x="8062" y="177323"/>
                        </a:cubicBezTo>
                        <a:lnTo>
                          <a:pt x="177971" y="7995"/>
                        </a:lnTo>
                        <a:cubicBezTo>
                          <a:pt x="183333" y="2652"/>
                          <a:pt x="190353" y="-13"/>
                          <a:pt x="19736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bg1"/>
                      </a:solidFill>
                      <a:latin typeface="Arial" panose="020B0604020202020204" pitchFamily="34" charset="0"/>
                      <a:cs typeface="Arial" panose="020B0604020202020204" pitchFamily="34" charset="0"/>
                    </a:endParaRPr>
                  </a:p>
                </p:txBody>
              </p:sp>
              <p:sp>
                <p:nvSpPr>
                  <p:cNvPr id="185" name="Rounded Rectangle 107">
                    <a:extLst>
                      <a:ext uri="{FF2B5EF4-FFF2-40B4-BE49-F238E27FC236}">
                        <a16:creationId xmlns:a16="http://schemas.microsoft.com/office/drawing/2014/main" id="{4ABD21C8-8B49-B74A-9141-25AEBC9C862C}"/>
                      </a:ext>
                    </a:extLst>
                  </p:cNvPr>
                  <p:cNvSpPr/>
                  <p:nvPr/>
                </p:nvSpPr>
                <p:spPr>
                  <a:xfrm rot="5400000">
                    <a:off x="1161722" y="3475750"/>
                    <a:ext cx="185481" cy="97323"/>
                  </a:xfrm>
                  <a:prstGeom prst="roundRect">
                    <a:avLst>
                      <a:gd name="adj" fmla="val 927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solidFill>
                      <a:latin typeface="Arial" panose="020B0604020202020204" pitchFamily="34" charset="0"/>
                      <a:cs typeface="Arial" panose="020B0604020202020204" pitchFamily="34" charset="0"/>
                    </a:endParaRPr>
                  </a:p>
                </p:txBody>
              </p:sp>
              <p:sp>
                <p:nvSpPr>
                  <p:cNvPr id="186" name="Freeform 108">
                    <a:extLst>
                      <a:ext uri="{FF2B5EF4-FFF2-40B4-BE49-F238E27FC236}">
                        <a16:creationId xmlns:a16="http://schemas.microsoft.com/office/drawing/2014/main" id="{1AC6A75B-D740-8D48-A3DF-249EC19833A8}"/>
                      </a:ext>
                    </a:extLst>
                  </p:cNvPr>
                  <p:cNvSpPr/>
                  <p:nvPr/>
                </p:nvSpPr>
                <p:spPr>
                  <a:xfrm>
                    <a:off x="811161" y="3492816"/>
                    <a:ext cx="164995" cy="133460"/>
                  </a:xfrm>
                  <a:custGeom>
                    <a:avLst/>
                    <a:gdLst>
                      <a:gd name="connsiteX0" fmla="*/ 226306 w 564615"/>
                      <a:gd name="connsiteY0" fmla="*/ 42013 h 432499"/>
                      <a:gd name="connsiteX1" fmla="*/ 209489 w 564615"/>
                      <a:gd name="connsiteY1" fmla="*/ 58830 h 432499"/>
                      <a:gd name="connsiteX2" fmla="*/ 209489 w 564615"/>
                      <a:gd name="connsiteY2" fmla="*/ 84337 h 432499"/>
                      <a:gd name="connsiteX3" fmla="*/ 355126 w 564615"/>
                      <a:gd name="connsiteY3" fmla="*/ 84337 h 432499"/>
                      <a:gd name="connsiteX4" fmla="*/ 355126 w 564615"/>
                      <a:gd name="connsiteY4" fmla="*/ 58830 h 432499"/>
                      <a:gd name="connsiteX5" fmla="*/ 338309 w 564615"/>
                      <a:gd name="connsiteY5" fmla="*/ 42013 h 432499"/>
                      <a:gd name="connsiteX6" fmla="*/ 193505 w 564615"/>
                      <a:gd name="connsiteY6" fmla="*/ 0 h 432499"/>
                      <a:gd name="connsiteX7" fmla="*/ 371110 w 564615"/>
                      <a:gd name="connsiteY7" fmla="*/ 0 h 432499"/>
                      <a:gd name="connsiteX8" fmla="*/ 403968 w 564615"/>
                      <a:gd name="connsiteY8" fmla="*/ 32858 h 432499"/>
                      <a:gd name="connsiteX9" fmla="*/ 403968 w 564615"/>
                      <a:gd name="connsiteY9" fmla="*/ 84337 h 432499"/>
                      <a:gd name="connsiteX10" fmla="*/ 546361 w 564615"/>
                      <a:gd name="connsiteY10" fmla="*/ 84337 h 432499"/>
                      <a:gd name="connsiteX11" fmla="*/ 564615 w 564615"/>
                      <a:gd name="connsiteY11" fmla="*/ 102591 h 432499"/>
                      <a:gd name="connsiteX12" fmla="*/ 564615 w 564615"/>
                      <a:gd name="connsiteY12" fmla="*/ 414245 h 432499"/>
                      <a:gd name="connsiteX13" fmla="*/ 546361 w 564615"/>
                      <a:gd name="connsiteY13" fmla="*/ 432499 h 432499"/>
                      <a:gd name="connsiteX14" fmla="*/ 18254 w 564615"/>
                      <a:gd name="connsiteY14" fmla="*/ 432499 h 432499"/>
                      <a:gd name="connsiteX15" fmla="*/ 0 w 564615"/>
                      <a:gd name="connsiteY15" fmla="*/ 414245 h 432499"/>
                      <a:gd name="connsiteX16" fmla="*/ 0 w 564615"/>
                      <a:gd name="connsiteY16" fmla="*/ 102591 h 432499"/>
                      <a:gd name="connsiteX17" fmla="*/ 18254 w 564615"/>
                      <a:gd name="connsiteY17" fmla="*/ 84337 h 432499"/>
                      <a:gd name="connsiteX18" fmla="*/ 160647 w 564615"/>
                      <a:gd name="connsiteY18" fmla="*/ 84337 h 432499"/>
                      <a:gd name="connsiteX19" fmla="*/ 160647 w 564615"/>
                      <a:gd name="connsiteY19" fmla="*/ 32858 h 432499"/>
                      <a:gd name="connsiteX20" fmla="*/ 193505 w 564615"/>
                      <a:gd name="connsiteY20" fmla="*/ 0 h 4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615" h="432499">
                        <a:moveTo>
                          <a:pt x="226306" y="42013"/>
                        </a:moveTo>
                        <a:cubicBezTo>
                          <a:pt x="217018" y="42013"/>
                          <a:pt x="209489" y="49542"/>
                          <a:pt x="209489" y="58830"/>
                        </a:cubicBezTo>
                        <a:lnTo>
                          <a:pt x="209489" y="84337"/>
                        </a:lnTo>
                        <a:lnTo>
                          <a:pt x="355126" y="84337"/>
                        </a:lnTo>
                        <a:lnTo>
                          <a:pt x="355126" y="58830"/>
                        </a:lnTo>
                        <a:cubicBezTo>
                          <a:pt x="355126" y="49542"/>
                          <a:pt x="347597" y="42013"/>
                          <a:pt x="338309" y="42013"/>
                        </a:cubicBezTo>
                        <a:close/>
                        <a:moveTo>
                          <a:pt x="193505" y="0"/>
                        </a:moveTo>
                        <a:lnTo>
                          <a:pt x="371110" y="0"/>
                        </a:lnTo>
                        <a:cubicBezTo>
                          <a:pt x="389257" y="0"/>
                          <a:pt x="403968" y="14711"/>
                          <a:pt x="403968" y="32858"/>
                        </a:cubicBezTo>
                        <a:lnTo>
                          <a:pt x="403968" y="84337"/>
                        </a:lnTo>
                        <a:lnTo>
                          <a:pt x="546361" y="84337"/>
                        </a:lnTo>
                        <a:cubicBezTo>
                          <a:pt x="556442" y="84337"/>
                          <a:pt x="564615" y="92510"/>
                          <a:pt x="564615" y="102591"/>
                        </a:cubicBezTo>
                        <a:lnTo>
                          <a:pt x="564615" y="414245"/>
                        </a:lnTo>
                        <a:cubicBezTo>
                          <a:pt x="564615" y="424326"/>
                          <a:pt x="556442" y="432499"/>
                          <a:pt x="546361" y="432499"/>
                        </a:cubicBezTo>
                        <a:lnTo>
                          <a:pt x="18254" y="432499"/>
                        </a:lnTo>
                        <a:cubicBezTo>
                          <a:pt x="8173" y="432499"/>
                          <a:pt x="0" y="424326"/>
                          <a:pt x="0" y="414245"/>
                        </a:cubicBezTo>
                        <a:lnTo>
                          <a:pt x="0" y="102591"/>
                        </a:lnTo>
                        <a:cubicBezTo>
                          <a:pt x="0" y="92510"/>
                          <a:pt x="8173" y="84337"/>
                          <a:pt x="18254" y="84337"/>
                        </a:cubicBezTo>
                        <a:lnTo>
                          <a:pt x="160647" y="84337"/>
                        </a:lnTo>
                        <a:lnTo>
                          <a:pt x="160647" y="32858"/>
                        </a:lnTo>
                        <a:cubicBezTo>
                          <a:pt x="160647" y="14711"/>
                          <a:pt x="175358" y="0"/>
                          <a:pt x="193505"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solidFill>
                      <a:latin typeface="Arial" panose="020B0604020202020204" pitchFamily="34" charset="0"/>
                      <a:cs typeface="Arial" panose="020B0604020202020204" pitchFamily="34" charset="0"/>
                    </a:endParaRPr>
                  </a:p>
                </p:txBody>
              </p:sp>
              <p:sp>
                <p:nvSpPr>
                  <p:cNvPr id="187" name="Freeform 109">
                    <a:extLst>
                      <a:ext uri="{FF2B5EF4-FFF2-40B4-BE49-F238E27FC236}">
                        <a16:creationId xmlns:a16="http://schemas.microsoft.com/office/drawing/2014/main" id="{2B1F05CE-D4BA-BF46-B849-DCBDC48D4EF3}"/>
                      </a:ext>
                    </a:extLst>
                  </p:cNvPr>
                  <p:cNvSpPr/>
                  <p:nvPr/>
                </p:nvSpPr>
                <p:spPr>
                  <a:xfrm>
                    <a:off x="865364" y="3272340"/>
                    <a:ext cx="48194" cy="241918"/>
                  </a:xfrm>
                  <a:custGeom>
                    <a:avLst/>
                    <a:gdLst>
                      <a:gd name="connsiteX0" fmla="*/ 68944 w 161669"/>
                      <a:gd name="connsiteY0" fmla="*/ 0 h 836438"/>
                      <a:gd name="connsiteX1" fmla="*/ 113895 w 161669"/>
                      <a:gd name="connsiteY1" fmla="*/ 0 h 836438"/>
                      <a:gd name="connsiteX2" fmla="*/ 125948 w 161669"/>
                      <a:gd name="connsiteY2" fmla="*/ 12053 h 836438"/>
                      <a:gd name="connsiteX3" fmla="*/ 125948 w 161669"/>
                      <a:gd name="connsiteY3" fmla="*/ 359569 h 836438"/>
                      <a:gd name="connsiteX4" fmla="*/ 133243 w 161669"/>
                      <a:gd name="connsiteY4" fmla="*/ 359569 h 836438"/>
                      <a:gd name="connsiteX5" fmla="*/ 156490 w 161669"/>
                      <a:gd name="connsiteY5" fmla="*/ 382816 h 836438"/>
                      <a:gd name="connsiteX6" fmla="*/ 156490 w 161669"/>
                      <a:gd name="connsiteY6" fmla="*/ 543306 h 836438"/>
                      <a:gd name="connsiteX7" fmla="*/ 133243 w 161669"/>
                      <a:gd name="connsiteY7" fmla="*/ 566553 h 836438"/>
                      <a:gd name="connsiteX8" fmla="*/ 125948 w 161669"/>
                      <a:gd name="connsiteY8" fmla="*/ 566553 h 836438"/>
                      <a:gd name="connsiteX9" fmla="*/ 125948 w 161669"/>
                      <a:gd name="connsiteY9" fmla="*/ 580878 h 836438"/>
                      <a:gd name="connsiteX10" fmla="*/ 122418 w 161669"/>
                      <a:gd name="connsiteY10" fmla="*/ 589401 h 836438"/>
                      <a:gd name="connsiteX11" fmla="*/ 120563 w 161669"/>
                      <a:gd name="connsiteY11" fmla="*/ 590169 h 836438"/>
                      <a:gd name="connsiteX12" fmla="*/ 118804 w 161669"/>
                      <a:gd name="connsiteY12" fmla="*/ 683420 h 836438"/>
                      <a:gd name="connsiteX13" fmla="*/ 61657 w 161669"/>
                      <a:gd name="connsiteY13" fmla="*/ 754856 h 836438"/>
                      <a:gd name="connsiteX14" fmla="*/ 161669 w 161669"/>
                      <a:gd name="connsiteY14" fmla="*/ 797720 h 836438"/>
                      <a:gd name="connsiteX15" fmla="*/ 28317 w 161669"/>
                      <a:gd name="connsiteY15" fmla="*/ 812007 h 836438"/>
                      <a:gd name="connsiteX16" fmla="*/ 54511 w 161669"/>
                      <a:gd name="connsiteY16" fmla="*/ 673895 h 836438"/>
                      <a:gd name="connsiteX17" fmla="*/ 54511 w 161669"/>
                      <a:gd name="connsiteY17" fmla="*/ 566553 h 836438"/>
                      <a:gd name="connsiteX18" fmla="*/ 46549 w 161669"/>
                      <a:gd name="connsiteY18" fmla="*/ 566553 h 836438"/>
                      <a:gd name="connsiteX19" fmla="*/ 23302 w 161669"/>
                      <a:gd name="connsiteY19" fmla="*/ 543306 h 836438"/>
                      <a:gd name="connsiteX20" fmla="*/ 23302 w 161669"/>
                      <a:gd name="connsiteY20" fmla="*/ 382816 h 836438"/>
                      <a:gd name="connsiteX21" fmla="*/ 46549 w 161669"/>
                      <a:gd name="connsiteY21" fmla="*/ 359569 h 836438"/>
                      <a:gd name="connsiteX22" fmla="*/ 56891 w 161669"/>
                      <a:gd name="connsiteY22" fmla="*/ 359569 h 836438"/>
                      <a:gd name="connsiteX23" fmla="*/ 56891 w 161669"/>
                      <a:gd name="connsiteY23" fmla="*/ 12053 h 836438"/>
                      <a:gd name="connsiteX24" fmla="*/ 68944 w 161669"/>
                      <a:gd name="connsiteY24" fmla="*/ 0 h 836438"/>
                      <a:gd name="connsiteX0" fmla="*/ 68944 w 161669"/>
                      <a:gd name="connsiteY0" fmla="*/ 0 h 836438"/>
                      <a:gd name="connsiteX1" fmla="*/ 113895 w 161669"/>
                      <a:gd name="connsiteY1" fmla="*/ 0 h 836438"/>
                      <a:gd name="connsiteX2" fmla="*/ 125948 w 161669"/>
                      <a:gd name="connsiteY2" fmla="*/ 12053 h 836438"/>
                      <a:gd name="connsiteX3" fmla="*/ 125948 w 161669"/>
                      <a:gd name="connsiteY3" fmla="*/ 359569 h 836438"/>
                      <a:gd name="connsiteX4" fmla="*/ 133243 w 161669"/>
                      <a:gd name="connsiteY4" fmla="*/ 359569 h 836438"/>
                      <a:gd name="connsiteX5" fmla="*/ 156490 w 161669"/>
                      <a:gd name="connsiteY5" fmla="*/ 382816 h 836438"/>
                      <a:gd name="connsiteX6" fmla="*/ 156490 w 161669"/>
                      <a:gd name="connsiteY6" fmla="*/ 543306 h 836438"/>
                      <a:gd name="connsiteX7" fmla="*/ 133243 w 161669"/>
                      <a:gd name="connsiteY7" fmla="*/ 566553 h 836438"/>
                      <a:gd name="connsiteX8" fmla="*/ 125948 w 161669"/>
                      <a:gd name="connsiteY8" fmla="*/ 566553 h 836438"/>
                      <a:gd name="connsiteX9" fmla="*/ 125948 w 161669"/>
                      <a:gd name="connsiteY9" fmla="*/ 580878 h 836438"/>
                      <a:gd name="connsiteX10" fmla="*/ 122418 w 161669"/>
                      <a:gd name="connsiteY10" fmla="*/ 589401 h 836438"/>
                      <a:gd name="connsiteX11" fmla="*/ 118804 w 161669"/>
                      <a:gd name="connsiteY11" fmla="*/ 683420 h 836438"/>
                      <a:gd name="connsiteX12" fmla="*/ 61657 w 161669"/>
                      <a:gd name="connsiteY12" fmla="*/ 754856 h 836438"/>
                      <a:gd name="connsiteX13" fmla="*/ 161669 w 161669"/>
                      <a:gd name="connsiteY13" fmla="*/ 797720 h 836438"/>
                      <a:gd name="connsiteX14" fmla="*/ 28317 w 161669"/>
                      <a:gd name="connsiteY14" fmla="*/ 812007 h 836438"/>
                      <a:gd name="connsiteX15" fmla="*/ 54511 w 161669"/>
                      <a:gd name="connsiteY15" fmla="*/ 673895 h 836438"/>
                      <a:gd name="connsiteX16" fmla="*/ 54511 w 161669"/>
                      <a:gd name="connsiteY16" fmla="*/ 566553 h 836438"/>
                      <a:gd name="connsiteX17" fmla="*/ 46549 w 161669"/>
                      <a:gd name="connsiteY17" fmla="*/ 566553 h 836438"/>
                      <a:gd name="connsiteX18" fmla="*/ 23302 w 161669"/>
                      <a:gd name="connsiteY18" fmla="*/ 543306 h 836438"/>
                      <a:gd name="connsiteX19" fmla="*/ 23302 w 161669"/>
                      <a:gd name="connsiteY19" fmla="*/ 382816 h 836438"/>
                      <a:gd name="connsiteX20" fmla="*/ 46549 w 161669"/>
                      <a:gd name="connsiteY20" fmla="*/ 359569 h 836438"/>
                      <a:gd name="connsiteX21" fmla="*/ 56891 w 161669"/>
                      <a:gd name="connsiteY21" fmla="*/ 359569 h 836438"/>
                      <a:gd name="connsiteX22" fmla="*/ 56891 w 161669"/>
                      <a:gd name="connsiteY22" fmla="*/ 12053 h 836438"/>
                      <a:gd name="connsiteX23" fmla="*/ 68944 w 161669"/>
                      <a:gd name="connsiteY23" fmla="*/ 0 h 836438"/>
                      <a:gd name="connsiteX0" fmla="*/ 68944 w 161669"/>
                      <a:gd name="connsiteY0" fmla="*/ 0 h 836438"/>
                      <a:gd name="connsiteX1" fmla="*/ 113895 w 161669"/>
                      <a:gd name="connsiteY1" fmla="*/ 0 h 836438"/>
                      <a:gd name="connsiteX2" fmla="*/ 125948 w 161669"/>
                      <a:gd name="connsiteY2" fmla="*/ 12053 h 836438"/>
                      <a:gd name="connsiteX3" fmla="*/ 125948 w 161669"/>
                      <a:gd name="connsiteY3" fmla="*/ 359569 h 836438"/>
                      <a:gd name="connsiteX4" fmla="*/ 133243 w 161669"/>
                      <a:gd name="connsiteY4" fmla="*/ 359569 h 836438"/>
                      <a:gd name="connsiteX5" fmla="*/ 156490 w 161669"/>
                      <a:gd name="connsiteY5" fmla="*/ 382816 h 836438"/>
                      <a:gd name="connsiteX6" fmla="*/ 156490 w 161669"/>
                      <a:gd name="connsiteY6" fmla="*/ 543306 h 836438"/>
                      <a:gd name="connsiteX7" fmla="*/ 133243 w 161669"/>
                      <a:gd name="connsiteY7" fmla="*/ 566553 h 836438"/>
                      <a:gd name="connsiteX8" fmla="*/ 125948 w 161669"/>
                      <a:gd name="connsiteY8" fmla="*/ 566553 h 836438"/>
                      <a:gd name="connsiteX9" fmla="*/ 125948 w 161669"/>
                      <a:gd name="connsiteY9" fmla="*/ 580878 h 836438"/>
                      <a:gd name="connsiteX10" fmla="*/ 118804 w 161669"/>
                      <a:gd name="connsiteY10" fmla="*/ 683420 h 836438"/>
                      <a:gd name="connsiteX11" fmla="*/ 61657 w 161669"/>
                      <a:gd name="connsiteY11" fmla="*/ 754856 h 836438"/>
                      <a:gd name="connsiteX12" fmla="*/ 161669 w 161669"/>
                      <a:gd name="connsiteY12" fmla="*/ 797720 h 836438"/>
                      <a:gd name="connsiteX13" fmla="*/ 28317 w 161669"/>
                      <a:gd name="connsiteY13" fmla="*/ 812007 h 836438"/>
                      <a:gd name="connsiteX14" fmla="*/ 54511 w 161669"/>
                      <a:gd name="connsiteY14" fmla="*/ 673895 h 836438"/>
                      <a:gd name="connsiteX15" fmla="*/ 54511 w 161669"/>
                      <a:gd name="connsiteY15" fmla="*/ 566553 h 836438"/>
                      <a:gd name="connsiteX16" fmla="*/ 46549 w 161669"/>
                      <a:gd name="connsiteY16" fmla="*/ 566553 h 836438"/>
                      <a:gd name="connsiteX17" fmla="*/ 23302 w 161669"/>
                      <a:gd name="connsiteY17" fmla="*/ 543306 h 836438"/>
                      <a:gd name="connsiteX18" fmla="*/ 23302 w 161669"/>
                      <a:gd name="connsiteY18" fmla="*/ 382816 h 836438"/>
                      <a:gd name="connsiteX19" fmla="*/ 46549 w 161669"/>
                      <a:gd name="connsiteY19" fmla="*/ 359569 h 836438"/>
                      <a:gd name="connsiteX20" fmla="*/ 56891 w 161669"/>
                      <a:gd name="connsiteY20" fmla="*/ 359569 h 836438"/>
                      <a:gd name="connsiteX21" fmla="*/ 56891 w 161669"/>
                      <a:gd name="connsiteY21" fmla="*/ 12053 h 836438"/>
                      <a:gd name="connsiteX22" fmla="*/ 68944 w 161669"/>
                      <a:gd name="connsiteY22" fmla="*/ 0 h 836438"/>
                      <a:gd name="connsiteX0" fmla="*/ 68944 w 161669"/>
                      <a:gd name="connsiteY0" fmla="*/ 0 h 836438"/>
                      <a:gd name="connsiteX1" fmla="*/ 113895 w 161669"/>
                      <a:gd name="connsiteY1" fmla="*/ 0 h 836438"/>
                      <a:gd name="connsiteX2" fmla="*/ 125948 w 161669"/>
                      <a:gd name="connsiteY2" fmla="*/ 12053 h 836438"/>
                      <a:gd name="connsiteX3" fmla="*/ 125948 w 161669"/>
                      <a:gd name="connsiteY3" fmla="*/ 359569 h 836438"/>
                      <a:gd name="connsiteX4" fmla="*/ 133243 w 161669"/>
                      <a:gd name="connsiteY4" fmla="*/ 359569 h 836438"/>
                      <a:gd name="connsiteX5" fmla="*/ 156490 w 161669"/>
                      <a:gd name="connsiteY5" fmla="*/ 382816 h 836438"/>
                      <a:gd name="connsiteX6" fmla="*/ 156490 w 161669"/>
                      <a:gd name="connsiteY6" fmla="*/ 543306 h 836438"/>
                      <a:gd name="connsiteX7" fmla="*/ 133243 w 161669"/>
                      <a:gd name="connsiteY7" fmla="*/ 566553 h 836438"/>
                      <a:gd name="connsiteX8" fmla="*/ 125948 w 161669"/>
                      <a:gd name="connsiteY8" fmla="*/ 566553 h 836438"/>
                      <a:gd name="connsiteX9" fmla="*/ 118804 w 161669"/>
                      <a:gd name="connsiteY9" fmla="*/ 683420 h 836438"/>
                      <a:gd name="connsiteX10" fmla="*/ 61657 w 161669"/>
                      <a:gd name="connsiteY10" fmla="*/ 754856 h 836438"/>
                      <a:gd name="connsiteX11" fmla="*/ 161669 w 161669"/>
                      <a:gd name="connsiteY11" fmla="*/ 797720 h 836438"/>
                      <a:gd name="connsiteX12" fmla="*/ 28317 w 161669"/>
                      <a:gd name="connsiteY12" fmla="*/ 812007 h 836438"/>
                      <a:gd name="connsiteX13" fmla="*/ 54511 w 161669"/>
                      <a:gd name="connsiteY13" fmla="*/ 673895 h 836438"/>
                      <a:gd name="connsiteX14" fmla="*/ 54511 w 161669"/>
                      <a:gd name="connsiteY14" fmla="*/ 566553 h 836438"/>
                      <a:gd name="connsiteX15" fmla="*/ 46549 w 161669"/>
                      <a:gd name="connsiteY15" fmla="*/ 566553 h 836438"/>
                      <a:gd name="connsiteX16" fmla="*/ 23302 w 161669"/>
                      <a:gd name="connsiteY16" fmla="*/ 543306 h 836438"/>
                      <a:gd name="connsiteX17" fmla="*/ 23302 w 161669"/>
                      <a:gd name="connsiteY17" fmla="*/ 382816 h 836438"/>
                      <a:gd name="connsiteX18" fmla="*/ 46549 w 161669"/>
                      <a:gd name="connsiteY18" fmla="*/ 359569 h 836438"/>
                      <a:gd name="connsiteX19" fmla="*/ 56891 w 161669"/>
                      <a:gd name="connsiteY19" fmla="*/ 359569 h 836438"/>
                      <a:gd name="connsiteX20" fmla="*/ 56891 w 161669"/>
                      <a:gd name="connsiteY20" fmla="*/ 12053 h 836438"/>
                      <a:gd name="connsiteX21" fmla="*/ 68944 w 161669"/>
                      <a:gd name="connsiteY21" fmla="*/ 0 h 836438"/>
                      <a:gd name="connsiteX0" fmla="*/ 68944 w 161669"/>
                      <a:gd name="connsiteY0" fmla="*/ 0 h 836438"/>
                      <a:gd name="connsiteX1" fmla="*/ 113895 w 161669"/>
                      <a:gd name="connsiteY1" fmla="*/ 0 h 836438"/>
                      <a:gd name="connsiteX2" fmla="*/ 125948 w 161669"/>
                      <a:gd name="connsiteY2" fmla="*/ 12053 h 836438"/>
                      <a:gd name="connsiteX3" fmla="*/ 125948 w 161669"/>
                      <a:gd name="connsiteY3" fmla="*/ 359569 h 836438"/>
                      <a:gd name="connsiteX4" fmla="*/ 133243 w 161669"/>
                      <a:gd name="connsiteY4" fmla="*/ 359569 h 836438"/>
                      <a:gd name="connsiteX5" fmla="*/ 156490 w 161669"/>
                      <a:gd name="connsiteY5" fmla="*/ 382816 h 836438"/>
                      <a:gd name="connsiteX6" fmla="*/ 156490 w 161669"/>
                      <a:gd name="connsiteY6" fmla="*/ 543306 h 836438"/>
                      <a:gd name="connsiteX7" fmla="*/ 133243 w 161669"/>
                      <a:gd name="connsiteY7" fmla="*/ 566553 h 836438"/>
                      <a:gd name="connsiteX8" fmla="*/ 125948 w 161669"/>
                      <a:gd name="connsiteY8" fmla="*/ 566553 h 836438"/>
                      <a:gd name="connsiteX9" fmla="*/ 118804 w 161669"/>
                      <a:gd name="connsiteY9" fmla="*/ 683420 h 836438"/>
                      <a:gd name="connsiteX10" fmla="*/ 61657 w 161669"/>
                      <a:gd name="connsiteY10" fmla="*/ 754856 h 836438"/>
                      <a:gd name="connsiteX11" fmla="*/ 161669 w 161669"/>
                      <a:gd name="connsiteY11" fmla="*/ 797720 h 836438"/>
                      <a:gd name="connsiteX12" fmla="*/ 28317 w 161669"/>
                      <a:gd name="connsiteY12" fmla="*/ 812007 h 836438"/>
                      <a:gd name="connsiteX13" fmla="*/ 54511 w 161669"/>
                      <a:gd name="connsiteY13" fmla="*/ 673895 h 836438"/>
                      <a:gd name="connsiteX14" fmla="*/ 54511 w 161669"/>
                      <a:gd name="connsiteY14" fmla="*/ 566553 h 836438"/>
                      <a:gd name="connsiteX15" fmla="*/ 46549 w 161669"/>
                      <a:gd name="connsiteY15" fmla="*/ 566553 h 836438"/>
                      <a:gd name="connsiteX16" fmla="*/ 23302 w 161669"/>
                      <a:gd name="connsiteY16" fmla="*/ 543306 h 836438"/>
                      <a:gd name="connsiteX17" fmla="*/ 23302 w 161669"/>
                      <a:gd name="connsiteY17" fmla="*/ 382816 h 836438"/>
                      <a:gd name="connsiteX18" fmla="*/ 46549 w 161669"/>
                      <a:gd name="connsiteY18" fmla="*/ 359569 h 836438"/>
                      <a:gd name="connsiteX19" fmla="*/ 56891 w 161669"/>
                      <a:gd name="connsiteY19" fmla="*/ 359569 h 836438"/>
                      <a:gd name="connsiteX20" fmla="*/ 56891 w 161669"/>
                      <a:gd name="connsiteY20" fmla="*/ 12053 h 836438"/>
                      <a:gd name="connsiteX21" fmla="*/ 68944 w 161669"/>
                      <a:gd name="connsiteY21" fmla="*/ 0 h 836438"/>
                      <a:gd name="connsiteX0" fmla="*/ 68944 w 161669"/>
                      <a:gd name="connsiteY0" fmla="*/ 0 h 836438"/>
                      <a:gd name="connsiteX1" fmla="*/ 113895 w 161669"/>
                      <a:gd name="connsiteY1" fmla="*/ 0 h 836438"/>
                      <a:gd name="connsiteX2" fmla="*/ 125948 w 161669"/>
                      <a:gd name="connsiteY2" fmla="*/ 12053 h 836438"/>
                      <a:gd name="connsiteX3" fmla="*/ 125948 w 161669"/>
                      <a:gd name="connsiteY3" fmla="*/ 359569 h 836438"/>
                      <a:gd name="connsiteX4" fmla="*/ 133243 w 161669"/>
                      <a:gd name="connsiteY4" fmla="*/ 359569 h 836438"/>
                      <a:gd name="connsiteX5" fmla="*/ 156490 w 161669"/>
                      <a:gd name="connsiteY5" fmla="*/ 382816 h 836438"/>
                      <a:gd name="connsiteX6" fmla="*/ 156490 w 161669"/>
                      <a:gd name="connsiteY6" fmla="*/ 543306 h 836438"/>
                      <a:gd name="connsiteX7" fmla="*/ 133243 w 161669"/>
                      <a:gd name="connsiteY7" fmla="*/ 566553 h 836438"/>
                      <a:gd name="connsiteX8" fmla="*/ 125948 w 161669"/>
                      <a:gd name="connsiteY8" fmla="*/ 566553 h 836438"/>
                      <a:gd name="connsiteX9" fmla="*/ 123566 w 161669"/>
                      <a:gd name="connsiteY9" fmla="*/ 683420 h 836438"/>
                      <a:gd name="connsiteX10" fmla="*/ 61657 w 161669"/>
                      <a:gd name="connsiteY10" fmla="*/ 754856 h 836438"/>
                      <a:gd name="connsiteX11" fmla="*/ 161669 w 161669"/>
                      <a:gd name="connsiteY11" fmla="*/ 797720 h 836438"/>
                      <a:gd name="connsiteX12" fmla="*/ 28317 w 161669"/>
                      <a:gd name="connsiteY12" fmla="*/ 812007 h 836438"/>
                      <a:gd name="connsiteX13" fmla="*/ 54511 w 161669"/>
                      <a:gd name="connsiteY13" fmla="*/ 673895 h 836438"/>
                      <a:gd name="connsiteX14" fmla="*/ 54511 w 161669"/>
                      <a:gd name="connsiteY14" fmla="*/ 566553 h 836438"/>
                      <a:gd name="connsiteX15" fmla="*/ 46549 w 161669"/>
                      <a:gd name="connsiteY15" fmla="*/ 566553 h 836438"/>
                      <a:gd name="connsiteX16" fmla="*/ 23302 w 161669"/>
                      <a:gd name="connsiteY16" fmla="*/ 543306 h 836438"/>
                      <a:gd name="connsiteX17" fmla="*/ 23302 w 161669"/>
                      <a:gd name="connsiteY17" fmla="*/ 382816 h 836438"/>
                      <a:gd name="connsiteX18" fmla="*/ 46549 w 161669"/>
                      <a:gd name="connsiteY18" fmla="*/ 359569 h 836438"/>
                      <a:gd name="connsiteX19" fmla="*/ 56891 w 161669"/>
                      <a:gd name="connsiteY19" fmla="*/ 359569 h 836438"/>
                      <a:gd name="connsiteX20" fmla="*/ 56891 w 161669"/>
                      <a:gd name="connsiteY20" fmla="*/ 12053 h 836438"/>
                      <a:gd name="connsiteX21" fmla="*/ 68944 w 161669"/>
                      <a:gd name="connsiteY21" fmla="*/ 0 h 836438"/>
                      <a:gd name="connsiteX0" fmla="*/ 68944 w 161669"/>
                      <a:gd name="connsiteY0" fmla="*/ 0 h 836438"/>
                      <a:gd name="connsiteX1" fmla="*/ 113895 w 161669"/>
                      <a:gd name="connsiteY1" fmla="*/ 0 h 836438"/>
                      <a:gd name="connsiteX2" fmla="*/ 125948 w 161669"/>
                      <a:gd name="connsiteY2" fmla="*/ 12053 h 836438"/>
                      <a:gd name="connsiteX3" fmla="*/ 125948 w 161669"/>
                      <a:gd name="connsiteY3" fmla="*/ 359569 h 836438"/>
                      <a:gd name="connsiteX4" fmla="*/ 133243 w 161669"/>
                      <a:gd name="connsiteY4" fmla="*/ 359569 h 836438"/>
                      <a:gd name="connsiteX5" fmla="*/ 156490 w 161669"/>
                      <a:gd name="connsiteY5" fmla="*/ 382816 h 836438"/>
                      <a:gd name="connsiteX6" fmla="*/ 156490 w 161669"/>
                      <a:gd name="connsiteY6" fmla="*/ 543306 h 836438"/>
                      <a:gd name="connsiteX7" fmla="*/ 133243 w 161669"/>
                      <a:gd name="connsiteY7" fmla="*/ 566553 h 836438"/>
                      <a:gd name="connsiteX8" fmla="*/ 125948 w 161669"/>
                      <a:gd name="connsiteY8" fmla="*/ 566553 h 836438"/>
                      <a:gd name="connsiteX9" fmla="*/ 125947 w 161669"/>
                      <a:gd name="connsiteY9" fmla="*/ 683420 h 836438"/>
                      <a:gd name="connsiteX10" fmla="*/ 61657 w 161669"/>
                      <a:gd name="connsiteY10" fmla="*/ 754856 h 836438"/>
                      <a:gd name="connsiteX11" fmla="*/ 161669 w 161669"/>
                      <a:gd name="connsiteY11" fmla="*/ 797720 h 836438"/>
                      <a:gd name="connsiteX12" fmla="*/ 28317 w 161669"/>
                      <a:gd name="connsiteY12" fmla="*/ 812007 h 836438"/>
                      <a:gd name="connsiteX13" fmla="*/ 54511 w 161669"/>
                      <a:gd name="connsiteY13" fmla="*/ 673895 h 836438"/>
                      <a:gd name="connsiteX14" fmla="*/ 54511 w 161669"/>
                      <a:gd name="connsiteY14" fmla="*/ 566553 h 836438"/>
                      <a:gd name="connsiteX15" fmla="*/ 46549 w 161669"/>
                      <a:gd name="connsiteY15" fmla="*/ 566553 h 836438"/>
                      <a:gd name="connsiteX16" fmla="*/ 23302 w 161669"/>
                      <a:gd name="connsiteY16" fmla="*/ 543306 h 836438"/>
                      <a:gd name="connsiteX17" fmla="*/ 23302 w 161669"/>
                      <a:gd name="connsiteY17" fmla="*/ 382816 h 836438"/>
                      <a:gd name="connsiteX18" fmla="*/ 46549 w 161669"/>
                      <a:gd name="connsiteY18" fmla="*/ 359569 h 836438"/>
                      <a:gd name="connsiteX19" fmla="*/ 56891 w 161669"/>
                      <a:gd name="connsiteY19" fmla="*/ 359569 h 836438"/>
                      <a:gd name="connsiteX20" fmla="*/ 56891 w 161669"/>
                      <a:gd name="connsiteY20" fmla="*/ 12053 h 836438"/>
                      <a:gd name="connsiteX21" fmla="*/ 68944 w 161669"/>
                      <a:gd name="connsiteY21" fmla="*/ 0 h 836438"/>
                      <a:gd name="connsiteX0" fmla="*/ 68944 w 164919"/>
                      <a:gd name="connsiteY0" fmla="*/ 0 h 840526"/>
                      <a:gd name="connsiteX1" fmla="*/ 113895 w 164919"/>
                      <a:gd name="connsiteY1" fmla="*/ 0 h 840526"/>
                      <a:gd name="connsiteX2" fmla="*/ 125948 w 164919"/>
                      <a:gd name="connsiteY2" fmla="*/ 12053 h 840526"/>
                      <a:gd name="connsiteX3" fmla="*/ 125948 w 164919"/>
                      <a:gd name="connsiteY3" fmla="*/ 359569 h 840526"/>
                      <a:gd name="connsiteX4" fmla="*/ 133243 w 164919"/>
                      <a:gd name="connsiteY4" fmla="*/ 359569 h 840526"/>
                      <a:gd name="connsiteX5" fmla="*/ 156490 w 164919"/>
                      <a:gd name="connsiteY5" fmla="*/ 382816 h 840526"/>
                      <a:gd name="connsiteX6" fmla="*/ 156490 w 164919"/>
                      <a:gd name="connsiteY6" fmla="*/ 543306 h 840526"/>
                      <a:gd name="connsiteX7" fmla="*/ 133243 w 164919"/>
                      <a:gd name="connsiteY7" fmla="*/ 566553 h 840526"/>
                      <a:gd name="connsiteX8" fmla="*/ 125948 w 164919"/>
                      <a:gd name="connsiteY8" fmla="*/ 566553 h 840526"/>
                      <a:gd name="connsiteX9" fmla="*/ 125947 w 164919"/>
                      <a:gd name="connsiteY9" fmla="*/ 683420 h 840526"/>
                      <a:gd name="connsiteX10" fmla="*/ 61657 w 164919"/>
                      <a:gd name="connsiteY10" fmla="*/ 754856 h 840526"/>
                      <a:gd name="connsiteX11" fmla="*/ 164919 w 164919"/>
                      <a:gd name="connsiteY11" fmla="*/ 809095 h 840526"/>
                      <a:gd name="connsiteX12" fmla="*/ 28317 w 164919"/>
                      <a:gd name="connsiteY12" fmla="*/ 812007 h 840526"/>
                      <a:gd name="connsiteX13" fmla="*/ 54511 w 164919"/>
                      <a:gd name="connsiteY13" fmla="*/ 673895 h 840526"/>
                      <a:gd name="connsiteX14" fmla="*/ 54511 w 164919"/>
                      <a:gd name="connsiteY14" fmla="*/ 566553 h 840526"/>
                      <a:gd name="connsiteX15" fmla="*/ 46549 w 164919"/>
                      <a:gd name="connsiteY15" fmla="*/ 566553 h 840526"/>
                      <a:gd name="connsiteX16" fmla="*/ 23302 w 164919"/>
                      <a:gd name="connsiteY16" fmla="*/ 543306 h 840526"/>
                      <a:gd name="connsiteX17" fmla="*/ 23302 w 164919"/>
                      <a:gd name="connsiteY17" fmla="*/ 382816 h 840526"/>
                      <a:gd name="connsiteX18" fmla="*/ 46549 w 164919"/>
                      <a:gd name="connsiteY18" fmla="*/ 359569 h 840526"/>
                      <a:gd name="connsiteX19" fmla="*/ 56891 w 164919"/>
                      <a:gd name="connsiteY19" fmla="*/ 359569 h 840526"/>
                      <a:gd name="connsiteX20" fmla="*/ 56891 w 164919"/>
                      <a:gd name="connsiteY20" fmla="*/ 12053 h 840526"/>
                      <a:gd name="connsiteX21" fmla="*/ 68944 w 164919"/>
                      <a:gd name="connsiteY21" fmla="*/ 0 h 840526"/>
                      <a:gd name="connsiteX0" fmla="*/ 68944 w 164919"/>
                      <a:gd name="connsiteY0" fmla="*/ 0 h 840526"/>
                      <a:gd name="connsiteX1" fmla="*/ 113895 w 164919"/>
                      <a:gd name="connsiteY1" fmla="*/ 0 h 840526"/>
                      <a:gd name="connsiteX2" fmla="*/ 125948 w 164919"/>
                      <a:gd name="connsiteY2" fmla="*/ 12053 h 840526"/>
                      <a:gd name="connsiteX3" fmla="*/ 125948 w 164919"/>
                      <a:gd name="connsiteY3" fmla="*/ 359569 h 840526"/>
                      <a:gd name="connsiteX4" fmla="*/ 133243 w 164919"/>
                      <a:gd name="connsiteY4" fmla="*/ 359569 h 840526"/>
                      <a:gd name="connsiteX5" fmla="*/ 156490 w 164919"/>
                      <a:gd name="connsiteY5" fmla="*/ 382816 h 840526"/>
                      <a:gd name="connsiteX6" fmla="*/ 156490 w 164919"/>
                      <a:gd name="connsiteY6" fmla="*/ 543306 h 840526"/>
                      <a:gd name="connsiteX7" fmla="*/ 133243 w 164919"/>
                      <a:gd name="connsiteY7" fmla="*/ 566553 h 840526"/>
                      <a:gd name="connsiteX8" fmla="*/ 125948 w 164919"/>
                      <a:gd name="connsiteY8" fmla="*/ 566553 h 840526"/>
                      <a:gd name="connsiteX9" fmla="*/ 125947 w 164919"/>
                      <a:gd name="connsiteY9" fmla="*/ 683420 h 840526"/>
                      <a:gd name="connsiteX10" fmla="*/ 61657 w 164919"/>
                      <a:gd name="connsiteY10" fmla="*/ 754856 h 840526"/>
                      <a:gd name="connsiteX11" fmla="*/ 164919 w 164919"/>
                      <a:gd name="connsiteY11" fmla="*/ 809095 h 840526"/>
                      <a:gd name="connsiteX12" fmla="*/ 28317 w 164919"/>
                      <a:gd name="connsiteY12" fmla="*/ 812007 h 840526"/>
                      <a:gd name="connsiteX13" fmla="*/ 54511 w 164919"/>
                      <a:gd name="connsiteY13" fmla="*/ 673895 h 840526"/>
                      <a:gd name="connsiteX14" fmla="*/ 54511 w 164919"/>
                      <a:gd name="connsiteY14" fmla="*/ 566553 h 840526"/>
                      <a:gd name="connsiteX15" fmla="*/ 46549 w 164919"/>
                      <a:gd name="connsiteY15" fmla="*/ 566553 h 840526"/>
                      <a:gd name="connsiteX16" fmla="*/ 23302 w 164919"/>
                      <a:gd name="connsiteY16" fmla="*/ 543306 h 840526"/>
                      <a:gd name="connsiteX17" fmla="*/ 23302 w 164919"/>
                      <a:gd name="connsiteY17" fmla="*/ 382816 h 840526"/>
                      <a:gd name="connsiteX18" fmla="*/ 46549 w 164919"/>
                      <a:gd name="connsiteY18" fmla="*/ 359569 h 840526"/>
                      <a:gd name="connsiteX19" fmla="*/ 56891 w 164919"/>
                      <a:gd name="connsiteY19" fmla="*/ 359569 h 840526"/>
                      <a:gd name="connsiteX20" fmla="*/ 56891 w 164919"/>
                      <a:gd name="connsiteY20" fmla="*/ 12053 h 840526"/>
                      <a:gd name="connsiteX21" fmla="*/ 68944 w 164919"/>
                      <a:gd name="connsiteY21" fmla="*/ 0 h 840526"/>
                      <a:gd name="connsiteX0" fmla="*/ 68944 w 164919"/>
                      <a:gd name="connsiteY0" fmla="*/ 0 h 840526"/>
                      <a:gd name="connsiteX1" fmla="*/ 113895 w 164919"/>
                      <a:gd name="connsiteY1" fmla="*/ 0 h 840526"/>
                      <a:gd name="connsiteX2" fmla="*/ 125948 w 164919"/>
                      <a:gd name="connsiteY2" fmla="*/ 12053 h 840526"/>
                      <a:gd name="connsiteX3" fmla="*/ 125948 w 164919"/>
                      <a:gd name="connsiteY3" fmla="*/ 359569 h 840526"/>
                      <a:gd name="connsiteX4" fmla="*/ 133243 w 164919"/>
                      <a:gd name="connsiteY4" fmla="*/ 359569 h 840526"/>
                      <a:gd name="connsiteX5" fmla="*/ 156490 w 164919"/>
                      <a:gd name="connsiteY5" fmla="*/ 382816 h 840526"/>
                      <a:gd name="connsiteX6" fmla="*/ 156490 w 164919"/>
                      <a:gd name="connsiteY6" fmla="*/ 543306 h 840526"/>
                      <a:gd name="connsiteX7" fmla="*/ 133243 w 164919"/>
                      <a:gd name="connsiteY7" fmla="*/ 566553 h 840526"/>
                      <a:gd name="connsiteX8" fmla="*/ 125948 w 164919"/>
                      <a:gd name="connsiteY8" fmla="*/ 566553 h 840526"/>
                      <a:gd name="connsiteX9" fmla="*/ 125947 w 164919"/>
                      <a:gd name="connsiteY9" fmla="*/ 683420 h 840526"/>
                      <a:gd name="connsiteX10" fmla="*/ 61657 w 164919"/>
                      <a:gd name="connsiteY10" fmla="*/ 754856 h 840526"/>
                      <a:gd name="connsiteX11" fmla="*/ 164919 w 164919"/>
                      <a:gd name="connsiteY11" fmla="*/ 809095 h 840526"/>
                      <a:gd name="connsiteX12" fmla="*/ 28317 w 164919"/>
                      <a:gd name="connsiteY12" fmla="*/ 812007 h 840526"/>
                      <a:gd name="connsiteX13" fmla="*/ 54511 w 164919"/>
                      <a:gd name="connsiteY13" fmla="*/ 673895 h 840526"/>
                      <a:gd name="connsiteX14" fmla="*/ 54511 w 164919"/>
                      <a:gd name="connsiteY14" fmla="*/ 566553 h 840526"/>
                      <a:gd name="connsiteX15" fmla="*/ 46549 w 164919"/>
                      <a:gd name="connsiteY15" fmla="*/ 566553 h 840526"/>
                      <a:gd name="connsiteX16" fmla="*/ 23302 w 164919"/>
                      <a:gd name="connsiteY16" fmla="*/ 543306 h 840526"/>
                      <a:gd name="connsiteX17" fmla="*/ 23302 w 164919"/>
                      <a:gd name="connsiteY17" fmla="*/ 382816 h 840526"/>
                      <a:gd name="connsiteX18" fmla="*/ 46549 w 164919"/>
                      <a:gd name="connsiteY18" fmla="*/ 359569 h 840526"/>
                      <a:gd name="connsiteX19" fmla="*/ 56891 w 164919"/>
                      <a:gd name="connsiteY19" fmla="*/ 359569 h 840526"/>
                      <a:gd name="connsiteX20" fmla="*/ 56891 w 164919"/>
                      <a:gd name="connsiteY20" fmla="*/ 12053 h 840526"/>
                      <a:gd name="connsiteX21" fmla="*/ 68944 w 164919"/>
                      <a:gd name="connsiteY21" fmla="*/ 0 h 84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919" h="840526">
                        <a:moveTo>
                          <a:pt x="68944" y="0"/>
                        </a:moveTo>
                        <a:lnTo>
                          <a:pt x="113895" y="0"/>
                        </a:lnTo>
                        <a:cubicBezTo>
                          <a:pt x="120552" y="0"/>
                          <a:pt x="125948" y="5396"/>
                          <a:pt x="125948" y="12053"/>
                        </a:cubicBezTo>
                        <a:lnTo>
                          <a:pt x="125948" y="359569"/>
                        </a:lnTo>
                        <a:lnTo>
                          <a:pt x="133243" y="359569"/>
                        </a:lnTo>
                        <a:cubicBezTo>
                          <a:pt x="146082" y="359569"/>
                          <a:pt x="156490" y="369977"/>
                          <a:pt x="156490" y="382816"/>
                        </a:cubicBezTo>
                        <a:lnTo>
                          <a:pt x="156490" y="543306"/>
                        </a:lnTo>
                        <a:cubicBezTo>
                          <a:pt x="156490" y="556145"/>
                          <a:pt x="146082" y="566553"/>
                          <a:pt x="133243" y="566553"/>
                        </a:cubicBezTo>
                        <a:lnTo>
                          <a:pt x="125948" y="566553"/>
                        </a:lnTo>
                        <a:cubicBezTo>
                          <a:pt x="125948" y="605509"/>
                          <a:pt x="125947" y="644464"/>
                          <a:pt x="125947" y="683420"/>
                        </a:cubicBezTo>
                        <a:cubicBezTo>
                          <a:pt x="124360" y="712789"/>
                          <a:pt x="60861" y="706439"/>
                          <a:pt x="61657" y="754856"/>
                        </a:cubicBezTo>
                        <a:cubicBezTo>
                          <a:pt x="59202" y="797037"/>
                          <a:pt x="110074" y="835364"/>
                          <a:pt x="164919" y="809095"/>
                        </a:cubicBezTo>
                        <a:cubicBezTo>
                          <a:pt x="160949" y="840844"/>
                          <a:pt x="79911" y="858839"/>
                          <a:pt x="28317" y="812007"/>
                        </a:cubicBezTo>
                        <a:cubicBezTo>
                          <a:pt x="-34390" y="746920"/>
                          <a:pt x="21968" y="679451"/>
                          <a:pt x="54511" y="673895"/>
                        </a:cubicBezTo>
                        <a:lnTo>
                          <a:pt x="54511" y="566553"/>
                        </a:lnTo>
                        <a:lnTo>
                          <a:pt x="46549" y="566553"/>
                        </a:lnTo>
                        <a:cubicBezTo>
                          <a:pt x="33710" y="566553"/>
                          <a:pt x="23302" y="556145"/>
                          <a:pt x="23302" y="543306"/>
                        </a:cubicBezTo>
                        <a:lnTo>
                          <a:pt x="23302" y="382816"/>
                        </a:lnTo>
                        <a:cubicBezTo>
                          <a:pt x="23302" y="369977"/>
                          <a:pt x="33710" y="359569"/>
                          <a:pt x="46549" y="359569"/>
                        </a:cubicBezTo>
                        <a:lnTo>
                          <a:pt x="56891" y="359569"/>
                        </a:lnTo>
                        <a:lnTo>
                          <a:pt x="56891" y="12053"/>
                        </a:lnTo>
                        <a:cubicBezTo>
                          <a:pt x="56891" y="5396"/>
                          <a:pt x="62287" y="0"/>
                          <a:pt x="6894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solidFill>
                      <a:latin typeface="Arial" panose="020B0604020202020204" pitchFamily="34" charset="0"/>
                      <a:cs typeface="Arial" panose="020B0604020202020204" pitchFamily="34" charset="0"/>
                    </a:endParaRPr>
                  </a:p>
                </p:txBody>
              </p:sp>
            </p:grpSp>
            <p:sp>
              <p:nvSpPr>
                <p:cNvPr id="182" name="Freeform: Shape 76">
                  <a:extLst>
                    <a:ext uri="{FF2B5EF4-FFF2-40B4-BE49-F238E27FC236}">
                      <a16:creationId xmlns:a16="http://schemas.microsoft.com/office/drawing/2014/main" id="{C728875E-49D0-9941-94A0-70B6FC0DC90F}"/>
                    </a:ext>
                  </a:extLst>
                </p:cNvPr>
                <p:cNvSpPr/>
                <p:nvPr/>
              </p:nvSpPr>
              <p:spPr>
                <a:xfrm>
                  <a:off x="8194938" y="5027537"/>
                  <a:ext cx="512366" cy="414093"/>
                </a:xfrm>
                <a:custGeom>
                  <a:avLst/>
                  <a:gdLst>
                    <a:gd name="connsiteX0" fmla="*/ 156338 w 662062"/>
                    <a:gd name="connsiteY0" fmla="*/ 192929 h 463545"/>
                    <a:gd name="connsiteX1" fmla="*/ 249621 w 662062"/>
                    <a:gd name="connsiteY1" fmla="*/ 235268 h 463545"/>
                    <a:gd name="connsiteX2" fmla="*/ 425054 w 662062"/>
                    <a:gd name="connsiteY2" fmla="*/ 287484 h 463545"/>
                    <a:gd name="connsiteX3" fmla="*/ 421207 w 662062"/>
                    <a:gd name="connsiteY3" fmla="*/ 333837 h 463545"/>
                    <a:gd name="connsiteX4" fmla="*/ 289659 w 662062"/>
                    <a:gd name="connsiteY4" fmla="*/ 333471 h 463545"/>
                    <a:gd name="connsiteX5" fmla="*/ 218023 w 662062"/>
                    <a:gd name="connsiteY5" fmla="*/ 321379 h 463545"/>
                    <a:gd name="connsiteX6" fmla="*/ 295431 w 662062"/>
                    <a:gd name="connsiteY6" fmla="*/ 362602 h 463545"/>
                    <a:gd name="connsiteX7" fmla="*/ 444292 w 662062"/>
                    <a:gd name="connsiteY7" fmla="*/ 358571 h 463545"/>
                    <a:gd name="connsiteX8" fmla="*/ 369174 w 662062"/>
                    <a:gd name="connsiteY8" fmla="*/ 262292 h 463545"/>
                    <a:gd name="connsiteX9" fmla="*/ 497423 w 662062"/>
                    <a:gd name="connsiteY9" fmla="*/ 228856 h 463545"/>
                    <a:gd name="connsiteX10" fmla="*/ 578037 w 662062"/>
                    <a:gd name="connsiteY10" fmla="*/ 241681 h 463545"/>
                    <a:gd name="connsiteX11" fmla="*/ 653606 w 662062"/>
                    <a:gd name="connsiteY11" fmla="*/ 274659 h 463545"/>
                    <a:gd name="connsiteX12" fmla="*/ 397573 w 662062"/>
                    <a:gd name="connsiteY12" fmla="*/ 446880 h 463545"/>
                    <a:gd name="connsiteX13" fmla="*/ 301843 w 662062"/>
                    <a:gd name="connsiteY13" fmla="*/ 456957 h 463545"/>
                    <a:gd name="connsiteX14" fmla="*/ 169930 w 662062"/>
                    <a:gd name="connsiteY14" fmla="*/ 388251 h 463545"/>
                    <a:gd name="connsiteX15" fmla="*/ 128707 w 662062"/>
                    <a:gd name="connsiteY15" fmla="*/ 380007 h 463545"/>
                    <a:gd name="connsiteX16" fmla="*/ 72827 w 662062"/>
                    <a:gd name="connsiteY16" fmla="*/ 415275 h 463545"/>
                    <a:gd name="connsiteX17" fmla="*/ 0 w 662062"/>
                    <a:gd name="connsiteY17" fmla="*/ 251299 h 463545"/>
                    <a:gd name="connsiteX18" fmla="*/ 127333 w 662062"/>
                    <a:gd name="connsiteY18" fmla="*/ 200000 h 463545"/>
                    <a:gd name="connsiteX19" fmla="*/ 156338 w 662062"/>
                    <a:gd name="connsiteY19" fmla="*/ 192929 h 463545"/>
                    <a:gd name="connsiteX20" fmla="*/ 330388 w 662062"/>
                    <a:gd name="connsiteY20" fmla="*/ 176466 h 463545"/>
                    <a:gd name="connsiteX21" fmla="*/ 342052 w 662062"/>
                    <a:gd name="connsiteY21" fmla="*/ 182952 h 463545"/>
                    <a:gd name="connsiteX22" fmla="*/ 344917 w 662062"/>
                    <a:gd name="connsiteY22" fmla="*/ 192324 h 463545"/>
                    <a:gd name="connsiteX23" fmla="*/ 340906 w 662062"/>
                    <a:gd name="connsiteY23" fmla="*/ 203851 h 463545"/>
                    <a:gd name="connsiteX24" fmla="*/ 330388 w 662062"/>
                    <a:gd name="connsiteY24" fmla="*/ 209373 h 463545"/>
                    <a:gd name="connsiteX25" fmla="*/ 324018 w 662062"/>
                    <a:gd name="connsiteY25" fmla="*/ 134668 h 463545"/>
                    <a:gd name="connsiteX26" fmla="*/ 324018 w 662062"/>
                    <a:gd name="connsiteY26" fmla="*/ 164596 h 463545"/>
                    <a:gd name="connsiteX27" fmla="*/ 310451 w 662062"/>
                    <a:gd name="connsiteY27" fmla="*/ 149380 h 463545"/>
                    <a:gd name="connsiteX28" fmla="*/ 314530 w 662062"/>
                    <a:gd name="connsiteY28" fmla="*/ 139229 h 463545"/>
                    <a:gd name="connsiteX29" fmla="*/ 324018 w 662062"/>
                    <a:gd name="connsiteY29" fmla="*/ 134668 h 463545"/>
                    <a:gd name="connsiteX30" fmla="*/ 330388 w 662062"/>
                    <a:gd name="connsiteY30" fmla="*/ 120506 h 463545"/>
                    <a:gd name="connsiteX31" fmla="*/ 324018 w 662062"/>
                    <a:gd name="connsiteY31" fmla="*/ 120507 h 463545"/>
                    <a:gd name="connsiteX32" fmla="*/ 324018 w 662062"/>
                    <a:gd name="connsiteY32" fmla="*/ 125685 h 463545"/>
                    <a:gd name="connsiteX33" fmla="*/ 305639 w 662062"/>
                    <a:gd name="connsiteY33" fmla="*/ 133568 h 463545"/>
                    <a:gd name="connsiteX34" fmla="*/ 299635 w 662062"/>
                    <a:gd name="connsiteY34" fmla="*/ 150251 h 463545"/>
                    <a:gd name="connsiteX35" fmla="*/ 324018 w 662062"/>
                    <a:gd name="connsiteY35" fmla="*/ 175000 h 463545"/>
                    <a:gd name="connsiteX36" fmla="*/ 324018 w 662062"/>
                    <a:gd name="connsiteY36" fmla="*/ 209373 h 463545"/>
                    <a:gd name="connsiteX37" fmla="*/ 308664 w 662062"/>
                    <a:gd name="connsiteY37" fmla="*/ 190170 h 463545"/>
                    <a:gd name="connsiteX38" fmla="*/ 297802 w 662062"/>
                    <a:gd name="connsiteY38" fmla="*/ 192232 h 463545"/>
                    <a:gd name="connsiteX39" fmla="*/ 324018 w 662062"/>
                    <a:gd name="connsiteY39" fmla="*/ 218539 h 463545"/>
                    <a:gd name="connsiteX40" fmla="*/ 324018 w 662062"/>
                    <a:gd name="connsiteY40" fmla="*/ 229310 h 463545"/>
                    <a:gd name="connsiteX41" fmla="*/ 330388 w 662062"/>
                    <a:gd name="connsiteY41" fmla="*/ 229310 h 463545"/>
                    <a:gd name="connsiteX42" fmla="*/ 330388 w 662062"/>
                    <a:gd name="connsiteY42" fmla="*/ 218402 h 463545"/>
                    <a:gd name="connsiteX43" fmla="*/ 348171 w 662062"/>
                    <a:gd name="connsiteY43" fmla="*/ 211207 h 463545"/>
                    <a:gd name="connsiteX44" fmla="*/ 356054 w 662062"/>
                    <a:gd name="connsiteY44" fmla="*/ 191636 h 463545"/>
                    <a:gd name="connsiteX45" fmla="*/ 330388 w 662062"/>
                    <a:gd name="connsiteY45" fmla="*/ 165971 h 463545"/>
                    <a:gd name="connsiteX46" fmla="*/ 330388 w 662062"/>
                    <a:gd name="connsiteY46" fmla="*/ 134806 h 463545"/>
                    <a:gd name="connsiteX47" fmla="*/ 342717 w 662062"/>
                    <a:gd name="connsiteY47" fmla="*/ 149059 h 463545"/>
                    <a:gd name="connsiteX48" fmla="*/ 353900 w 662062"/>
                    <a:gd name="connsiteY48" fmla="*/ 147363 h 463545"/>
                    <a:gd name="connsiteX49" fmla="*/ 330388 w 662062"/>
                    <a:gd name="connsiteY49" fmla="*/ 125685 h 463545"/>
                    <a:gd name="connsiteX50" fmla="*/ 326928 w 662062"/>
                    <a:gd name="connsiteY50" fmla="*/ 104774 h 463545"/>
                    <a:gd name="connsiteX51" fmla="*/ 397062 w 662062"/>
                    <a:gd name="connsiteY51" fmla="*/ 174908 h 463545"/>
                    <a:gd name="connsiteX52" fmla="*/ 326928 w 662062"/>
                    <a:gd name="connsiteY52" fmla="*/ 245042 h 463545"/>
                    <a:gd name="connsiteX53" fmla="*/ 256794 w 662062"/>
                    <a:gd name="connsiteY53" fmla="*/ 174908 h 463545"/>
                    <a:gd name="connsiteX54" fmla="*/ 326928 w 662062"/>
                    <a:gd name="connsiteY54" fmla="*/ 104774 h 463545"/>
                    <a:gd name="connsiteX55" fmla="*/ 447070 w 662062"/>
                    <a:gd name="connsiteY55" fmla="*/ 71692 h 463545"/>
                    <a:gd name="connsiteX56" fmla="*/ 458734 w 662062"/>
                    <a:gd name="connsiteY56" fmla="*/ 78178 h 463545"/>
                    <a:gd name="connsiteX57" fmla="*/ 461598 w 662062"/>
                    <a:gd name="connsiteY57" fmla="*/ 87550 h 463545"/>
                    <a:gd name="connsiteX58" fmla="*/ 457588 w 662062"/>
                    <a:gd name="connsiteY58" fmla="*/ 99077 h 463545"/>
                    <a:gd name="connsiteX59" fmla="*/ 447070 w 662062"/>
                    <a:gd name="connsiteY59" fmla="*/ 104599 h 463545"/>
                    <a:gd name="connsiteX60" fmla="*/ 440699 w 662062"/>
                    <a:gd name="connsiteY60" fmla="*/ 29894 h 463545"/>
                    <a:gd name="connsiteX61" fmla="*/ 440699 w 662062"/>
                    <a:gd name="connsiteY61" fmla="*/ 59822 h 463545"/>
                    <a:gd name="connsiteX62" fmla="*/ 427133 w 662062"/>
                    <a:gd name="connsiteY62" fmla="*/ 44606 h 463545"/>
                    <a:gd name="connsiteX63" fmla="*/ 431212 w 662062"/>
                    <a:gd name="connsiteY63" fmla="*/ 34455 h 463545"/>
                    <a:gd name="connsiteX64" fmla="*/ 440699 w 662062"/>
                    <a:gd name="connsiteY64" fmla="*/ 29894 h 463545"/>
                    <a:gd name="connsiteX65" fmla="*/ 447069 w 662062"/>
                    <a:gd name="connsiteY65" fmla="*/ 15732 h 463545"/>
                    <a:gd name="connsiteX66" fmla="*/ 440699 w 662062"/>
                    <a:gd name="connsiteY66" fmla="*/ 15733 h 463545"/>
                    <a:gd name="connsiteX67" fmla="*/ 440699 w 662062"/>
                    <a:gd name="connsiteY67" fmla="*/ 20911 h 463545"/>
                    <a:gd name="connsiteX68" fmla="*/ 422321 w 662062"/>
                    <a:gd name="connsiteY68" fmla="*/ 28794 h 463545"/>
                    <a:gd name="connsiteX69" fmla="*/ 416317 w 662062"/>
                    <a:gd name="connsiteY69" fmla="*/ 45477 h 463545"/>
                    <a:gd name="connsiteX70" fmla="*/ 440699 w 662062"/>
                    <a:gd name="connsiteY70" fmla="*/ 70226 h 463545"/>
                    <a:gd name="connsiteX71" fmla="*/ 440699 w 662062"/>
                    <a:gd name="connsiteY71" fmla="*/ 104599 h 463545"/>
                    <a:gd name="connsiteX72" fmla="*/ 425345 w 662062"/>
                    <a:gd name="connsiteY72" fmla="*/ 85396 h 463545"/>
                    <a:gd name="connsiteX73" fmla="*/ 414483 w 662062"/>
                    <a:gd name="connsiteY73" fmla="*/ 87458 h 463545"/>
                    <a:gd name="connsiteX74" fmla="*/ 440699 w 662062"/>
                    <a:gd name="connsiteY74" fmla="*/ 113765 h 463545"/>
                    <a:gd name="connsiteX75" fmla="*/ 440699 w 662062"/>
                    <a:gd name="connsiteY75" fmla="*/ 124536 h 463545"/>
                    <a:gd name="connsiteX76" fmla="*/ 447070 w 662062"/>
                    <a:gd name="connsiteY76" fmla="*/ 124536 h 463545"/>
                    <a:gd name="connsiteX77" fmla="*/ 447070 w 662062"/>
                    <a:gd name="connsiteY77" fmla="*/ 113628 h 463545"/>
                    <a:gd name="connsiteX78" fmla="*/ 464852 w 662062"/>
                    <a:gd name="connsiteY78" fmla="*/ 106433 h 463545"/>
                    <a:gd name="connsiteX79" fmla="*/ 472735 w 662062"/>
                    <a:gd name="connsiteY79" fmla="*/ 86862 h 463545"/>
                    <a:gd name="connsiteX80" fmla="*/ 447069 w 662062"/>
                    <a:gd name="connsiteY80" fmla="*/ 61197 h 463545"/>
                    <a:gd name="connsiteX81" fmla="*/ 447070 w 662062"/>
                    <a:gd name="connsiteY81" fmla="*/ 30032 h 463545"/>
                    <a:gd name="connsiteX82" fmla="*/ 459398 w 662062"/>
                    <a:gd name="connsiteY82" fmla="*/ 44285 h 463545"/>
                    <a:gd name="connsiteX83" fmla="*/ 470581 w 662062"/>
                    <a:gd name="connsiteY83" fmla="*/ 42589 h 463545"/>
                    <a:gd name="connsiteX84" fmla="*/ 447069 w 662062"/>
                    <a:gd name="connsiteY84" fmla="*/ 20911 h 463545"/>
                    <a:gd name="connsiteX85" fmla="*/ 443609 w 662062"/>
                    <a:gd name="connsiteY85" fmla="*/ 0 h 463545"/>
                    <a:gd name="connsiteX86" fmla="*/ 513743 w 662062"/>
                    <a:gd name="connsiteY86" fmla="*/ 70134 h 463545"/>
                    <a:gd name="connsiteX87" fmla="*/ 443609 w 662062"/>
                    <a:gd name="connsiteY87" fmla="*/ 140268 h 463545"/>
                    <a:gd name="connsiteX88" fmla="*/ 373475 w 662062"/>
                    <a:gd name="connsiteY88" fmla="*/ 70134 h 463545"/>
                    <a:gd name="connsiteX89" fmla="*/ 443609 w 662062"/>
                    <a:gd name="connsiteY89" fmla="*/ 0 h 4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2062" h="463545">
                      <a:moveTo>
                        <a:pt x="156338" y="192929"/>
                      </a:moveTo>
                      <a:cubicBezTo>
                        <a:pt x="184727" y="192356"/>
                        <a:pt x="212408" y="210076"/>
                        <a:pt x="249621" y="235268"/>
                      </a:cubicBezTo>
                      <a:cubicBezTo>
                        <a:pt x="326267" y="280614"/>
                        <a:pt x="345659" y="289316"/>
                        <a:pt x="425054" y="287484"/>
                      </a:cubicBezTo>
                      <a:cubicBezTo>
                        <a:pt x="470857" y="287790"/>
                        <a:pt x="469758" y="325287"/>
                        <a:pt x="421207" y="333837"/>
                      </a:cubicBezTo>
                      <a:cubicBezTo>
                        <a:pt x="390824" y="336127"/>
                        <a:pt x="330119" y="335914"/>
                        <a:pt x="289659" y="333471"/>
                      </a:cubicBezTo>
                      <a:cubicBezTo>
                        <a:pt x="258360" y="329196"/>
                        <a:pt x="243520" y="321531"/>
                        <a:pt x="218023" y="321379"/>
                      </a:cubicBezTo>
                      <a:cubicBezTo>
                        <a:pt x="238787" y="336036"/>
                        <a:pt x="260925" y="359396"/>
                        <a:pt x="295431" y="362602"/>
                      </a:cubicBezTo>
                      <a:cubicBezTo>
                        <a:pt x="347036" y="364434"/>
                        <a:pt x="391770" y="370480"/>
                        <a:pt x="444292" y="358571"/>
                      </a:cubicBezTo>
                      <a:cubicBezTo>
                        <a:pt x="532234" y="312920"/>
                        <a:pt x="473911" y="242139"/>
                        <a:pt x="369174" y="262292"/>
                      </a:cubicBezTo>
                      <a:cubicBezTo>
                        <a:pt x="455742" y="192824"/>
                        <a:pt x="488263" y="206260"/>
                        <a:pt x="497423" y="228856"/>
                      </a:cubicBezTo>
                      <a:cubicBezTo>
                        <a:pt x="526127" y="206565"/>
                        <a:pt x="575900" y="196183"/>
                        <a:pt x="578037" y="241681"/>
                      </a:cubicBezTo>
                      <a:cubicBezTo>
                        <a:pt x="632541" y="202901"/>
                        <a:pt x="682465" y="233741"/>
                        <a:pt x="653606" y="274659"/>
                      </a:cubicBezTo>
                      <a:lnTo>
                        <a:pt x="397573" y="446880"/>
                      </a:lnTo>
                      <a:cubicBezTo>
                        <a:pt x="361998" y="465812"/>
                        <a:pt x="327798" y="467797"/>
                        <a:pt x="301843" y="456957"/>
                      </a:cubicBezTo>
                      <a:lnTo>
                        <a:pt x="169930" y="388251"/>
                      </a:lnTo>
                      <a:cubicBezTo>
                        <a:pt x="149318" y="377259"/>
                        <a:pt x="147257" y="372449"/>
                        <a:pt x="128707" y="380007"/>
                      </a:cubicBezTo>
                      <a:lnTo>
                        <a:pt x="72827" y="415275"/>
                      </a:lnTo>
                      <a:lnTo>
                        <a:pt x="0" y="251299"/>
                      </a:lnTo>
                      <a:lnTo>
                        <a:pt x="127333" y="200000"/>
                      </a:lnTo>
                      <a:cubicBezTo>
                        <a:pt x="137333" y="195343"/>
                        <a:pt x="146874" y="193120"/>
                        <a:pt x="156338" y="192929"/>
                      </a:cubicBezTo>
                      <a:close/>
                      <a:moveTo>
                        <a:pt x="330388" y="176466"/>
                      </a:moveTo>
                      <a:cubicBezTo>
                        <a:pt x="336254" y="178361"/>
                        <a:pt x="340143" y="180522"/>
                        <a:pt x="342052" y="182952"/>
                      </a:cubicBezTo>
                      <a:cubicBezTo>
                        <a:pt x="343962" y="185381"/>
                        <a:pt x="344917" y="188505"/>
                        <a:pt x="344917" y="192324"/>
                      </a:cubicBezTo>
                      <a:cubicBezTo>
                        <a:pt x="344917" y="196846"/>
                        <a:pt x="343580" y="200688"/>
                        <a:pt x="340906" y="203851"/>
                      </a:cubicBezTo>
                      <a:cubicBezTo>
                        <a:pt x="338233" y="207013"/>
                        <a:pt x="334727" y="208854"/>
                        <a:pt x="330388" y="209373"/>
                      </a:cubicBezTo>
                      <a:close/>
                      <a:moveTo>
                        <a:pt x="324018" y="134668"/>
                      </a:moveTo>
                      <a:lnTo>
                        <a:pt x="324018" y="164596"/>
                      </a:lnTo>
                      <a:cubicBezTo>
                        <a:pt x="314974" y="161877"/>
                        <a:pt x="310451" y="156805"/>
                        <a:pt x="310451" y="149380"/>
                      </a:cubicBezTo>
                      <a:cubicBezTo>
                        <a:pt x="310451" y="145072"/>
                        <a:pt x="311811" y="141688"/>
                        <a:pt x="314530" y="139229"/>
                      </a:cubicBezTo>
                      <a:cubicBezTo>
                        <a:pt x="317250" y="136769"/>
                        <a:pt x="320412" y="135249"/>
                        <a:pt x="324018" y="134668"/>
                      </a:cubicBezTo>
                      <a:close/>
                      <a:moveTo>
                        <a:pt x="330388" y="120506"/>
                      </a:moveTo>
                      <a:lnTo>
                        <a:pt x="324018" y="120507"/>
                      </a:lnTo>
                      <a:lnTo>
                        <a:pt x="324018" y="125685"/>
                      </a:lnTo>
                      <a:cubicBezTo>
                        <a:pt x="315768" y="126419"/>
                        <a:pt x="309642" y="129046"/>
                        <a:pt x="305639" y="133568"/>
                      </a:cubicBezTo>
                      <a:cubicBezTo>
                        <a:pt x="301637" y="138090"/>
                        <a:pt x="299635" y="143651"/>
                        <a:pt x="299635" y="150251"/>
                      </a:cubicBezTo>
                      <a:cubicBezTo>
                        <a:pt x="299635" y="163084"/>
                        <a:pt x="307763" y="171333"/>
                        <a:pt x="324018" y="175000"/>
                      </a:cubicBezTo>
                      <a:lnTo>
                        <a:pt x="324018" y="209373"/>
                      </a:lnTo>
                      <a:cubicBezTo>
                        <a:pt x="315248" y="208151"/>
                        <a:pt x="310131" y="201750"/>
                        <a:pt x="308664" y="190170"/>
                      </a:cubicBezTo>
                      <a:lnTo>
                        <a:pt x="297802" y="192232"/>
                      </a:lnTo>
                      <a:cubicBezTo>
                        <a:pt x="298902" y="207693"/>
                        <a:pt x="307640" y="216462"/>
                        <a:pt x="324018" y="218539"/>
                      </a:cubicBezTo>
                      <a:lnTo>
                        <a:pt x="324018" y="229310"/>
                      </a:lnTo>
                      <a:lnTo>
                        <a:pt x="330388" y="229310"/>
                      </a:lnTo>
                      <a:lnTo>
                        <a:pt x="330388" y="218402"/>
                      </a:lnTo>
                      <a:cubicBezTo>
                        <a:pt x="336988" y="218096"/>
                        <a:pt x="342915" y="215698"/>
                        <a:pt x="348171" y="211207"/>
                      </a:cubicBezTo>
                      <a:cubicBezTo>
                        <a:pt x="353426" y="206715"/>
                        <a:pt x="356054" y="200192"/>
                        <a:pt x="356054" y="191636"/>
                      </a:cubicBezTo>
                      <a:cubicBezTo>
                        <a:pt x="356054" y="177918"/>
                        <a:pt x="347499" y="169363"/>
                        <a:pt x="330388" y="165971"/>
                      </a:cubicBezTo>
                      <a:lnTo>
                        <a:pt x="330388" y="134806"/>
                      </a:lnTo>
                      <a:cubicBezTo>
                        <a:pt x="337385" y="136242"/>
                        <a:pt x="341494" y="140993"/>
                        <a:pt x="342717" y="149059"/>
                      </a:cubicBezTo>
                      <a:lnTo>
                        <a:pt x="353900" y="147363"/>
                      </a:lnTo>
                      <a:cubicBezTo>
                        <a:pt x="351822" y="134164"/>
                        <a:pt x="343985" y="126938"/>
                        <a:pt x="330388" y="125685"/>
                      </a:cubicBezTo>
                      <a:close/>
                      <a:moveTo>
                        <a:pt x="326928" y="104774"/>
                      </a:moveTo>
                      <a:cubicBezTo>
                        <a:pt x="365662" y="104774"/>
                        <a:pt x="397062" y="136174"/>
                        <a:pt x="397062" y="174908"/>
                      </a:cubicBezTo>
                      <a:cubicBezTo>
                        <a:pt x="397062" y="213642"/>
                        <a:pt x="365662" y="245042"/>
                        <a:pt x="326928" y="245042"/>
                      </a:cubicBezTo>
                      <a:cubicBezTo>
                        <a:pt x="288194" y="245042"/>
                        <a:pt x="256794" y="213642"/>
                        <a:pt x="256794" y="174908"/>
                      </a:cubicBezTo>
                      <a:cubicBezTo>
                        <a:pt x="256794" y="136174"/>
                        <a:pt x="288194" y="104774"/>
                        <a:pt x="326928" y="104774"/>
                      </a:cubicBezTo>
                      <a:close/>
                      <a:moveTo>
                        <a:pt x="447070" y="71692"/>
                      </a:moveTo>
                      <a:cubicBezTo>
                        <a:pt x="452936" y="73587"/>
                        <a:pt x="456824" y="75748"/>
                        <a:pt x="458734" y="78178"/>
                      </a:cubicBezTo>
                      <a:cubicBezTo>
                        <a:pt x="460643" y="80607"/>
                        <a:pt x="461598" y="83731"/>
                        <a:pt x="461598" y="87550"/>
                      </a:cubicBezTo>
                      <a:cubicBezTo>
                        <a:pt x="461598" y="92072"/>
                        <a:pt x="460261" y="95914"/>
                        <a:pt x="457588" y="99077"/>
                      </a:cubicBezTo>
                      <a:cubicBezTo>
                        <a:pt x="454914" y="102239"/>
                        <a:pt x="451408" y="104080"/>
                        <a:pt x="447070" y="104599"/>
                      </a:cubicBezTo>
                      <a:close/>
                      <a:moveTo>
                        <a:pt x="440699" y="29894"/>
                      </a:moveTo>
                      <a:lnTo>
                        <a:pt x="440699" y="59822"/>
                      </a:lnTo>
                      <a:cubicBezTo>
                        <a:pt x="431655" y="57103"/>
                        <a:pt x="427133" y="52031"/>
                        <a:pt x="427133" y="44606"/>
                      </a:cubicBezTo>
                      <a:cubicBezTo>
                        <a:pt x="427133" y="40298"/>
                        <a:pt x="428493" y="36914"/>
                        <a:pt x="431212" y="34455"/>
                      </a:cubicBezTo>
                      <a:cubicBezTo>
                        <a:pt x="433931" y="31995"/>
                        <a:pt x="437094" y="30475"/>
                        <a:pt x="440699" y="29894"/>
                      </a:cubicBezTo>
                      <a:close/>
                      <a:moveTo>
                        <a:pt x="447069" y="15732"/>
                      </a:moveTo>
                      <a:lnTo>
                        <a:pt x="440699" y="15733"/>
                      </a:lnTo>
                      <a:lnTo>
                        <a:pt x="440699" y="20911"/>
                      </a:lnTo>
                      <a:cubicBezTo>
                        <a:pt x="432449" y="21645"/>
                        <a:pt x="426323" y="24272"/>
                        <a:pt x="422321" y="28794"/>
                      </a:cubicBezTo>
                      <a:cubicBezTo>
                        <a:pt x="418318" y="33316"/>
                        <a:pt x="416317" y="38877"/>
                        <a:pt x="416317" y="45477"/>
                      </a:cubicBezTo>
                      <a:cubicBezTo>
                        <a:pt x="416317" y="58310"/>
                        <a:pt x="424444" y="66559"/>
                        <a:pt x="440699" y="70226"/>
                      </a:cubicBezTo>
                      <a:lnTo>
                        <a:pt x="440699" y="104599"/>
                      </a:lnTo>
                      <a:cubicBezTo>
                        <a:pt x="431930" y="103377"/>
                        <a:pt x="426812" y="96976"/>
                        <a:pt x="425345" y="85396"/>
                      </a:cubicBezTo>
                      <a:lnTo>
                        <a:pt x="414483" y="87458"/>
                      </a:lnTo>
                      <a:cubicBezTo>
                        <a:pt x="415583" y="102919"/>
                        <a:pt x="424322" y="111688"/>
                        <a:pt x="440699" y="113765"/>
                      </a:cubicBezTo>
                      <a:lnTo>
                        <a:pt x="440699" y="124536"/>
                      </a:lnTo>
                      <a:lnTo>
                        <a:pt x="447070" y="124536"/>
                      </a:lnTo>
                      <a:lnTo>
                        <a:pt x="447070" y="113628"/>
                      </a:lnTo>
                      <a:cubicBezTo>
                        <a:pt x="453669" y="113322"/>
                        <a:pt x="459597" y="110924"/>
                        <a:pt x="464852" y="106433"/>
                      </a:cubicBezTo>
                      <a:cubicBezTo>
                        <a:pt x="470107" y="101941"/>
                        <a:pt x="472735" y="95418"/>
                        <a:pt x="472735" y="86862"/>
                      </a:cubicBezTo>
                      <a:cubicBezTo>
                        <a:pt x="472735" y="73144"/>
                        <a:pt x="464180" y="64589"/>
                        <a:pt x="447069" y="61197"/>
                      </a:cubicBezTo>
                      <a:lnTo>
                        <a:pt x="447070" y="30032"/>
                      </a:lnTo>
                      <a:cubicBezTo>
                        <a:pt x="454066" y="31468"/>
                        <a:pt x="458176" y="36219"/>
                        <a:pt x="459398" y="44285"/>
                      </a:cubicBezTo>
                      <a:lnTo>
                        <a:pt x="470581" y="42589"/>
                      </a:lnTo>
                      <a:cubicBezTo>
                        <a:pt x="468503" y="29390"/>
                        <a:pt x="460666" y="22164"/>
                        <a:pt x="447069" y="20911"/>
                      </a:cubicBezTo>
                      <a:close/>
                      <a:moveTo>
                        <a:pt x="443609" y="0"/>
                      </a:moveTo>
                      <a:cubicBezTo>
                        <a:pt x="482343" y="0"/>
                        <a:pt x="513743" y="31400"/>
                        <a:pt x="513743" y="70134"/>
                      </a:cubicBezTo>
                      <a:cubicBezTo>
                        <a:pt x="513743" y="108868"/>
                        <a:pt x="482343" y="140268"/>
                        <a:pt x="443609" y="140268"/>
                      </a:cubicBezTo>
                      <a:cubicBezTo>
                        <a:pt x="404875" y="140268"/>
                        <a:pt x="373475" y="108868"/>
                        <a:pt x="373475" y="70134"/>
                      </a:cubicBezTo>
                      <a:cubicBezTo>
                        <a:pt x="373475" y="31400"/>
                        <a:pt x="404875" y="0"/>
                        <a:pt x="443609" y="0"/>
                      </a:cubicBezTo>
                      <a:close/>
                    </a:path>
                  </a:pathLst>
                </a:custGeom>
                <a:solidFill>
                  <a:srgbClr val="A77A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prstClr val="white"/>
                    </a:solidFill>
                  </a:endParaRPr>
                </a:p>
              </p:txBody>
            </p:sp>
          </p:grpSp>
        </p:grpSp>
        <p:grpSp>
          <p:nvGrpSpPr>
            <p:cNvPr id="118" name="Group 117">
              <a:extLst>
                <a:ext uri="{FF2B5EF4-FFF2-40B4-BE49-F238E27FC236}">
                  <a16:creationId xmlns:a16="http://schemas.microsoft.com/office/drawing/2014/main" id="{5A2748A4-B435-2746-A296-D1873A6B9D46}"/>
                </a:ext>
              </a:extLst>
            </p:cNvPr>
            <p:cNvGrpSpPr/>
            <p:nvPr/>
          </p:nvGrpSpPr>
          <p:grpSpPr>
            <a:xfrm>
              <a:off x="152971" y="1830150"/>
              <a:ext cx="4738497" cy="4627057"/>
              <a:chOff x="-240758" y="1830150"/>
              <a:chExt cx="4738497" cy="4627057"/>
            </a:xfrm>
          </p:grpSpPr>
          <p:grpSp>
            <p:nvGrpSpPr>
              <p:cNvPr id="146" name="Group 145">
                <a:extLst>
                  <a:ext uri="{FF2B5EF4-FFF2-40B4-BE49-F238E27FC236}">
                    <a16:creationId xmlns:a16="http://schemas.microsoft.com/office/drawing/2014/main" id="{06A4A59B-2066-3849-97F6-536EDAC954D8}"/>
                  </a:ext>
                </a:extLst>
              </p:cNvPr>
              <p:cNvGrpSpPr/>
              <p:nvPr/>
            </p:nvGrpSpPr>
            <p:grpSpPr>
              <a:xfrm>
                <a:off x="-240758" y="1830151"/>
                <a:ext cx="4738491" cy="4627056"/>
                <a:chOff x="169464" y="1830151"/>
                <a:chExt cx="4328269" cy="4627056"/>
              </a:xfrm>
            </p:grpSpPr>
            <p:sp>
              <p:nvSpPr>
                <p:cNvPr id="163" name="Freeform: Shape 156">
                  <a:extLst>
                    <a:ext uri="{FF2B5EF4-FFF2-40B4-BE49-F238E27FC236}">
                      <a16:creationId xmlns:a16="http://schemas.microsoft.com/office/drawing/2014/main" id="{6C619D15-A9F4-354F-956D-3FB2D7C92438}"/>
                    </a:ext>
                  </a:extLst>
                </p:cNvPr>
                <p:cNvSpPr/>
                <p:nvPr/>
              </p:nvSpPr>
              <p:spPr>
                <a:xfrm>
                  <a:off x="169464" y="1830151"/>
                  <a:ext cx="4328269" cy="1046693"/>
                </a:xfrm>
                <a:custGeom>
                  <a:avLst/>
                  <a:gdLst>
                    <a:gd name="connsiteX0" fmla="*/ 447261 w 3699012"/>
                    <a:gd name="connsiteY0" fmla="*/ 0 h 894522"/>
                    <a:gd name="connsiteX1" fmla="*/ 3110947 w 3699012"/>
                    <a:gd name="connsiteY1" fmla="*/ 0 h 894522"/>
                    <a:gd name="connsiteX2" fmla="*/ 3549121 w 3699012"/>
                    <a:gd name="connsiteY2" fmla="*/ 357122 h 894522"/>
                    <a:gd name="connsiteX3" fmla="*/ 3556877 w 3699012"/>
                    <a:gd name="connsiteY3" fmla="*/ 434051 h 894522"/>
                    <a:gd name="connsiteX4" fmla="*/ 3558208 w 3699012"/>
                    <a:gd name="connsiteY4" fmla="*/ 431851 h 894522"/>
                    <a:gd name="connsiteX5" fmla="*/ 3699012 w 3699012"/>
                    <a:gd name="connsiteY5" fmla="*/ 664484 h 894522"/>
                    <a:gd name="connsiteX6" fmla="*/ 3499651 w 3699012"/>
                    <a:gd name="connsiteY6" fmla="*/ 664484 h 894522"/>
                    <a:gd name="connsiteX7" fmla="*/ 3481823 w 3699012"/>
                    <a:gd name="connsiteY7" fmla="*/ 697329 h 894522"/>
                    <a:gd name="connsiteX8" fmla="*/ 3110947 w 3699012"/>
                    <a:gd name="connsiteY8" fmla="*/ 894522 h 894522"/>
                    <a:gd name="connsiteX9" fmla="*/ 447261 w 3699012"/>
                    <a:gd name="connsiteY9" fmla="*/ 894522 h 894522"/>
                    <a:gd name="connsiteX10" fmla="*/ 0 w 3699012"/>
                    <a:gd name="connsiteY10" fmla="*/ 447261 h 894522"/>
                    <a:gd name="connsiteX11" fmla="*/ 447261 w 3699012"/>
                    <a:gd name="connsiteY11" fmla="*/ 0 h 89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9012" h="894522">
                      <a:moveTo>
                        <a:pt x="447261" y="0"/>
                      </a:moveTo>
                      <a:lnTo>
                        <a:pt x="3110947" y="0"/>
                      </a:lnTo>
                      <a:cubicBezTo>
                        <a:pt x="3327085" y="0"/>
                        <a:pt x="3507416" y="153313"/>
                        <a:pt x="3549121" y="357122"/>
                      </a:cubicBezTo>
                      <a:lnTo>
                        <a:pt x="3556877" y="434051"/>
                      </a:lnTo>
                      <a:lnTo>
                        <a:pt x="3558208" y="431851"/>
                      </a:lnTo>
                      <a:lnTo>
                        <a:pt x="3699012" y="664484"/>
                      </a:lnTo>
                      <a:lnTo>
                        <a:pt x="3499651" y="664484"/>
                      </a:lnTo>
                      <a:lnTo>
                        <a:pt x="3481823" y="697329"/>
                      </a:lnTo>
                      <a:cubicBezTo>
                        <a:pt x="3401446" y="816301"/>
                        <a:pt x="3265331" y="894522"/>
                        <a:pt x="3110947" y="894522"/>
                      </a:cubicBezTo>
                      <a:lnTo>
                        <a:pt x="447261" y="894522"/>
                      </a:lnTo>
                      <a:cubicBezTo>
                        <a:pt x="200246" y="894522"/>
                        <a:pt x="0" y="694276"/>
                        <a:pt x="0" y="447261"/>
                      </a:cubicBezTo>
                      <a:cubicBezTo>
                        <a:pt x="0" y="200246"/>
                        <a:pt x="200246" y="0"/>
                        <a:pt x="44726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p>
              </p:txBody>
            </p:sp>
            <p:sp>
              <p:nvSpPr>
                <p:cNvPr id="164" name="Freeform: Shape 157">
                  <a:extLst>
                    <a:ext uri="{FF2B5EF4-FFF2-40B4-BE49-F238E27FC236}">
                      <a16:creationId xmlns:a16="http://schemas.microsoft.com/office/drawing/2014/main" id="{359D328F-CBEA-914D-9DE1-88C708F2F788}"/>
                    </a:ext>
                  </a:extLst>
                </p:cNvPr>
                <p:cNvSpPr/>
                <p:nvPr/>
              </p:nvSpPr>
              <p:spPr>
                <a:xfrm rot="19970647" flipH="1">
                  <a:off x="342217" y="2568145"/>
                  <a:ext cx="3458105" cy="2384308"/>
                </a:xfrm>
                <a:custGeom>
                  <a:avLst/>
                  <a:gdLst>
                    <a:gd name="connsiteX0" fmla="*/ 2284389 w 2955354"/>
                    <a:gd name="connsiteY0" fmla="*/ 59996 h 2037669"/>
                    <a:gd name="connsiteX1" fmla="*/ 304656 w 2955354"/>
                    <a:gd name="connsiteY1" fmla="*/ 1202995 h 2037669"/>
                    <a:gd name="connsiteX2" fmla="*/ 103747 w 2955354"/>
                    <a:gd name="connsiteY2" fmla="*/ 1731359 h 2037669"/>
                    <a:gd name="connsiteX3" fmla="*/ 116374 w 2955354"/>
                    <a:gd name="connsiteY3" fmla="*/ 1759399 h 2037669"/>
                    <a:gd name="connsiteX4" fmla="*/ 0 w 2955354"/>
                    <a:gd name="connsiteY4" fmla="*/ 1951670 h 2037669"/>
                    <a:gd name="connsiteX5" fmla="*/ 265789 w 2955354"/>
                    <a:gd name="connsiteY5" fmla="*/ 1951670 h 2037669"/>
                    <a:gd name="connsiteX6" fmla="*/ 332133 w 2955354"/>
                    <a:gd name="connsiteY6" fmla="*/ 1992337 h 2037669"/>
                    <a:gd name="connsiteX7" fmla="*/ 751917 w 2955354"/>
                    <a:gd name="connsiteY7" fmla="*/ 1977674 h 2037669"/>
                    <a:gd name="connsiteX8" fmla="*/ 2731650 w 2955354"/>
                    <a:gd name="connsiteY8" fmla="*/ 834674 h 2037669"/>
                    <a:gd name="connsiteX9" fmla="*/ 2895359 w 2955354"/>
                    <a:gd name="connsiteY9" fmla="*/ 223705 h 2037669"/>
                    <a:gd name="connsiteX10" fmla="*/ 2284389 w 2955354"/>
                    <a:gd name="connsiteY10" fmla="*/ 59996 h 20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5354" h="2037669">
                      <a:moveTo>
                        <a:pt x="2284389" y="59996"/>
                      </a:moveTo>
                      <a:lnTo>
                        <a:pt x="304656" y="1202995"/>
                      </a:lnTo>
                      <a:cubicBezTo>
                        <a:pt x="117475" y="1311064"/>
                        <a:pt x="37961" y="1534003"/>
                        <a:pt x="103747" y="1731359"/>
                      </a:cubicBezTo>
                      <a:lnTo>
                        <a:pt x="116374" y="1759399"/>
                      </a:lnTo>
                      <a:lnTo>
                        <a:pt x="0" y="1951670"/>
                      </a:lnTo>
                      <a:lnTo>
                        <a:pt x="265789" y="1951670"/>
                      </a:lnTo>
                      <a:lnTo>
                        <a:pt x="332133" y="1992337"/>
                      </a:lnTo>
                      <a:cubicBezTo>
                        <a:pt x="461226" y="2055182"/>
                        <a:pt x="618216" y="2054866"/>
                        <a:pt x="751917" y="1977674"/>
                      </a:cubicBezTo>
                      <a:lnTo>
                        <a:pt x="2731650" y="834674"/>
                      </a:lnTo>
                      <a:cubicBezTo>
                        <a:pt x="2945571" y="711167"/>
                        <a:pt x="3018866" y="437626"/>
                        <a:pt x="2895359" y="223705"/>
                      </a:cubicBezTo>
                      <a:cubicBezTo>
                        <a:pt x="2771851" y="9783"/>
                        <a:pt x="2498310" y="-63512"/>
                        <a:pt x="2284389" y="59996"/>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dirty="0"/>
                </a:p>
              </p:txBody>
            </p:sp>
            <p:sp>
              <p:nvSpPr>
                <p:cNvPr id="165" name="Freeform: Shape 158">
                  <a:extLst>
                    <a:ext uri="{FF2B5EF4-FFF2-40B4-BE49-F238E27FC236}">
                      <a16:creationId xmlns:a16="http://schemas.microsoft.com/office/drawing/2014/main" id="{075CF96D-CA93-B943-8397-BA67BFDF5E84}"/>
                    </a:ext>
                  </a:extLst>
                </p:cNvPr>
                <p:cNvSpPr/>
                <p:nvPr/>
              </p:nvSpPr>
              <p:spPr>
                <a:xfrm rot="17872333">
                  <a:off x="1264842" y="3552973"/>
                  <a:ext cx="2445084" cy="3363383"/>
                </a:xfrm>
                <a:custGeom>
                  <a:avLst/>
                  <a:gdLst>
                    <a:gd name="connsiteX0" fmla="*/ 834674 w 2089610"/>
                    <a:gd name="connsiteY0" fmla="*/ 223704 h 2874403"/>
                    <a:gd name="connsiteX1" fmla="*/ 1977674 w 2089610"/>
                    <a:gd name="connsiteY1" fmla="*/ 2203437 h 2874403"/>
                    <a:gd name="connsiteX2" fmla="*/ 1992337 w 2089610"/>
                    <a:gd name="connsiteY2" fmla="*/ 2623222 h 2874403"/>
                    <a:gd name="connsiteX3" fmla="*/ 1986202 w 2089610"/>
                    <a:gd name="connsiteY3" fmla="*/ 2633231 h 2874403"/>
                    <a:gd name="connsiteX4" fmla="*/ 2089610 w 2089610"/>
                    <a:gd name="connsiteY4" fmla="*/ 2804080 h 2874403"/>
                    <a:gd name="connsiteX5" fmla="*/ 1828307 w 2089610"/>
                    <a:gd name="connsiteY5" fmla="*/ 2804080 h 2874403"/>
                    <a:gd name="connsiteX6" fmla="*/ 1813965 w 2089610"/>
                    <a:gd name="connsiteY6" fmla="*/ 2814407 h 2874403"/>
                    <a:gd name="connsiteX7" fmla="*/ 1202995 w 2089610"/>
                    <a:gd name="connsiteY7" fmla="*/ 2650698 h 2874403"/>
                    <a:gd name="connsiteX8" fmla="*/ 59996 w 2089610"/>
                    <a:gd name="connsiteY8" fmla="*/ 670965 h 2874403"/>
                    <a:gd name="connsiteX9" fmla="*/ 223704 w 2089610"/>
                    <a:gd name="connsiteY9" fmla="*/ 59995 h 2874403"/>
                    <a:gd name="connsiteX10" fmla="*/ 834674 w 2089610"/>
                    <a:gd name="connsiteY10" fmla="*/ 223704 h 287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9610" h="2874403">
                      <a:moveTo>
                        <a:pt x="834674" y="223704"/>
                      </a:moveTo>
                      <a:lnTo>
                        <a:pt x="1977674" y="2203437"/>
                      </a:lnTo>
                      <a:cubicBezTo>
                        <a:pt x="2054866" y="2337138"/>
                        <a:pt x="2055182" y="2494128"/>
                        <a:pt x="1992337" y="2623222"/>
                      </a:cubicBezTo>
                      <a:lnTo>
                        <a:pt x="1986202" y="2633231"/>
                      </a:lnTo>
                      <a:lnTo>
                        <a:pt x="2089610" y="2804080"/>
                      </a:lnTo>
                      <a:lnTo>
                        <a:pt x="1828307" y="2804080"/>
                      </a:lnTo>
                      <a:lnTo>
                        <a:pt x="1813965" y="2814407"/>
                      </a:lnTo>
                      <a:cubicBezTo>
                        <a:pt x="1600044" y="2937915"/>
                        <a:pt x="1326503" y="2864619"/>
                        <a:pt x="1202995" y="2650698"/>
                      </a:cubicBezTo>
                      <a:lnTo>
                        <a:pt x="59996" y="670965"/>
                      </a:lnTo>
                      <a:cubicBezTo>
                        <a:pt x="-63512" y="457044"/>
                        <a:pt x="9783" y="183503"/>
                        <a:pt x="223704" y="59995"/>
                      </a:cubicBezTo>
                      <a:cubicBezTo>
                        <a:pt x="437626" y="-63512"/>
                        <a:pt x="711167" y="9783"/>
                        <a:pt x="834674" y="22370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dirty="0"/>
                </a:p>
              </p:txBody>
            </p:sp>
          </p:grpSp>
          <p:sp>
            <p:nvSpPr>
              <p:cNvPr id="147" name="Freeform: Shape 140">
                <a:extLst>
                  <a:ext uri="{FF2B5EF4-FFF2-40B4-BE49-F238E27FC236}">
                    <a16:creationId xmlns:a16="http://schemas.microsoft.com/office/drawing/2014/main" id="{AC871ACC-8074-7A47-8EA1-CB74CB8E08C5}"/>
                  </a:ext>
                </a:extLst>
              </p:cNvPr>
              <p:cNvSpPr/>
              <p:nvPr/>
            </p:nvSpPr>
            <p:spPr>
              <a:xfrm>
                <a:off x="3430117" y="1830150"/>
                <a:ext cx="1067622" cy="1046694"/>
              </a:xfrm>
              <a:custGeom>
                <a:avLst/>
                <a:gdLst>
                  <a:gd name="connsiteX0" fmla="*/ 0 w 912407"/>
                  <a:gd name="connsiteY0" fmla="*/ 0 h 894522"/>
                  <a:gd name="connsiteX1" fmla="*/ 324342 w 912407"/>
                  <a:gd name="connsiteY1" fmla="*/ 0 h 894522"/>
                  <a:gd name="connsiteX2" fmla="*/ 762516 w 912407"/>
                  <a:gd name="connsiteY2" fmla="*/ 357122 h 894522"/>
                  <a:gd name="connsiteX3" fmla="*/ 770272 w 912407"/>
                  <a:gd name="connsiteY3" fmla="*/ 434051 h 894522"/>
                  <a:gd name="connsiteX4" fmla="*/ 771603 w 912407"/>
                  <a:gd name="connsiteY4" fmla="*/ 431851 h 894522"/>
                  <a:gd name="connsiteX5" fmla="*/ 912407 w 912407"/>
                  <a:gd name="connsiteY5" fmla="*/ 664484 h 894522"/>
                  <a:gd name="connsiteX6" fmla="*/ 713046 w 912407"/>
                  <a:gd name="connsiteY6" fmla="*/ 664484 h 894522"/>
                  <a:gd name="connsiteX7" fmla="*/ 695218 w 912407"/>
                  <a:gd name="connsiteY7" fmla="*/ 697329 h 894522"/>
                  <a:gd name="connsiteX8" fmla="*/ 324342 w 912407"/>
                  <a:gd name="connsiteY8" fmla="*/ 894522 h 894522"/>
                  <a:gd name="connsiteX9" fmla="*/ 0 w 912407"/>
                  <a:gd name="connsiteY9" fmla="*/ 894522 h 89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407" h="894522">
                    <a:moveTo>
                      <a:pt x="0" y="0"/>
                    </a:moveTo>
                    <a:lnTo>
                      <a:pt x="324342" y="0"/>
                    </a:lnTo>
                    <a:cubicBezTo>
                      <a:pt x="540480" y="0"/>
                      <a:pt x="720811" y="153313"/>
                      <a:pt x="762516" y="357122"/>
                    </a:cubicBezTo>
                    <a:lnTo>
                      <a:pt x="770272" y="434051"/>
                    </a:lnTo>
                    <a:lnTo>
                      <a:pt x="771603" y="431851"/>
                    </a:lnTo>
                    <a:lnTo>
                      <a:pt x="912407" y="664484"/>
                    </a:lnTo>
                    <a:lnTo>
                      <a:pt x="713046" y="664484"/>
                    </a:lnTo>
                    <a:lnTo>
                      <a:pt x="695218" y="697329"/>
                    </a:lnTo>
                    <a:cubicBezTo>
                      <a:pt x="614841" y="816301"/>
                      <a:pt x="478726" y="894522"/>
                      <a:pt x="324342" y="894522"/>
                    </a:cubicBezTo>
                    <a:lnTo>
                      <a:pt x="0" y="894522"/>
                    </a:lnTo>
                    <a:close/>
                  </a:path>
                </a:pathLst>
              </a:custGeom>
              <a:solidFill>
                <a:srgbClr val="A711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p>
            </p:txBody>
          </p:sp>
          <p:sp>
            <p:nvSpPr>
              <p:cNvPr id="148" name="Freeform: Shape 141">
                <a:extLst>
                  <a:ext uri="{FF2B5EF4-FFF2-40B4-BE49-F238E27FC236}">
                    <a16:creationId xmlns:a16="http://schemas.microsoft.com/office/drawing/2014/main" id="{21EF2B3B-7761-F944-B30F-DB8818898016}"/>
                  </a:ext>
                </a:extLst>
              </p:cNvPr>
              <p:cNvSpPr/>
              <p:nvPr/>
            </p:nvSpPr>
            <p:spPr>
              <a:xfrm rot="19800000" flipH="1">
                <a:off x="2746566" y="3142305"/>
                <a:ext cx="1207604" cy="1165906"/>
              </a:xfrm>
              <a:custGeom>
                <a:avLst/>
                <a:gdLst>
                  <a:gd name="connsiteX0" fmla="*/ 304656 w 1032038"/>
                  <a:gd name="connsiteY0" fmla="*/ 161728 h 996402"/>
                  <a:gd name="connsiteX1" fmla="*/ 103747 w 1032038"/>
                  <a:gd name="connsiteY1" fmla="*/ 690092 h 996402"/>
                  <a:gd name="connsiteX2" fmla="*/ 116374 w 1032038"/>
                  <a:gd name="connsiteY2" fmla="*/ 718132 h 996402"/>
                  <a:gd name="connsiteX3" fmla="*/ 0 w 1032038"/>
                  <a:gd name="connsiteY3" fmla="*/ 910403 h 996402"/>
                  <a:gd name="connsiteX4" fmla="*/ 265789 w 1032038"/>
                  <a:gd name="connsiteY4" fmla="*/ 910403 h 996402"/>
                  <a:gd name="connsiteX5" fmla="*/ 332133 w 1032038"/>
                  <a:gd name="connsiteY5" fmla="*/ 951070 h 996402"/>
                  <a:gd name="connsiteX6" fmla="*/ 751917 w 1032038"/>
                  <a:gd name="connsiteY6" fmla="*/ 936407 h 996402"/>
                  <a:gd name="connsiteX7" fmla="*/ 1032038 w 1032038"/>
                  <a:gd name="connsiteY7" fmla="*/ 774679 h 996402"/>
                  <a:gd name="connsiteX8" fmla="*/ 584777 w 1032038"/>
                  <a:gd name="connsiteY8" fmla="*/ 0 h 99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038" h="996402">
                    <a:moveTo>
                      <a:pt x="304656" y="161728"/>
                    </a:moveTo>
                    <a:cubicBezTo>
                      <a:pt x="117475" y="269797"/>
                      <a:pt x="37961" y="492736"/>
                      <a:pt x="103747" y="690092"/>
                    </a:cubicBezTo>
                    <a:lnTo>
                      <a:pt x="116374" y="718132"/>
                    </a:lnTo>
                    <a:lnTo>
                      <a:pt x="0" y="910403"/>
                    </a:lnTo>
                    <a:lnTo>
                      <a:pt x="265789" y="910403"/>
                    </a:lnTo>
                    <a:lnTo>
                      <a:pt x="332133" y="951070"/>
                    </a:lnTo>
                    <a:cubicBezTo>
                      <a:pt x="461226" y="1013915"/>
                      <a:pt x="618216" y="1013599"/>
                      <a:pt x="751917" y="936407"/>
                    </a:cubicBezTo>
                    <a:lnTo>
                      <a:pt x="1032038" y="774679"/>
                    </a:lnTo>
                    <a:lnTo>
                      <a:pt x="584777" y="0"/>
                    </a:lnTo>
                    <a:close/>
                  </a:path>
                </a:pathLst>
              </a:custGeom>
              <a:solidFill>
                <a:srgbClr val="7D7F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dirty="0"/>
              </a:p>
            </p:txBody>
          </p:sp>
          <p:sp>
            <p:nvSpPr>
              <p:cNvPr id="149" name="Freeform: Shape 142">
                <a:extLst>
                  <a:ext uri="{FF2B5EF4-FFF2-40B4-BE49-F238E27FC236}">
                    <a16:creationId xmlns:a16="http://schemas.microsoft.com/office/drawing/2014/main" id="{317C8BF9-DFED-9441-B2F2-D1BA44E38A31}"/>
                  </a:ext>
                </a:extLst>
              </p:cNvPr>
              <p:cNvSpPr/>
              <p:nvPr/>
            </p:nvSpPr>
            <p:spPr>
              <a:xfrm rot="18000000">
                <a:off x="3152363" y="4712814"/>
                <a:ext cx="1227201" cy="1113779"/>
              </a:xfrm>
              <a:custGeom>
                <a:avLst/>
                <a:gdLst>
                  <a:gd name="connsiteX0" fmla="*/ 936850 w 1048786"/>
                  <a:gd name="connsiteY0" fmla="*/ 280888 h 951854"/>
                  <a:gd name="connsiteX1" fmla="*/ 951513 w 1048786"/>
                  <a:gd name="connsiteY1" fmla="*/ 700673 h 951854"/>
                  <a:gd name="connsiteX2" fmla="*/ 945378 w 1048786"/>
                  <a:gd name="connsiteY2" fmla="*/ 710682 h 951854"/>
                  <a:gd name="connsiteX3" fmla="*/ 1048786 w 1048786"/>
                  <a:gd name="connsiteY3" fmla="*/ 881531 h 951854"/>
                  <a:gd name="connsiteX4" fmla="*/ 787483 w 1048786"/>
                  <a:gd name="connsiteY4" fmla="*/ 881531 h 951854"/>
                  <a:gd name="connsiteX5" fmla="*/ 773141 w 1048786"/>
                  <a:gd name="connsiteY5" fmla="*/ 891858 h 951854"/>
                  <a:gd name="connsiteX6" fmla="*/ 162171 w 1048786"/>
                  <a:gd name="connsiteY6" fmla="*/ 728149 h 951854"/>
                  <a:gd name="connsiteX7" fmla="*/ 0 w 1048786"/>
                  <a:gd name="connsiteY7" fmla="*/ 447261 h 951854"/>
                  <a:gd name="connsiteX8" fmla="*/ 774679 w 1048786"/>
                  <a:gd name="connsiteY8" fmla="*/ 0 h 9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86" h="951854">
                    <a:moveTo>
                      <a:pt x="936850" y="280888"/>
                    </a:moveTo>
                    <a:cubicBezTo>
                      <a:pt x="1014042" y="414589"/>
                      <a:pt x="1014358" y="571579"/>
                      <a:pt x="951513" y="700673"/>
                    </a:cubicBezTo>
                    <a:lnTo>
                      <a:pt x="945378" y="710682"/>
                    </a:lnTo>
                    <a:lnTo>
                      <a:pt x="1048786" y="881531"/>
                    </a:lnTo>
                    <a:lnTo>
                      <a:pt x="787483" y="881531"/>
                    </a:lnTo>
                    <a:lnTo>
                      <a:pt x="773141" y="891858"/>
                    </a:lnTo>
                    <a:cubicBezTo>
                      <a:pt x="559220" y="1015366"/>
                      <a:pt x="285679" y="942070"/>
                      <a:pt x="162171" y="728149"/>
                    </a:cubicBezTo>
                    <a:lnTo>
                      <a:pt x="0" y="447261"/>
                    </a:lnTo>
                    <a:lnTo>
                      <a:pt x="774679" y="0"/>
                    </a:lnTo>
                    <a:close/>
                  </a:path>
                </a:pathLst>
              </a:custGeom>
              <a:solidFill>
                <a:srgbClr val="1A50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ctr" defTabSz="914400" rtl="1" eaLnBrk="1" latinLnBrk="0" hangingPunct="1"/>
                <a:endParaRPr lang="en-US" sz="2800" dirty="0"/>
              </a:p>
            </p:txBody>
          </p:sp>
          <p:sp>
            <p:nvSpPr>
              <p:cNvPr id="150" name="Oval 149">
                <a:extLst>
                  <a:ext uri="{FF2B5EF4-FFF2-40B4-BE49-F238E27FC236}">
                    <a16:creationId xmlns:a16="http://schemas.microsoft.com/office/drawing/2014/main" id="{1F058BB6-B3C2-434F-A337-CF4D5E033047}"/>
                  </a:ext>
                </a:extLst>
              </p:cNvPr>
              <p:cNvSpPr/>
              <p:nvPr/>
            </p:nvSpPr>
            <p:spPr>
              <a:xfrm flipH="1">
                <a:off x="3069588" y="1903636"/>
                <a:ext cx="880173" cy="880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1" name="Oval 150">
                <a:extLst>
                  <a:ext uri="{FF2B5EF4-FFF2-40B4-BE49-F238E27FC236}">
                    <a16:creationId xmlns:a16="http://schemas.microsoft.com/office/drawing/2014/main" id="{9F46E84C-A1B5-4C44-B334-1829E7DBBEAF}"/>
                  </a:ext>
                </a:extLst>
              </p:cNvPr>
              <p:cNvSpPr/>
              <p:nvPr/>
            </p:nvSpPr>
            <p:spPr>
              <a:xfrm flipH="1">
                <a:off x="2716211" y="3337030"/>
                <a:ext cx="880173" cy="880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2" name="Oval 151">
                <a:extLst>
                  <a:ext uri="{FF2B5EF4-FFF2-40B4-BE49-F238E27FC236}">
                    <a16:creationId xmlns:a16="http://schemas.microsoft.com/office/drawing/2014/main" id="{A155C15D-1077-854F-97EB-C0F1D4E6B094}"/>
                  </a:ext>
                </a:extLst>
              </p:cNvPr>
              <p:cNvSpPr/>
              <p:nvPr/>
            </p:nvSpPr>
            <p:spPr>
              <a:xfrm flipH="1">
                <a:off x="3137702" y="4808454"/>
                <a:ext cx="880173" cy="880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3" name="TextBox 152">
                <a:extLst>
                  <a:ext uri="{FF2B5EF4-FFF2-40B4-BE49-F238E27FC236}">
                    <a16:creationId xmlns:a16="http://schemas.microsoft.com/office/drawing/2014/main" id="{780C4566-6454-AF4A-967B-E0C443384BBA}"/>
                  </a:ext>
                </a:extLst>
              </p:cNvPr>
              <p:cNvSpPr txBox="1"/>
              <p:nvPr/>
            </p:nvSpPr>
            <p:spPr>
              <a:xfrm>
                <a:off x="-111405" y="3618008"/>
                <a:ext cx="2884965" cy="646331"/>
              </a:xfrm>
              <a:prstGeom prst="rect">
                <a:avLst/>
              </a:prstGeom>
              <a:noFill/>
            </p:spPr>
            <p:txBody>
              <a:bodyPr wrap="square">
                <a:spAutoFit/>
              </a:bodyPr>
              <a:lstStyle/>
              <a:p>
                <a:pPr marL="90000" indent="-90000" algn="r" rtl="1">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صافي الديون من حقوق الملكية بنسبة </a:t>
                </a:r>
                <a:r>
                  <a:rPr lang="ar-LB" sz="900" dirty="0">
                    <a:latin typeface="GE Dinar Two" panose="020A0503020102020204" pitchFamily="18" charset="-78"/>
                    <a:ea typeface="GE Dinar Two" panose="020A0503020102020204" pitchFamily="18" charset="-78"/>
                    <a:cs typeface="GE Dinar Two" panose="020A0503020102020204" pitchFamily="18" charset="-78"/>
                  </a:rPr>
                  <a:t>57</a:t>
                </a:r>
                <a:r>
                  <a:rPr lang="ar-QA" sz="900" dirty="0">
                    <a:latin typeface="GE Dinar Two" panose="020A0503020102020204" pitchFamily="18" charset="-78"/>
                    <a:ea typeface="GE Dinar Two" panose="020A0503020102020204" pitchFamily="18" charset="-78"/>
                    <a:cs typeface="GE Dinar Two" panose="020A0503020102020204" pitchFamily="18" charset="-78"/>
                  </a:rPr>
                  <a:t>%</a:t>
                </a:r>
              </a:p>
              <a:p>
                <a:pPr marL="90000" indent="-90000" algn="r" rtl="1">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تدفقات نقدية متكررة</a:t>
                </a:r>
                <a:r>
                  <a:rPr lang="ar-QA" sz="900" dirty="0">
                    <a:latin typeface="GE Dinar Two" panose="020A0503020102020204" pitchFamily="18" charset="-78"/>
                    <a:ea typeface="GE Dinar Two" panose="020A0503020102020204" pitchFamily="18" charset="-78"/>
                    <a:cs typeface="GE Dinar Two" panose="020A0503020102020204" pitchFamily="18" charset="-78"/>
                  </a:rPr>
                  <a:t> .</a:t>
                </a:r>
              </a:p>
              <a:p>
                <a:pPr marL="90000" indent="-90000" algn="r" rtl="1">
                  <a:buFont typeface="Arial" panose="020B0604020202020204" pitchFamily="34" charset="0"/>
                  <a:buChar char="•"/>
                </a:pPr>
                <a:r>
                  <a:rPr lang="ar-QA" sz="900" dirty="0">
                    <a:latin typeface="GE Dinar Two" panose="020A0503020102020204" pitchFamily="18" charset="-78"/>
                    <a:ea typeface="GE Dinar Two" panose="020A0503020102020204" pitchFamily="18" charset="-78"/>
                    <a:cs typeface="GE Dinar Two" panose="020A0503020102020204" pitchFamily="18" charset="-78"/>
                  </a:rPr>
                  <a:t>توزيع أرباح نقدية بقيمة </a:t>
                </a:r>
                <a:r>
                  <a:rPr lang="ar-LB" sz="900" dirty="0">
                    <a:latin typeface="GE Dinar Two" panose="020A0503020102020204" pitchFamily="18" charset="-78"/>
                    <a:ea typeface="GE Dinar Two" panose="020A0503020102020204" pitchFamily="18" charset="-78"/>
                    <a:cs typeface="GE Dinar Two" panose="020A0503020102020204" pitchFamily="18" charset="-78"/>
                  </a:rPr>
                  <a:t>3,6</a:t>
                </a:r>
                <a:r>
                  <a:rPr lang="ar-QA" sz="900" dirty="0">
                    <a:latin typeface="GE Dinar Two" panose="020A0503020102020204" pitchFamily="18" charset="-78"/>
                    <a:ea typeface="GE Dinar Two" panose="020A0503020102020204" pitchFamily="18" charset="-78"/>
                    <a:cs typeface="GE Dinar Two" panose="020A0503020102020204" pitchFamily="18" charset="-78"/>
                  </a:rPr>
                  <a:t> مليارات ريال قطري (</a:t>
                </a:r>
                <a:r>
                  <a:rPr lang="ar-LB" sz="900" dirty="0">
                    <a:latin typeface="GE Dinar Two" panose="020A0503020102020204" pitchFamily="18" charset="-78"/>
                    <a:ea typeface="GE Dinar Two" panose="020A0503020102020204" pitchFamily="18" charset="-78"/>
                    <a:cs typeface="GE Dinar Two" panose="020A0503020102020204" pitchFamily="18" charset="-78"/>
                  </a:rPr>
                  <a:t>2018</a:t>
                </a:r>
                <a:r>
                  <a:rPr lang="ar-QA" sz="900" dirty="0">
                    <a:latin typeface="GE Dinar Two" panose="020A0503020102020204" pitchFamily="18" charset="-78"/>
                    <a:ea typeface="GE Dinar Two" panose="020A0503020102020204" pitchFamily="18" charset="-78"/>
                    <a:cs typeface="GE Dinar Two" panose="020A0503020102020204" pitchFamily="18" charset="-78"/>
                  </a:rPr>
                  <a:t> - </a:t>
                </a:r>
                <a:r>
                  <a:rPr lang="ar-LB" sz="900" dirty="0">
                    <a:latin typeface="GE Dinar Two" panose="020A0503020102020204" pitchFamily="18" charset="-78"/>
                    <a:ea typeface="GE Dinar Two" panose="020A0503020102020204" pitchFamily="18" charset="-78"/>
                    <a:cs typeface="GE Dinar Two" panose="020A0503020102020204" pitchFamily="18" charset="-78"/>
                  </a:rPr>
                  <a:t>2022</a:t>
                </a:r>
                <a:r>
                  <a:rPr lang="ar-QA" sz="900" dirty="0">
                    <a:latin typeface="GE Dinar Two" panose="020A0503020102020204" pitchFamily="18" charset="-78"/>
                    <a:ea typeface="GE Dinar Two" panose="020A0503020102020204" pitchFamily="18" charset="-78"/>
                    <a:cs typeface="GE Dinar Two" panose="020A0503020102020204" pitchFamily="18" charset="-78"/>
                  </a:rPr>
                  <a:t>)</a:t>
                </a:r>
                <a:endParaRPr lang="en-US" sz="900" dirty="0">
                  <a:latin typeface="GE Dinar Two" panose="020A0503020102020204" pitchFamily="18" charset="-78"/>
                  <a:ea typeface="GE Dinar Two" panose="020A0503020102020204" pitchFamily="18" charset="-78"/>
                  <a:cs typeface="GE Dinar Two" panose="020A0503020102020204" pitchFamily="18" charset="-78"/>
                </a:endParaRPr>
              </a:p>
              <a:p>
                <a:pPr marL="90000" indent="-90000" algn="r" rtl="1">
                  <a:buFont typeface="Arial" panose="020B0604020202020204" pitchFamily="34" charset="0"/>
                  <a:buChar char="•"/>
                </a:pPr>
                <a:endParaRPr lang="ar-QA"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4" name="TextBox 153">
                <a:extLst>
                  <a:ext uri="{FF2B5EF4-FFF2-40B4-BE49-F238E27FC236}">
                    <a16:creationId xmlns:a16="http://schemas.microsoft.com/office/drawing/2014/main" id="{FA1238A1-A001-9C41-8C21-C9009A1087FD}"/>
                  </a:ext>
                </a:extLst>
              </p:cNvPr>
              <p:cNvSpPr txBox="1"/>
              <p:nvPr/>
            </p:nvSpPr>
            <p:spPr>
              <a:xfrm>
                <a:off x="50065" y="3389927"/>
                <a:ext cx="2723494" cy="261610"/>
              </a:xfrm>
              <a:prstGeom prst="rect">
                <a:avLst/>
              </a:prstGeom>
              <a:noFill/>
            </p:spPr>
            <p:txBody>
              <a:bodyPr wrap="square">
                <a:spAutoFit/>
              </a:bodyPr>
              <a:lstStyle/>
              <a:p>
                <a:pPr algn="r" rtl="1"/>
                <a:r>
                  <a:rPr lang="ar-QA" sz="1100" dirty="0">
                    <a:solidFill>
                      <a:srgbClr val="76787C"/>
                    </a:solidFill>
                    <a:latin typeface="GE Dinar Two" panose="020A0503020102020204" pitchFamily="18" charset="-78"/>
                    <a:ea typeface="GE Dinar Two" panose="020A0503020102020204" pitchFamily="18" charset="-78"/>
                    <a:cs typeface="GE Dinar Two" panose="020A0503020102020204" pitchFamily="18" charset="-78"/>
                  </a:rPr>
                  <a:t>ميزانية عمومية قوية</a:t>
                </a:r>
                <a:endParaRPr lang="en-US" sz="1100" dirty="0">
                  <a:solidFill>
                    <a:srgbClr val="76787C"/>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5" name="TextBox 154">
                <a:extLst>
                  <a:ext uri="{FF2B5EF4-FFF2-40B4-BE49-F238E27FC236}">
                    <a16:creationId xmlns:a16="http://schemas.microsoft.com/office/drawing/2014/main" id="{E450B4DC-BA41-EA4B-B1E0-7DDB41C17D13}"/>
                  </a:ext>
                </a:extLst>
              </p:cNvPr>
              <p:cNvSpPr txBox="1"/>
              <p:nvPr/>
            </p:nvSpPr>
            <p:spPr>
              <a:xfrm>
                <a:off x="683717" y="5055930"/>
                <a:ext cx="2504090" cy="707886"/>
              </a:xfrm>
              <a:prstGeom prst="rect">
                <a:avLst/>
              </a:prstGeom>
              <a:noFill/>
            </p:spPr>
            <p:txBody>
              <a:bodyPr wrap="square">
                <a:spAutoFit/>
              </a:bodyPr>
              <a:lstStyle/>
              <a:p>
                <a:pPr marL="90000" lvl="0" indent="-90000" algn="r" rtl="1">
                  <a:buFont typeface="Arial" panose="020B0604020202020204" pitchFamily="34" charset="0"/>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تمثل ايرادات الايجارات حوالي </a:t>
                </a:r>
                <a:r>
                  <a:rPr lang="ar-LB" sz="1000" dirty="0">
                    <a:latin typeface="GE Dinar Two" panose="020A0503020102020204" pitchFamily="18" charset="-78"/>
                    <a:ea typeface="GE Dinar Two" panose="020A0503020102020204" pitchFamily="18" charset="-78"/>
                    <a:cs typeface="GE Dinar Two" panose="020A0503020102020204" pitchFamily="18" charset="-78"/>
                  </a:rPr>
                  <a:t>80</a:t>
                </a:r>
                <a:r>
                  <a:rPr lang="ar-QA" sz="1000" dirty="0">
                    <a:latin typeface="GE Dinar Two" panose="020A0503020102020204" pitchFamily="18" charset="-78"/>
                    <a:ea typeface="GE Dinar Two" panose="020A0503020102020204" pitchFamily="18" charset="-78"/>
                    <a:cs typeface="GE Dinar Two" panose="020A0503020102020204" pitchFamily="18" charset="-78"/>
                  </a:rPr>
                  <a:t>% من مجموع الايرادات التشغيلية</a:t>
                </a:r>
              </a:p>
              <a:p>
                <a:pPr marL="90000" indent="-90000" algn="r" rtl="1">
                  <a:buFont typeface="Arial" panose="020B0604020202020204" pitchFamily="34" charset="0"/>
                  <a:buChar char="•"/>
                </a:pPr>
                <a:r>
                  <a:rPr lang="en-US" sz="1000" dirty="0">
                    <a:latin typeface="GE Dinar Two" panose="020A0503020102020204" pitchFamily="18" charset="-78"/>
                    <a:ea typeface="GE Dinar Two" panose="020A0503020102020204" pitchFamily="18" charset="-78"/>
                    <a:cs typeface="GE Dinar Two" panose="020A0503020102020204" pitchFamily="18" charset="-78"/>
                  </a:rPr>
                  <a:t> </a:t>
                </a:r>
                <a:r>
                  <a:rPr lang="ar-LB" sz="1000" dirty="0">
                    <a:latin typeface="GE Dinar Two" panose="020A0503020102020204" pitchFamily="18" charset="-78"/>
                    <a:ea typeface="GE Dinar Two" panose="020A0503020102020204" pitchFamily="18" charset="-78"/>
                    <a:cs typeface="GE Dinar Two" panose="020A0503020102020204" pitchFamily="18" charset="-78"/>
                  </a:rPr>
                  <a:t>94</a:t>
                </a:r>
                <a:r>
                  <a:rPr lang="ar-QA" sz="1000" dirty="0">
                    <a:latin typeface="GE Dinar Two" panose="020A0503020102020204" pitchFamily="18" charset="-78"/>
                    <a:ea typeface="GE Dinar Two" panose="020A0503020102020204" pitchFamily="18" charset="-78"/>
                    <a:cs typeface="GE Dinar Two" panose="020A0503020102020204" pitchFamily="18" charset="-78"/>
                  </a:rPr>
                  <a:t>% من الأرباح التشغيلية هي من صافي إيرادات الإيجارات</a:t>
                </a:r>
                <a:endParaRPr lang="en-US"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56" name="TextBox 155">
                <a:extLst>
                  <a:ext uri="{FF2B5EF4-FFF2-40B4-BE49-F238E27FC236}">
                    <a16:creationId xmlns:a16="http://schemas.microsoft.com/office/drawing/2014/main" id="{E6782422-D4AE-CF45-9E8F-3A9840607C56}"/>
                  </a:ext>
                </a:extLst>
              </p:cNvPr>
              <p:cNvSpPr txBox="1"/>
              <p:nvPr/>
            </p:nvSpPr>
            <p:spPr>
              <a:xfrm>
                <a:off x="939230" y="4787768"/>
                <a:ext cx="2250897" cy="261610"/>
              </a:xfrm>
              <a:prstGeom prst="rect">
                <a:avLst/>
              </a:prstGeom>
              <a:noFill/>
            </p:spPr>
            <p:txBody>
              <a:bodyPr wrap="square">
                <a:spAutoFit/>
              </a:bodyPr>
              <a:lstStyle/>
              <a:p>
                <a:pPr algn="r" rtl="1"/>
                <a:r>
                  <a:rPr lang="ar-AE" sz="1100"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الإيرادات والأرباح المتكررة</a:t>
                </a:r>
              </a:p>
            </p:txBody>
          </p:sp>
          <p:sp>
            <p:nvSpPr>
              <p:cNvPr id="157" name="Freeform: Shape 96">
                <a:extLst>
                  <a:ext uri="{FF2B5EF4-FFF2-40B4-BE49-F238E27FC236}">
                    <a16:creationId xmlns:a16="http://schemas.microsoft.com/office/drawing/2014/main" id="{04A6C833-6280-284B-9009-E43000A4B4AA}"/>
                  </a:ext>
                </a:extLst>
              </p:cNvPr>
              <p:cNvSpPr/>
              <p:nvPr/>
            </p:nvSpPr>
            <p:spPr>
              <a:xfrm>
                <a:off x="2940727" y="3507792"/>
                <a:ext cx="445792" cy="538645"/>
              </a:xfrm>
              <a:custGeom>
                <a:avLst/>
                <a:gdLst>
                  <a:gd name="connsiteX0" fmla="*/ 114342 w 556854"/>
                  <a:gd name="connsiteY0" fmla="*/ 509641 h 674604"/>
                  <a:gd name="connsiteX1" fmla="*/ 286998 w 556854"/>
                  <a:gd name="connsiteY1" fmla="*/ 509641 h 674604"/>
                  <a:gd name="connsiteX2" fmla="*/ 290797 w 556854"/>
                  <a:gd name="connsiteY2" fmla="*/ 513440 h 674604"/>
                  <a:gd name="connsiteX3" fmla="*/ 290797 w 556854"/>
                  <a:gd name="connsiteY3" fmla="*/ 552772 h 674604"/>
                  <a:gd name="connsiteX4" fmla="*/ 286998 w 556854"/>
                  <a:gd name="connsiteY4" fmla="*/ 556571 h 674604"/>
                  <a:gd name="connsiteX5" fmla="*/ 114342 w 556854"/>
                  <a:gd name="connsiteY5" fmla="*/ 556571 h 674604"/>
                  <a:gd name="connsiteX6" fmla="*/ 110543 w 556854"/>
                  <a:gd name="connsiteY6" fmla="*/ 552772 h 674604"/>
                  <a:gd name="connsiteX7" fmla="*/ 110543 w 556854"/>
                  <a:gd name="connsiteY7" fmla="*/ 513440 h 674604"/>
                  <a:gd name="connsiteX8" fmla="*/ 114342 w 556854"/>
                  <a:gd name="connsiteY8" fmla="*/ 509641 h 674604"/>
                  <a:gd name="connsiteX9" fmla="*/ 114342 w 556854"/>
                  <a:gd name="connsiteY9" fmla="*/ 434240 h 674604"/>
                  <a:gd name="connsiteX10" fmla="*/ 409525 w 556854"/>
                  <a:gd name="connsiteY10" fmla="*/ 434240 h 674604"/>
                  <a:gd name="connsiteX11" fmla="*/ 413324 w 556854"/>
                  <a:gd name="connsiteY11" fmla="*/ 438039 h 674604"/>
                  <a:gd name="connsiteX12" fmla="*/ 413324 w 556854"/>
                  <a:gd name="connsiteY12" fmla="*/ 477371 h 674604"/>
                  <a:gd name="connsiteX13" fmla="*/ 409525 w 556854"/>
                  <a:gd name="connsiteY13" fmla="*/ 481170 h 674604"/>
                  <a:gd name="connsiteX14" fmla="*/ 114342 w 556854"/>
                  <a:gd name="connsiteY14" fmla="*/ 481170 h 674604"/>
                  <a:gd name="connsiteX15" fmla="*/ 110543 w 556854"/>
                  <a:gd name="connsiteY15" fmla="*/ 477371 h 674604"/>
                  <a:gd name="connsiteX16" fmla="*/ 110543 w 556854"/>
                  <a:gd name="connsiteY16" fmla="*/ 438039 h 674604"/>
                  <a:gd name="connsiteX17" fmla="*/ 114342 w 556854"/>
                  <a:gd name="connsiteY17" fmla="*/ 434240 h 674604"/>
                  <a:gd name="connsiteX18" fmla="*/ 114342 w 556854"/>
                  <a:gd name="connsiteY18" fmla="*/ 358840 h 674604"/>
                  <a:gd name="connsiteX19" fmla="*/ 364756 w 556854"/>
                  <a:gd name="connsiteY19" fmla="*/ 358840 h 674604"/>
                  <a:gd name="connsiteX20" fmla="*/ 368555 w 556854"/>
                  <a:gd name="connsiteY20" fmla="*/ 362639 h 674604"/>
                  <a:gd name="connsiteX21" fmla="*/ 368555 w 556854"/>
                  <a:gd name="connsiteY21" fmla="*/ 401971 h 674604"/>
                  <a:gd name="connsiteX22" fmla="*/ 364756 w 556854"/>
                  <a:gd name="connsiteY22" fmla="*/ 405770 h 674604"/>
                  <a:gd name="connsiteX23" fmla="*/ 114342 w 556854"/>
                  <a:gd name="connsiteY23" fmla="*/ 405770 h 674604"/>
                  <a:gd name="connsiteX24" fmla="*/ 110543 w 556854"/>
                  <a:gd name="connsiteY24" fmla="*/ 401971 h 674604"/>
                  <a:gd name="connsiteX25" fmla="*/ 110543 w 556854"/>
                  <a:gd name="connsiteY25" fmla="*/ 362639 h 674604"/>
                  <a:gd name="connsiteX26" fmla="*/ 114342 w 556854"/>
                  <a:gd name="connsiteY26" fmla="*/ 358840 h 674604"/>
                  <a:gd name="connsiteX27" fmla="*/ 114342 w 556854"/>
                  <a:gd name="connsiteY27" fmla="*/ 283439 h 674604"/>
                  <a:gd name="connsiteX28" fmla="*/ 442513 w 556854"/>
                  <a:gd name="connsiteY28" fmla="*/ 283439 h 674604"/>
                  <a:gd name="connsiteX29" fmla="*/ 446312 w 556854"/>
                  <a:gd name="connsiteY29" fmla="*/ 287238 h 674604"/>
                  <a:gd name="connsiteX30" fmla="*/ 446312 w 556854"/>
                  <a:gd name="connsiteY30" fmla="*/ 326570 h 674604"/>
                  <a:gd name="connsiteX31" fmla="*/ 442513 w 556854"/>
                  <a:gd name="connsiteY31" fmla="*/ 330369 h 674604"/>
                  <a:gd name="connsiteX32" fmla="*/ 114342 w 556854"/>
                  <a:gd name="connsiteY32" fmla="*/ 330369 h 674604"/>
                  <a:gd name="connsiteX33" fmla="*/ 110543 w 556854"/>
                  <a:gd name="connsiteY33" fmla="*/ 326570 h 674604"/>
                  <a:gd name="connsiteX34" fmla="*/ 110543 w 556854"/>
                  <a:gd name="connsiteY34" fmla="*/ 287238 h 674604"/>
                  <a:gd name="connsiteX35" fmla="*/ 114342 w 556854"/>
                  <a:gd name="connsiteY35" fmla="*/ 283439 h 674604"/>
                  <a:gd name="connsiteX36" fmla="*/ 380595 w 556854"/>
                  <a:gd name="connsiteY36" fmla="*/ 62672 h 674604"/>
                  <a:gd name="connsiteX37" fmla="*/ 380361 w 556854"/>
                  <a:gd name="connsiteY37" fmla="*/ 162062 h 674604"/>
                  <a:gd name="connsiteX38" fmla="*/ 489173 w 556854"/>
                  <a:gd name="connsiteY38" fmla="*/ 162019 h 674604"/>
                  <a:gd name="connsiteX39" fmla="*/ 380595 w 556854"/>
                  <a:gd name="connsiteY39" fmla="*/ 62672 h 674604"/>
                  <a:gd name="connsiteX40" fmla="*/ 351246 w 556854"/>
                  <a:gd name="connsiteY40" fmla="*/ 0 h 674604"/>
                  <a:gd name="connsiteX41" fmla="*/ 556854 w 556854"/>
                  <a:gd name="connsiteY41" fmla="*/ 188497 h 674604"/>
                  <a:gd name="connsiteX42" fmla="*/ 351246 w 556854"/>
                  <a:gd name="connsiteY42" fmla="*/ 187469 h 674604"/>
                  <a:gd name="connsiteX43" fmla="*/ 351246 w 556854"/>
                  <a:gd name="connsiteY43" fmla="*/ 0 h 674604"/>
                  <a:gd name="connsiteX44" fmla="*/ 6954 w 556854"/>
                  <a:gd name="connsiteY44" fmla="*/ 0 h 674604"/>
                  <a:gd name="connsiteX45" fmla="*/ 339769 w 556854"/>
                  <a:gd name="connsiteY45" fmla="*/ 0 h 674604"/>
                  <a:gd name="connsiteX46" fmla="*/ 339769 w 556854"/>
                  <a:gd name="connsiteY46" fmla="*/ 44038 h 674604"/>
                  <a:gd name="connsiteX47" fmla="*/ 46049 w 556854"/>
                  <a:gd name="connsiteY47" fmla="*/ 44038 h 674604"/>
                  <a:gd name="connsiteX48" fmla="*/ 46049 w 556854"/>
                  <a:gd name="connsiteY48" fmla="*/ 630567 h 674604"/>
                  <a:gd name="connsiteX49" fmla="*/ 510805 w 556854"/>
                  <a:gd name="connsiteY49" fmla="*/ 630567 h 674604"/>
                  <a:gd name="connsiteX50" fmla="*/ 510805 w 556854"/>
                  <a:gd name="connsiteY50" fmla="*/ 198758 h 674604"/>
                  <a:gd name="connsiteX51" fmla="*/ 556854 w 556854"/>
                  <a:gd name="connsiteY51" fmla="*/ 198758 h 674604"/>
                  <a:gd name="connsiteX52" fmla="*/ 556854 w 556854"/>
                  <a:gd name="connsiteY52" fmla="*/ 667649 h 674604"/>
                  <a:gd name="connsiteX53" fmla="*/ 549899 w 556854"/>
                  <a:gd name="connsiteY53" fmla="*/ 674604 h 674604"/>
                  <a:gd name="connsiteX54" fmla="*/ 6954 w 556854"/>
                  <a:gd name="connsiteY54" fmla="*/ 674604 h 674604"/>
                  <a:gd name="connsiteX55" fmla="*/ 0 w 556854"/>
                  <a:gd name="connsiteY55" fmla="*/ 667649 h 674604"/>
                  <a:gd name="connsiteX56" fmla="*/ 0 w 556854"/>
                  <a:gd name="connsiteY56" fmla="*/ 6954 h 674604"/>
                  <a:gd name="connsiteX57" fmla="*/ 6954 w 556854"/>
                  <a:gd name="connsiteY57" fmla="*/ 0 h 67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56854" h="674604">
                    <a:moveTo>
                      <a:pt x="114342" y="509641"/>
                    </a:moveTo>
                    <a:lnTo>
                      <a:pt x="286998" y="509641"/>
                    </a:lnTo>
                    <a:cubicBezTo>
                      <a:pt x="289096" y="509641"/>
                      <a:pt x="290797" y="511342"/>
                      <a:pt x="290797" y="513440"/>
                    </a:cubicBezTo>
                    <a:lnTo>
                      <a:pt x="290797" y="552772"/>
                    </a:lnTo>
                    <a:cubicBezTo>
                      <a:pt x="290797" y="554870"/>
                      <a:pt x="289096" y="556571"/>
                      <a:pt x="286998" y="556571"/>
                    </a:cubicBezTo>
                    <a:lnTo>
                      <a:pt x="114342" y="556571"/>
                    </a:lnTo>
                    <a:cubicBezTo>
                      <a:pt x="112244" y="556571"/>
                      <a:pt x="110543" y="554870"/>
                      <a:pt x="110543" y="552772"/>
                    </a:cubicBezTo>
                    <a:lnTo>
                      <a:pt x="110543" y="513440"/>
                    </a:lnTo>
                    <a:cubicBezTo>
                      <a:pt x="110543" y="511342"/>
                      <a:pt x="112244" y="509641"/>
                      <a:pt x="114342" y="509641"/>
                    </a:cubicBezTo>
                    <a:close/>
                    <a:moveTo>
                      <a:pt x="114342" y="434240"/>
                    </a:moveTo>
                    <a:lnTo>
                      <a:pt x="409525" y="434240"/>
                    </a:lnTo>
                    <a:cubicBezTo>
                      <a:pt x="411623" y="434240"/>
                      <a:pt x="413324" y="435941"/>
                      <a:pt x="413324" y="438039"/>
                    </a:cubicBezTo>
                    <a:lnTo>
                      <a:pt x="413324" y="477371"/>
                    </a:lnTo>
                    <a:cubicBezTo>
                      <a:pt x="413324" y="479469"/>
                      <a:pt x="411623" y="481170"/>
                      <a:pt x="409525" y="481170"/>
                    </a:cubicBezTo>
                    <a:lnTo>
                      <a:pt x="114342" y="481170"/>
                    </a:lnTo>
                    <a:cubicBezTo>
                      <a:pt x="112244" y="481170"/>
                      <a:pt x="110543" y="479469"/>
                      <a:pt x="110543" y="477371"/>
                    </a:cubicBezTo>
                    <a:lnTo>
                      <a:pt x="110543" y="438039"/>
                    </a:lnTo>
                    <a:cubicBezTo>
                      <a:pt x="110543" y="435941"/>
                      <a:pt x="112244" y="434240"/>
                      <a:pt x="114342" y="434240"/>
                    </a:cubicBezTo>
                    <a:close/>
                    <a:moveTo>
                      <a:pt x="114342" y="358840"/>
                    </a:moveTo>
                    <a:lnTo>
                      <a:pt x="364756" y="358840"/>
                    </a:lnTo>
                    <a:cubicBezTo>
                      <a:pt x="366854" y="358840"/>
                      <a:pt x="368555" y="360541"/>
                      <a:pt x="368555" y="362639"/>
                    </a:cubicBezTo>
                    <a:lnTo>
                      <a:pt x="368555" y="401971"/>
                    </a:lnTo>
                    <a:cubicBezTo>
                      <a:pt x="368555" y="404069"/>
                      <a:pt x="366854" y="405770"/>
                      <a:pt x="364756" y="405770"/>
                    </a:cubicBezTo>
                    <a:lnTo>
                      <a:pt x="114342" y="405770"/>
                    </a:lnTo>
                    <a:cubicBezTo>
                      <a:pt x="112244" y="405770"/>
                      <a:pt x="110543" y="404069"/>
                      <a:pt x="110543" y="401971"/>
                    </a:cubicBezTo>
                    <a:lnTo>
                      <a:pt x="110543" y="362639"/>
                    </a:lnTo>
                    <a:cubicBezTo>
                      <a:pt x="110543" y="360541"/>
                      <a:pt x="112244" y="358840"/>
                      <a:pt x="114342" y="358840"/>
                    </a:cubicBezTo>
                    <a:close/>
                    <a:moveTo>
                      <a:pt x="114342" y="283439"/>
                    </a:moveTo>
                    <a:lnTo>
                      <a:pt x="442513" y="283439"/>
                    </a:lnTo>
                    <a:cubicBezTo>
                      <a:pt x="444611" y="283439"/>
                      <a:pt x="446312" y="285140"/>
                      <a:pt x="446312" y="287238"/>
                    </a:cubicBezTo>
                    <a:lnTo>
                      <a:pt x="446312" y="326570"/>
                    </a:lnTo>
                    <a:cubicBezTo>
                      <a:pt x="446312" y="328668"/>
                      <a:pt x="444611" y="330369"/>
                      <a:pt x="442513" y="330369"/>
                    </a:cubicBezTo>
                    <a:lnTo>
                      <a:pt x="114342" y="330369"/>
                    </a:lnTo>
                    <a:cubicBezTo>
                      <a:pt x="112244" y="330369"/>
                      <a:pt x="110543" y="328668"/>
                      <a:pt x="110543" y="326570"/>
                    </a:cubicBezTo>
                    <a:lnTo>
                      <a:pt x="110543" y="287238"/>
                    </a:lnTo>
                    <a:cubicBezTo>
                      <a:pt x="110543" y="285140"/>
                      <a:pt x="112244" y="283439"/>
                      <a:pt x="114342" y="283439"/>
                    </a:cubicBezTo>
                    <a:close/>
                    <a:moveTo>
                      <a:pt x="380595" y="62672"/>
                    </a:moveTo>
                    <a:cubicBezTo>
                      <a:pt x="380414" y="97011"/>
                      <a:pt x="380542" y="127722"/>
                      <a:pt x="380361" y="162062"/>
                    </a:cubicBezTo>
                    <a:lnTo>
                      <a:pt x="489173" y="162019"/>
                    </a:lnTo>
                    <a:cubicBezTo>
                      <a:pt x="456163" y="128585"/>
                      <a:pt x="413606" y="96106"/>
                      <a:pt x="380595" y="62672"/>
                    </a:cubicBezTo>
                    <a:close/>
                    <a:moveTo>
                      <a:pt x="351246" y="0"/>
                    </a:moveTo>
                    <a:cubicBezTo>
                      <a:pt x="413622" y="63174"/>
                      <a:pt x="494478" y="125322"/>
                      <a:pt x="556854" y="188497"/>
                    </a:cubicBezTo>
                    <a:lnTo>
                      <a:pt x="351246" y="187469"/>
                    </a:lnTo>
                    <a:cubicBezTo>
                      <a:pt x="351588" y="122584"/>
                      <a:pt x="350904" y="64886"/>
                      <a:pt x="351246" y="0"/>
                    </a:cubicBezTo>
                    <a:close/>
                    <a:moveTo>
                      <a:pt x="6954" y="0"/>
                    </a:moveTo>
                    <a:lnTo>
                      <a:pt x="339769" y="0"/>
                    </a:lnTo>
                    <a:lnTo>
                      <a:pt x="339769" y="44038"/>
                    </a:lnTo>
                    <a:lnTo>
                      <a:pt x="46049" y="44038"/>
                    </a:lnTo>
                    <a:lnTo>
                      <a:pt x="46049" y="630567"/>
                    </a:lnTo>
                    <a:lnTo>
                      <a:pt x="510805" y="630567"/>
                    </a:lnTo>
                    <a:lnTo>
                      <a:pt x="510805" y="198758"/>
                    </a:lnTo>
                    <a:lnTo>
                      <a:pt x="556854" y="198758"/>
                    </a:lnTo>
                    <a:lnTo>
                      <a:pt x="556854" y="667649"/>
                    </a:lnTo>
                    <a:cubicBezTo>
                      <a:pt x="556854" y="671490"/>
                      <a:pt x="553740" y="674604"/>
                      <a:pt x="549899" y="674604"/>
                    </a:cubicBezTo>
                    <a:lnTo>
                      <a:pt x="6954" y="674604"/>
                    </a:lnTo>
                    <a:cubicBezTo>
                      <a:pt x="3113" y="674604"/>
                      <a:pt x="0" y="671490"/>
                      <a:pt x="0" y="667649"/>
                    </a:cubicBezTo>
                    <a:lnTo>
                      <a:pt x="0" y="6954"/>
                    </a:lnTo>
                    <a:cubicBezTo>
                      <a:pt x="0" y="3113"/>
                      <a:pt x="3113" y="0"/>
                      <a:pt x="6954" y="0"/>
                    </a:cubicBezTo>
                    <a:close/>
                  </a:path>
                </a:pathLst>
              </a:custGeom>
              <a:solidFill>
                <a:srgbClr val="767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solidFill>
                    <a:schemeClr val="tx1"/>
                  </a:solidFill>
                </a:endParaRPr>
              </a:p>
            </p:txBody>
          </p:sp>
          <p:sp>
            <p:nvSpPr>
              <p:cNvPr id="158" name="Freeform: Shape 116">
                <a:extLst>
                  <a:ext uri="{FF2B5EF4-FFF2-40B4-BE49-F238E27FC236}">
                    <a16:creationId xmlns:a16="http://schemas.microsoft.com/office/drawing/2014/main" id="{CDAC637C-2896-C546-84E1-7ECC24A52C2D}"/>
                  </a:ext>
                </a:extLst>
              </p:cNvPr>
              <p:cNvSpPr/>
              <p:nvPr/>
            </p:nvSpPr>
            <p:spPr>
              <a:xfrm>
                <a:off x="3264117" y="4913672"/>
                <a:ext cx="642499" cy="591606"/>
              </a:xfrm>
              <a:custGeom>
                <a:avLst/>
                <a:gdLst>
                  <a:gd name="connsiteX0" fmla="*/ 167299 w 1024879"/>
                  <a:gd name="connsiteY0" fmla="*/ 745333 h 824046"/>
                  <a:gd name="connsiteX1" fmla="*/ 855186 w 1024879"/>
                  <a:gd name="connsiteY1" fmla="*/ 745333 h 824046"/>
                  <a:gd name="connsiteX2" fmla="*/ 855186 w 1024879"/>
                  <a:gd name="connsiteY2" fmla="*/ 824046 h 824046"/>
                  <a:gd name="connsiteX3" fmla="*/ 167299 w 1024879"/>
                  <a:gd name="connsiteY3" fmla="*/ 824046 h 824046"/>
                  <a:gd name="connsiteX4" fmla="*/ 209767 w 1024879"/>
                  <a:gd name="connsiteY4" fmla="*/ 695274 h 824046"/>
                  <a:gd name="connsiteX5" fmla="*/ 812717 w 1024879"/>
                  <a:gd name="connsiteY5" fmla="*/ 695274 h 824046"/>
                  <a:gd name="connsiteX6" fmla="*/ 812717 w 1024879"/>
                  <a:gd name="connsiteY6" fmla="*/ 725899 h 824046"/>
                  <a:gd name="connsiteX7" fmla="*/ 209767 w 1024879"/>
                  <a:gd name="connsiteY7" fmla="*/ 725899 h 824046"/>
                  <a:gd name="connsiteX8" fmla="*/ 526680 w 1024879"/>
                  <a:gd name="connsiteY8" fmla="*/ 526096 h 824046"/>
                  <a:gd name="connsiteX9" fmla="*/ 526680 w 1024879"/>
                  <a:gd name="connsiteY9" fmla="*/ 582197 h 824046"/>
                  <a:gd name="connsiteX10" fmla="*/ 546060 w 1024879"/>
                  <a:gd name="connsiteY10" fmla="*/ 552752 h 824046"/>
                  <a:gd name="connsiteX11" fmla="*/ 526680 w 1024879"/>
                  <a:gd name="connsiteY11" fmla="*/ 526096 h 824046"/>
                  <a:gd name="connsiteX12" fmla="*/ 502454 w 1024879"/>
                  <a:gd name="connsiteY12" fmla="*/ 423073 h 824046"/>
                  <a:gd name="connsiteX13" fmla="*/ 484603 w 1024879"/>
                  <a:gd name="connsiteY13" fmla="*/ 448940 h 824046"/>
                  <a:gd name="connsiteX14" fmla="*/ 502454 w 1024879"/>
                  <a:gd name="connsiteY14" fmla="*/ 469229 h 824046"/>
                  <a:gd name="connsiteX15" fmla="*/ 502454 w 1024879"/>
                  <a:gd name="connsiteY15" fmla="*/ 353711 h 824046"/>
                  <a:gd name="connsiteX16" fmla="*/ 526680 w 1024879"/>
                  <a:gd name="connsiteY16" fmla="*/ 353711 h 824046"/>
                  <a:gd name="connsiteX17" fmla="*/ 526680 w 1024879"/>
                  <a:gd name="connsiteY17" fmla="*/ 377682 h 824046"/>
                  <a:gd name="connsiteX18" fmla="*/ 573672 w 1024879"/>
                  <a:gd name="connsiteY18" fmla="*/ 396552 h 824046"/>
                  <a:gd name="connsiteX19" fmla="*/ 592216 w 1024879"/>
                  <a:gd name="connsiteY19" fmla="*/ 441944 h 824046"/>
                  <a:gd name="connsiteX20" fmla="*/ 540960 w 1024879"/>
                  <a:gd name="connsiteY20" fmla="*/ 441944 h 824046"/>
                  <a:gd name="connsiteX21" fmla="*/ 526680 w 1024879"/>
                  <a:gd name="connsiteY21" fmla="*/ 421798 h 824046"/>
                  <a:gd name="connsiteX22" fmla="*/ 526680 w 1024879"/>
                  <a:gd name="connsiteY22" fmla="*/ 475604 h 824046"/>
                  <a:gd name="connsiteX23" fmla="*/ 576234 w 1024879"/>
                  <a:gd name="connsiteY23" fmla="*/ 499105 h 824046"/>
                  <a:gd name="connsiteX24" fmla="*/ 599611 w 1024879"/>
                  <a:gd name="connsiteY24" fmla="*/ 544317 h 824046"/>
                  <a:gd name="connsiteX25" fmla="*/ 577501 w 1024879"/>
                  <a:gd name="connsiteY25" fmla="*/ 604857 h 824046"/>
                  <a:gd name="connsiteX26" fmla="*/ 526680 w 1024879"/>
                  <a:gd name="connsiteY26" fmla="*/ 627333 h 824046"/>
                  <a:gd name="connsiteX27" fmla="*/ 526680 w 1024879"/>
                  <a:gd name="connsiteY27" fmla="*/ 653089 h 824046"/>
                  <a:gd name="connsiteX28" fmla="*/ 502454 w 1024879"/>
                  <a:gd name="connsiteY28" fmla="*/ 653089 h 824046"/>
                  <a:gd name="connsiteX29" fmla="*/ 502454 w 1024879"/>
                  <a:gd name="connsiteY29" fmla="*/ 627333 h 824046"/>
                  <a:gd name="connsiteX30" fmla="*/ 449484 w 1024879"/>
                  <a:gd name="connsiteY30" fmla="*/ 609228 h 824046"/>
                  <a:gd name="connsiteX31" fmla="*/ 427992 w 1024879"/>
                  <a:gd name="connsiteY31" fmla="*/ 553382 h 824046"/>
                  <a:gd name="connsiteX32" fmla="*/ 480523 w 1024879"/>
                  <a:gd name="connsiteY32" fmla="*/ 553382 h 824046"/>
                  <a:gd name="connsiteX33" fmla="*/ 502454 w 1024879"/>
                  <a:gd name="connsiteY33" fmla="*/ 581687 h 824046"/>
                  <a:gd name="connsiteX34" fmla="*/ 502454 w 1024879"/>
                  <a:gd name="connsiteY34" fmla="*/ 521506 h 824046"/>
                  <a:gd name="connsiteX35" fmla="*/ 432837 w 1024879"/>
                  <a:gd name="connsiteY35" fmla="*/ 448319 h 824046"/>
                  <a:gd name="connsiteX36" fmla="*/ 453056 w 1024879"/>
                  <a:gd name="connsiteY36" fmla="*/ 399995 h 824046"/>
                  <a:gd name="connsiteX37" fmla="*/ 502454 w 1024879"/>
                  <a:gd name="connsiteY37" fmla="*/ 377682 h 824046"/>
                  <a:gd name="connsiteX38" fmla="*/ 721882 w 1024879"/>
                  <a:gd name="connsiteY38" fmla="*/ 340237 h 824046"/>
                  <a:gd name="connsiteX39" fmla="*/ 768851 w 1024879"/>
                  <a:gd name="connsiteY39" fmla="*/ 340237 h 824046"/>
                  <a:gd name="connsiteX40" fmla="*/ 775334 w 1024879"/>
                  <a:gd name="connsiteY40" fmla="*/ 346720 h 824046"/>
                  <a:gd name="connsiteX41" fmla="*/ 775334 w 1024879"/>
                  <a:gd name="connsiteY41" fmla="*/ 663599 h 824046"/>
                  <a:gd name="connsiteX42" fmla="*/ 768851 w 1024879"/>
                  <a:gd name="connsiteY42" fmla="*/ 670082 h 824046"/>
                  <a:gd name="connsiteX43" fmla="*/ 721882 w 1024879"/>
                  <a:gd name="connsiteY43" fmla="*/ 670082 h 824046"/>
                  <a:gd name="connsiteX44" fmla="*/ 715399 w 1024879"/>
                  <a:gd name="connsiteY44" fmla="*/ 663599 h 824046"/>
                  <a:gd name="connsiteX45" fmla="*/ 715399 w 1024879"/>
                  <a:gd name="connsiteY45" fmla="*/ 346720 h 824046"/>
                  <a:gd name="connsiteX46" fmla="*/ 721882 w 1024879"/>
                  <a:gd name="connsiteY46" fmla="*/ 340237 h 824046"/>
                  <a:gd name="connsiteX47" fmla="*/ 256392 w 1024879"/>
                  <a:gd name="connsiteY47" fmla="*/ 340237 h 824046"/>
                  <a:gd name="connsiteX48" fmla="*/ 303361 w 1024879"/>
                  <a:gd name="connsiteY48" fmla="*/ 340237 h 824046"/>
                  <a:gd name="connsiteX49" fmla="*/ 309844 w 1024879"/>
                  <a:gd name="connsiteY49" fmla="*/ 346720 h 824046"/>
                  <a:gd name="connsiteX50" fmla="*/ 309844 w 1024879"/>
                  <a:gd name="connsiteY50" fmla="*/ 663599 h 824046"/>
                  <a:gd name="connsiteX51" fmla="*/ 303361 w 1024879"/>
                  <a:gd name="connsiteY51" fmla="*/ 670082 h 824046"/>
                  <a:gd name="connsiteX52" fmla="*/ 256392 w 1024879"/>
                  <a:gd name="connsiteY52" fmla="*/ 670082 h 824046"/>
                  <a:gd name="connsiteX53" fmla="*/ 249909 w 1024879"/>
                  <a:gd name="connsiteY53" fmla="*/ 663599 h 824046"/>
                  <a:gd name="connsiteX54" fmla="*/ 249909 w 1024879"/>
                  <a:gd name="connsiteY54" fmla="*/ 346720 h 824046"/>
                  <a:gd name="connsiteX55" fmla="*/ 256392 w 1024879"/>
                  <a:gd name="connsiteY55" fmla="*/ 340237 h 824046"/>
                  <a:gd name="connsiteX56" fmla="*/ 511963 w 1024879"/>
                  <a:gd name="connsiteY56" fmla="*/ 0 h 824046"/>
                  <a:gd name="connsiteX57" fmla="*/ 1024879 w 1024879"/>
                  <a:gd name="connsiteY57" fmla="*/ 459158 h 824046"/>
                  <a:gd name="connsiteX58" fmla="*/ 988252 w 1024879"/>
                  <a:gd name="connsiteY58" fmla="*/ 500073 h 824046"/>
                  <a:gd name="connsiteX59" fmla="*/ 795731 w 1024879"/>
                  <a:gd name="connsiteY59" fmla="*/ 325813 h 824046"/>
                  <a:gd name="connsiteX60" fmla="*/ 235512 w 1024879"/>
                  <a:gd name="connsiteY60" fmla="*/ 325813 h 824046"/>
                  <a:gd name="connsiteX61" fmla="*/ 37520 w 1024879"/>
                  <a:gd name="connsiteY61" fmla="*/ 505728 h 824046"/>
                  <a:gd name="connsiteX62" fmla="*/ 0 w 1024879"/>
                  <a:gd name="connsiteY62" fmla="*/ 463724 h 82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24879" h="824046">
                    <a:moveTo>
                      <a:pt x="167299" y="745333"/>
                    </a:moveTo>
                    <a:lnTo>
                      <a:pt x="855186" y="745333"/>
                    </a:lnTo>
                    <a:lnTo>
                      <a:pt x="855186" y="824046"/>
                    </a:lnTo>
                    <a:lnTo>
                      <a:pt x="167299" y="824046"/>
                    </a:lnTo>
                    <a:close/>
                    <a:moveTo>
                      <a:pt x="209767" y="695274"/>
                    </a:moveTo>
                    <a:lnTo>
                      <a:pt x="812717" y="695274"/>
                    </a:lnTo>
                    <a:lnTo>
                      <a:pt x="812717" y="725899"/>
                    </a:lnTo>
                    <a:lnTo>
                      <a:pt x="209767" y="725899"/>
                    </a:lnTo>
                    <a:close/>
                    <a:moveTo>
                      <a:pt x="526680" y="526096"/>
                    </a:moveTo>
                    <a:lnTo>
                      <a:pt x="526680" y="582197"/>
                    </a:lnTo>
                    <a:cubicBezTo>
                      <a:pt x="539600" y="576614"/>
                      <a:pt x="546060" y="566799"/>
                      <a:pt x="546060" y="552752"/>
                    </a:cubicBezTo>
                    <a:cubicBezTo>
                      <a:pt x="546060" y="538365"/>
                      <a:pt x="539600" y="529480"/>
                      <a:pt x="526680" y="526096"/>
                    </a:cubicBezTo>
                    <a:close/>
                    <a:moveTo>
                      <a:pt x="502454" y="423073"/>
                    </a:moveTo>
                    <a:cubicBezTo>
                      <a:pt x="490554" y="427977"/>
                      <a:pt x="484603" y="436599"/>
                      <a:pt x="484603" y="448940"/>
                    </a:cubicBezTo>
                    <a:cubicBezTo>
                      <a:pt x="484603" y="460944"/>
                      <a:pt x="490554" y="467707"/>
                      <a:pt x="502454" y="469229"/>
                    </a:cubicBezTo>
                    <a:close/>
                    <a:moveTo>
                      <a:pt x="502454" y="353711"/>
                    </a:moveTo>
                    <a:lnTo>
                      <a:pt x="526680" y="353711"/>
                    </a:lnTo>
                    <a:lnTo>
                      <a:pt x="526680" y="377682"/>
                    </a:lnTo>
                    <a:cubicBezTo>
                      <a:pt x="545646" y="378532"/>
                      <a:pt x="561310" y="384822"/>
                      <a:pt x="573672" y="396552"/>
                    </a:cubicBezTo>
                    <a:cubicBezTo>
                      <a:pt x="586035" y="408283"/>
                      <a:pt x="592216" y="423413"/>
                      <a:pt x="592216" y="441944"/>
                    </a:cubicBezTo>
                    <a:lnTo>
                      <a:pt x="540960" y="441944"/>
                    </a:lnTo>
                    <a:cubicBezTo>
                      <a:pt x="539974" y="433382"/>
                      <a:pt x="535214" y="426667"/>
                      <a:pt x="526680" y="421798"/>
                    </a:cubicBezTo>
                    <a:lnTo>
                      <a:pt x="526680" y="475604"/>
                    </a:lnTo>
                    <a:cubicBezTo>
                      <a:pt x="546161" y="479692"/>
                      <a:pt x="562679" y="487526"/>
                      <a:pt x="576234" y="499105"/>
                    </a:cubicBezTo>
                    <a:cubicBezTo>
                      <a:pt x="591819" y="512047"/>
                      <a:pt x="599611" y="527117"/>
                      <a:pt x="599611" y="544317"/>
                    </a:cubicBezTo>
                    <a:cubicBezTo>
                      <a:pt x="599611" y="569350"/>
                      <a:pt x="592241" y="589530"/>
                      <a:pt x="577501" y="604857"/>
                    </a:cubicBezTo>
                    <a:cubicBezTo>
                      <a:pt x="563949" y="618819"/>
                      <a:pt x="547008" y="626311"/>
                      <a:pt x="526680" y="627333"/>
                    </a:cubicBezTo>
                    <a:lnTo>
                      <a:pt x="526680" y="653089"/>
                    </a:lnTo>
                    <a:lnTo>
                      <a:pt x="502454" y="653089"/>
                    </a:lnTo>
                    <a:lnTo>
                      <a:pt x="502454" y="627333"/>
                    </a:lnTo>
                    <a:cubicBezTo>
                      <a:pt x="480449" y="627333"/>
                      <a:pt x="462793" y="621298"/>
                      <a:pt x="449484" y="609228"/>
                    </a:cubicBezTo>
                    <a:cubicBezTo>
                      <a:pt x="435156" y="595968"/>
                      <a:pt x="427992" y="577352"/>
                      <a:pt x="427992" y="553382"/>
                    </a:cubicBezTo>
                    <a:lnTo>
                      <a:pt x="480523" y="553382"/>
                    </a:lnTo>
                    <a:cubicBezTo>
                      <a:pt x="480523" y="568039"/>
                      <a:pt x="487834" y="577474"/>
                      <a:pt x="502454" y="581687"/>
                    </a:cubicBezTo>
                    <a:lnTo>
                      <a:pt x="502454" y="521506"/>
                    </a:lnTo>
                    <a:cubicBezTo>
                      <a:pt x="456043" y="511645"/>
                      <a:pt x="432837" y="487250"/>
                      <a:pt x="432837" y="448319"/>
                    </a:cubicBezTo>
                    <a:cubicBezTo>
                      <a:pt x="432837" y="429618"/>
                      <a:pt x="439577" y="413510"/>
                      <a:pt x="453056" y="399995"/>
                    </a:cubicBezTo>
                    <a:cubicBezTo>
                      <a:pt x="466536" y="386479"/>
                      <a:pt x="483002" y="379042"/>
                      <a:pt x="502454" y="377682"/>
                    </a:cubicBezTo>
                    <a:close/>
                    <a:moveTo>
                      <a:pt x="721882" y="340237"/>
                    </a:moveTo>
                    <a:lnTo>
                      <a:pt x="768851" y="340237"/>
                    </a:lnTo>
                    <a:cubicBezTo>
                      <a:pt x="772431" y="340237"/>
                      <a:pt x="775334" y="343140"/>
                      <a:pt x="775334" y="346720"/>
                    </a:cubicBezTo>
                    <a:lnTo>
                      <a:pt x="775334" y="663599"/>
                    </a:lnTo>
                    <a:cubicBezTo>
                      <a:pt x="775334" y="667179"/>
                      <a:pt x="772431" y="670082"/>
                      <a:pt x="768851" y="670082"/>
                    </a:cubicBezTo>
                    <a:lnTo>
                      <a:pt x="721882" y="670082"/>
                    </a:lnTo>
                    <a:cubicBezTo>
                      <a:pt x="718302" y="670082"/>
                      <a:pt x="715399" y="667179"/>
                      <a:pt x="715399" y="663599"/>
                    </a:cubicBezTo>
                    <a:lnTo>
                      <a:pt x="715399" y="346720"/>
                    </a:lnTo>
                    <a:cubicBezTo>
                      <a:pt x="715399" y="343140"/>
                      <a:pt x="718302" y="340237"/>
                      <a:pt x="721882" y="340237"/>
                    </a:cubicBezTo>
                    <a:close/>
                    <a:moveTo>
                      <a:pt x="256392" y="340237"/>
                    </a:moveTo>
                    <a:lnTo>
                      <a:pt x="303361" y="340237"/>
                    </a:lnTo>
                    <a:cubicBezTo>
                      <a:pt x="306941" y="340237"/>
                      <a:pt x="309844" y="343140"/>
                      <a:pt x="309844" y="346720"/>
                    </a:cubicBezTo>
                    <a:lnTo>
                      <a:pt x="309844" y="663599"/>
                    </a:lnTo>
                    <a:cubicBezTo>
                      <a:pt x="309844" y="667179"/>
                      <a:pt x="306941" y="670082"/>
                      <a:pt x="303361" y="670082"/>
                    </a:cubicBezTo>
                    <a:lnTo>
                      <a:pt x="256392" y="670082"/>
                    </a:lnTo>
                    <a:cubicBezTo>
                      <a:pt x="252812" y="670082"/>
                      <a:pt x="249909" y="667179"/>
                      <a:pt x="249909" y="663599"/>
                    </a:cubicBezTo>
                    <a:lnTo>
                      <a:pt x="249909" y="346720"/>
                    </a:lnTo>
                    <a:cubicBezTo>
                      <a:pt x="249909" y="343140"/>
                      <a:pt x="252812" y="340237"/>
                      <a:pt x="256392" y="340237"/>
                    </a:cubicBezTo>
                    <a:close/>
                    <a:moveTo>
                      <a:pt x="511963" y="0"/>
                    </a:moveTo>
                    <a:lnTo>
                      <a:pt x="1024879" y="459158"/>
                    </a:lnTo>
                    <a:lnTo>
                      <a:pt x="988252" y="500073"/>
                    </a:lnTo>
                    <a:lnTo>
                      <a:pt x="795731" y="325813"/>
                    </a:lnTo>
                    <a:lnTo>
                      <a:pt x="235512" y="325813"/>
                    </a:lnTo>
                    <a:lnTo>
                      <a:pt x="37520" y="505728"/>
                    </a:lnTo>
                    <a:lnTo>
                      <a:pt x="0" y="463724"/>
                    </a:lnTo>
                    <a:close/>
                  </a:path>
                </a:pathLst>
              </a:custGeom>
              <a:solidFill>
                <a:srgbClr val="1A50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grpSp>
            <p:nvGrpSpPr>
              <p:cNvPr id="159" name="Group 158">
                <a:extLst>
                  <a:ext uri="{FF2B5EF4-FFF2-40B4-BE49-F238E27FC236}">
                    <a16:creationId xmlns:a16="http://schemas.microsoft.com/office/drawing/2014/main" id="{6A7A9B5B-15F3-A247-A1FB-C280547BEC0D}"/>
                  </a:ext>
                </a:extLst>
              </p:cNvPr>
              <p:cNvGrpSpPr/>
              <p:nvPr/>
            </p:nvGrpSpPr>
            <p:grpSpPr>
              <a:xfrm>
                <a:off x="-88514" y="1859741"/>
                <a:ext cx="3854476" cy="978727"/>
                <a:chOff x="439985" y="2746389"/>
                <a:chExt cx="3588829" cy="911276"/>
              </a:xfrm>
            </p:grpSpPr>
            <p:sp>
              <p:nvSpPr>
                <p:cNvPr id="160" name="TextBox 159">
                  <a:extLst>
                    <a:ext uri="{FF2B5EF4-FFF2-40B4-BE49-F238E27FC236}">
                      <a16:creationId xmlns:a16="http://schemas.microsoft.com/office/drawing/2014/main" id="{FFFB3AA8-CE89-4F48-AE1A-E415ED810428}"/>
                    </a:ext>
                  </a:extLst>
                </p:cNvPr>
                <p:cNvSpPr txBox="1"/>
                <p:nvPr/>
              </p:nvSpPr>
              <p:spPr>
                <a:xfrm>
                  <a:off x="439985" y="2926923"/>
                  <a:ext cx="2998156" cy="730742"/>
                </a:xfrm>
                <a:prstGeom prst="rect">
                  <a:avLst/>
                </a:prstGeom>
                <a:noFill/>
              </p:spPr>
              <p:txBody>
                <a:bodyPr wrap="square">
                  <a:spAutoFit/>
                </a:bodyPr>
                <a:lstStyle/>
                <a:p>
                  <a:pPr marL="90000" indent="-90000" algn="r" rtl="1">
                    <a:buFont typeface="Arial" panose="020B0604020202020204" pitchFamily="34" charset="0"/>
                    <a:buChar char="•"/>
                  </a:pPr>
                  <a:r>
                    <a:rPr lang="ar-AE" sz="900" dirty="0">
                      <a:latin typeface="GE Dinar Two" panose="020A0503020102020204" pitchFamily="18" charset="-78"/>
                      <a:ea typeface="GE Dinar Two" panose="020A0503020102020204" pitchFamily="18" charset="-78"/>
                      <a:cs typeface="GE Dinar Two" panose="020A0503020102020204" pitchFamily="18" charset="-78"/>
                    </a:rPr>
                    <a:t>ا</a:t>
                  </a:r>
                  <a:r>
                    <a:rPr lang="ar-IQ" sz="900" dirty="0">
                      <a:latin typeface="GE Dinar Two" panose="020A0503020102020204" pitchFamily="18" charset="-78"/>
                      <a:ea typeface="GE Dinar Two" panose="020A0503020102020204" pitchFamily="18" charset="-78"/>
                      <a:cs typeface="GE Dinar Two" panose="020A0503020102020204" pitchFamily="18" charset="-78"/>
                    </a:rPr>
                    <a:t>لتوجه </a:t>
                  </a:r>
                  <a:r>
                    <a:rPr lang="ar-AE" sz="900" dirty="0">
                      <a:latin typeface="GE Dinar Two" panose="020A0503020102020204" pitchFamily="18" charset="-78"/>
                      <a:ea typeface="GE Dinar Two" panose="020A0503020102020204" pitchFamily="18" charset="-78"/>
                      <a:cs typeface="GE Dinar Two" panose="020A0503020102020204" pitchFamily="18" charset="-78"/>
                    </a:rPr>
                    <a:t>نحو القطاع السكني</a:t>
                  </a:r>
                  <a:r>
                    <a:rPr lang="ar-IQ" sz="900" dirty="0">
                      <a:latin typeface="GE Dinar Two" panose="020A0503020102020204" pitchFamily="18" charset="-78"/>
                      <a:ea typeface="GE Dinar Two" panose="020A0503020102020204" pitchFamily="18" charset="-78"/>
                      <a:cs typeface="GE Dinar Two" panose="020A0503020102020204" pitchFamily="18" charset="-78"/>
                    </a:rPr>
                    <a:t> المتوسط وفوق المتوسط</a:t>
                  </a:r>
                  <a:r>
                    <a:rPr lang="ar-AE" sz="900" dirty="0">
                      <a:latin typeface="GE Dinar Two" panose="020A0503020102020204" pitchFamily="18" charset="-78"/>
                      <a:ea typeface="GE Dinar Two" panose="020A0503020102020204" pitchFamily="18" charset="-78"/>
                      <a:cs typeface="GE Dinar Two" panose="020A0503020102020204" pitchFamily="18" charset="-78"/>
                    </a:rPr>
                    <a:t> في المدن المُطورة حديثاً مثل مدينة لوسيل</a:t>
                  </a:r>
                </a:p>
                <a:p>
                  <a:pPr marL="90000" indent="-90000" algn="r" rtl="1">
                    <a:buFont typeface="Arial" panose="020B0604020202020204" pitchFamily="34" charset="0"/>
                    <a:buChar char="•"/>
                  </a:pPr>
                  <a:r>
                    <a:rPr lang="ar-IQ" sz="900" dirty="0">
                      <a:latin typeface="GE Dinar Two" panose="020A0503020102020204" pitchFamily="18" charset="-78"/>
                      <a:ea typeface="GE Dinar Two" panose="020A0503020102020204" pitchFamily="18" charset="-78"/>
                      <a:cs typeface="GE Dinar Two" panose="020A0503020102020204" pitchFamily="18" charset="-78"/>
                    </a:rPr>
                    <a:t>تقوم بروة بالتطوير وفق احتياج السوق العقار</a:t>
                  </a:r>
                  <a:r>
                    <a:rPr lang="ar-QA" sz="900" dirty="0">
                      <a:latin typeface="GE Dinar Two" panose="020A0503020102020204" pitchFamily="18" charset="-78"/>
                      <a:ea typeface="GE Dinar Two" panose="020A0503020102020204" pitchFamily="18" charset="-78"/>
                      <a:cs typeface="GE Dinar Two" panose="020A0503020102020204" pitchFamily="18" charset="-78"/>
                    </a:rPr>
                    <a:t>ي</a:t>
                  </a:r>
                  <a:r>
                    <a:rPr lang="ar-BH" sz="900" dirty="0">
                      <a:latin typeface="GE Dinar Two" panose="020A0503020102020204" pitchFamily="18" charset="-78"/>
                      <a:ea typeface="GE Dinar Two" panose="020A0503020102020204" pitchFamily="18" charset="-78"/>
                      <a:cs typeface="GE Dinar Two" panose="020A0503020102020204" pitchFamily="18" charset="-78"/>
                    </a:rPr>
                    <a:t> ومن خلال الشراكة مع الحكومة عن طريق المشاريع المطروحة من قبل هيئة الاشغال العامة </a:t>
                  </a:r>
                  <a:r>
                    <a:rPr lang="ar-QA" sz="900" dirty="0">
                      <a:latin typeface="GE Dinar Two" panose="020A0503020102020204" pitchFamily="18" charset="-78"/>
                      <a:ea typeface="GE Dinar Two" panose="020A0503020102020204" pitchFamily="18" charset="-78"/>
                      <a:cs typeface="GE Dinar Two" panose="020A0503020102020204" pitchFamily="18" charset="-78"/>
                    </a:rPr>
                    <a:t> ووزارة التربية والتعليم العالي </a:t>
                  </a:r>
                  <a:r>
                    <a:rPr lang="ar-AE" sz="900" dirty="0">
                      <a:latin typeface="GE Dinar Two" panose="020A0503020102020204" pitchFamily="18" charset="-78"/>
                      <a:ea typeface="GE Dinar Two" panose="020A0503020102020204" pitchFamily="18" charset="-78"/>
                      <a:cs typeface="GE Dinar Two" panose="020A0503020102020204" pitchFamily="18" charset="-78"/>
                    </a:rPr>
                    <a:t>.</a:t>
                  </a:r>
                  <a:endParaRPr lang="en-IN" sz="9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1" name="TextBox 160">
                  <a:extLst>
                    <a:ext uri="{FF2B5EF4-FFF2-40B4-BE49-F238E27FC236}">
                      <a16:creationId xmlns:a16="http://schemas.microsoft.com/office/drawing/2014/main" id="{9D25389D-45B0-944E-9E06-83DA979D1E4B}"/>
                    </a:ext>
                  </a:extLst>
                </p:cNvPr>
                <p:cNvSpPr txBox="1"/>
                <p:nvPr/>
              </p:nvSpPr>
              <p:spPr>
                <a:xfrm>
                  <a:off x="1344533" y="2746389"/>
                  <a:ext cx="2095767" cy="243581"/>
                </a:xfrm>
                <a:prstGeom prst="rect">
                  <a:avLst/>
                </a:prstGeom>
                <a:noFill/>
              </p:spPr>
              <p:txBody>
                <a:bodyPr wrap="square">
                  <a:spAutoFit/>
                </a:bodyPr>
                <a:lstStyle/>
                <a:p>
                  <a:pPr algn="r" rtl="1"/>
                  <a:r>
                    <a:rPr lang="ar-AE" sz="1100" dirty="0">
                      <a:solidFill>
                        <a:srgbClr val="82114F"/>
                      </a:solidFill>
                      <a:latin typeface="GE Dinar Two" panose="020A0503020102020204" pitchFamily="18" charset="-78"/>
                      <a:ea typeface="GE Dinar Two" panose="020A0503020102020204" pitchFamily="18" charset="-78"/>
                      <a:cs typeface="GE Dinar Two" panose="020A0503020102020204" pitchFamily="18" charset="-78"/>
                    </a:rPr>
                    <a:t>الإرتقاء في سلسلة القيم</a:t>
                  </a:r>
                  <a:endParaRPr lang="en-US" sz="1100" dirty="0">
                    <a:solidFill>
                      <a:srgbClr val="82114F"/>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62" name="Freeform: Shape 91">
                  <a:extLst>
                    <a:ext uri="{FF2B5EF4-FFF2-40B4-BE49-F238E27FC236}">
                      <a16:creationId xmlns:a16="http://schemas.microsoft.com/office/drawing/2014/main" id="{2759ABBE-3A90-8E4E-B270-1664BC4E77EF}"/>
                    </a:ext>
                  </a:extLst>
                </p:cNvPr>
                <p:cNvSpPr/>
                <p:nvPr/>
              </p:nvSpPr>
              <p:spPr>
                <a:xfrm>
                  <a:off x="3535832" y="2931253"/>
                  <a:ext cx="492982" cy="498025"/>
                </a:xfrm>
                <a:custGeom>
                  <a:avLst/>
                  <a:gdLst>
                    <a:gd name="connsiteX0" fmla="*/ 22292 w 384686"/>
                    <a:gd name="connsiteY0" fmla="*/ 279012 h 372307"/>
                    <a:gd name="connsiteX1" fmla="*/ 73340 w 384686"/>
                    <a:gd name="connsiteY1" fmla="*/ 279489 h 372307"/>
                    <a:gd name="connsiteX2" fmla="*/ 74186 w 384686"/>
                    <a:gd name="connsiteY2" fmla="*/ 369405 h 372307"/>
                    <a:gd name="connsiteX3" fmla="*/ 23138 w 384686"/>
                    <a:gd name="connsiteY3" fmla="*/ 368928 h 372307"/>
                    <a:gd name="connsiteX4" fmla="*/ 99648 w 384686"/>
                    <a:gd name="connsiteY4" fmla="*/ 250985 h 372307"/>
                    <a:gd name="connsiteX5" fmla="*/ 150696 w 384686"/>
                    <a:gd name="connsiteY5" fmla="*/ 251463 h 372307"/>
                    <a:gd name="connsiteX6" fmla="*/ 151813 w 384686"/>
                    <a:gd name="connsiteY6" fmla="*/ 370130 h 372307"/>
                    <a:gd name="connsiteX7" fmla="*/ 100765 w 384686"/>
                    <a:gd name="connsiteY7" fmla="*/ 369653 h 372307"/>
                    <a:gd name="connsiteX8" fmla="*/ 176874 w 384686"/>
                    <a:gd name="connsiteY8" fmla="*/ 209367 h 372307"/>
                    <a:gd name="connsiteX9" fmla="*/ 227922 w 384686"/>
                    <a:gd name="connsiteY9" fmla="*/ 209844 h 372307"/>
                    <a:gd name="connsiteX10" fmla="*/ 229437 w 384686"/>
                    <a:gd name="connsiteY10" fmla="*/ 370856 h 372307"/>
                    <a:gd name="connsiteX11" fmla="*/ 178389 w 384686"/>
                    <a:gd name="connsiteY11" fmla="*/ 370379 h 372307"/>
                    <a:gd name="connsiteX12" fmla="*/ 253853 w 384686"/>
                    <a:gd name="connsiteY12" fmla="*/ 141610 h 372307"/>
                    <a:gd name="connsiteX13" fmla="*/ 304901 w 384686"/>
                    <a:gd name="connsiteY13" fmla="*/ 142087 h 372307"/>
                    <a:gd name="connsiteX14" fmla="*/ 307061 w 384686"/>
                    <a:gd name="connsiteY14" fmla="*/ 371582 h 372307"/>
                    <a:gd name="connsiteX15" fmla="*/ 256013 w 384686"/>
                    <a:gd name="connsiteY15" fmla="*/ 371105 h 372307"/>
                    <a:gd name="connsiteX16" fmla="*/ 330724 w 384686"/>
                    <a:gd name="connsiteY16" fmla="*/ 62222 h 372307"/>
                    <a:gd name="connsiteX17" fmla="*/ 381772 w 384686"/>
                    <a:gd name="connsiteY17" fmla="*/ 62699 h 372307"/>
                    <a:gd name="connsiteX18" fmla="*/ 384686 w 384686"/>
                    <a:gd name="connsiteY18" fmla="*/ 372307 h 372307"/>
                    <a:gd name="connsiteX19" fmla="*/ 333637 w 384686"/>
                    <a:gd name="connsiteY19" fmla="*/ 371830 h 372307"/>
                    <a:gd name="connsiteX20" fmla="*/ 307368 w 384686"/>
                    <a:gd name="connsiteY20" fmla="*/ 0 h 372307"/>
                    <a:gd name="connsiteX21" fmla="*/ 305396 w 384686"/>
                    <a:gd name="connsiteY21" fmla="*/ 86310 h 372307"/>
                    <a:gd name="connsiteX22" fmla="*/ 277857 w 384686"/>
                    <a:gd name="connsiteY22" fmla="*/ 66882 h 372307"/>
                    <a:gd name="connsiteX23" fmla="*/ 277143 w 384686"/>
                    <a:gd name="connsiteY23" fmla="*/ 68487 h 372307"/>
                    <a:gd name="connsiteX24" fmla="*/ 4006 w 384686"/>
                    <a:gd name="connsiteY24" fmla="*/ 252480 h 372307"/>
                    <a:gd name="connsiteX25" fmla="*/ 0 w 384686"/>
                    <a:gd name="connsiteY25" fmla="*/ 245700 h 372307"/>
                    <a:gd name="connsiteX26" fmla="*/ 255348 w 384686"/>
                    <a:gd name="connsiteY26" fmla="*/ 55515 h 372307"/>
                    <a:gd name="connsiteX27" fmla="*/ 255502 w 384686"/>
                    <a:gd name="connsiteY27" fmla="*/ 51111 h 372307"/>
                    <a:gd name="connsiteX28" fmla="*/ 226719 w 384686"/>
                    <a:gd name="connsiteY28" fmla="*/ 30806 h 37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4686" h="372307">
                      <a:moveTo>
                        <a:pt x="22292" y="279012"/>
                      </a:moveTo>
                      <a:lnTo>
                        <a:pt x="73340" y="279489"/>
                      </a:lnTo>
                      <a:lnTo>
                        <a:pt x="74186" y="369405"/>
                      </a:lnTo>
                      <a:lnTo>
                        <a:pt x="23138" y="368928"/>
                      </a:lnTo>
                      <a:close/>
                      <a:moveTo>
                        <a:pt x="99648" y="250985"/>
                      </a:moveTo>
                      <a:lnTo>
                        <a:pt x="150696" y="251463"/>
                      </a:lnTo>
                      <a:lnTo>
                        <a:pt x="151813" y="370130"/>
                      </a:lnTo>
                      <a:lnTo>
                        <a:pt x="100765" y="369653"/>
                      </a:lnTo>
                      <a:close/>
                      <a:moveTo>
                        <a:pt x="176874" y="209367"/>
                      </a:moveTo>
                      <a:lnTo>
                        <a:pt x="227922" y="209844"/>
                      </a:lnTo>
                      <a:lnTo>
                        <a:pt x="229437" y="370856"/>
                      </a:lnTo>
                      <a:lnTo>
                        <a:pt x="178389" y="370379"/>
                      </a:lnTo>
                      <a:close/>
                      <a:moveTo>
                        <a:pt x="253853" y="141610"/>
                      </a:moveTo>
                      <a:lnTo>
                        <a:pt x="304901" y="142087"/>
                      </a:lnTo>
                      <a:lnTo>
                        <a:pt x="307061" y="371582"/>
                      </a:lnTo>
                      <a:lnTo>
                        <a:pt x="256013" y="371105"/>
                      </a:lnTo>
                      <a:close/>
                      <a:moveTo>
                        <a:pt x="330724" y="62222"/>
                      </a:moveTo>
                      <a:lnTo>
                        <a:pt x="381772" y="62699"/>
                      </a:lnTo>
                      <a:lnTo>
                        <a:pt x="384686" y="372307"/>
                      </a:lnTo>
                      <a:lnTo>
                        <a:pt x="333637" y="371830"/>
                      </a:lnTo>
                      <a:close/>
                      <a:moveTo>
                        <a:pt x="307368" y="0"/>
                      </a:moveTo>
                      <a:lnTo>
                        <a:pt x="305396" y="86310"/>
                      </a:lnTo>
                      <a:lnTo>
                        <a:pt x="277857" y="66882"/>
                      </a:lnTo>
                      <a:lnTo>
                        <a:pt x="277143" y="68487"/>
                      </a:lnTo>
                      <a:cubicBezTo>
                        <a:pt x="235621" y="153269"/>
                        <a:pt x="81443" y="229313"/>
                        <a:pt x="4006" y="252480"/>
                      </a:cubicBezTo>
                      <a:lnTo>
                        <a:pt x="0" y="245700"/>
                      </a:lnTo>
                      <a:cubicBezTo>
                        <a:pt x="113225" y="204605"/>
                        <a:pt x="248787" y="123100"/>
                        <a:pt x="255348" y="55515"/>
                      </a:cubicBezTo>
                      <a:lnTo>
                        <a:pt x="255502" y="51111"/>
                      </a:lnTo>
                      <a:lnTo>
                        <a:pt x="226719" y="30806"/>
                      </a:lnTo>
                      <a:close/>
                    </a:path>
                  </a:pathLst>
                </a:custGeom>
                <a:solidFill>
                  <a:srgbClr val="9C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19" name="Group 118">
              <a:extLst>
                <a:ext uri="{FF2B5EF4-FFF2-40B4-BE49-F238E27FC236}">
                  <a16:creationId xmlns:a16="http://schemas.microsoft.com/office/drawing/2014/main" id="{340B63F5-391F-964F-B7DA-ACBF9E68E7E9}"/>
                </a:ext>
              </a:extLst>
            </p:cNvPr>
            <p:cNvGrpSpPr/>
            <p:nvPr/>
          </p:nvGrpSpPr>
          <p:grpSpPr>
            <a:xfrm>
              <a:off x="4641393" y="2537626"/>
              <a:ext cx="2736014" cy="2533666"/>
              <a:chOff x="4347110" y="2399801"/>
              <a:chExt cx="3436321" cy="3182182"/>
            </a:xfrm>
          </p:grpSpPr>
          <p:sp>
            <p:nvSpPr>
              <p:cNvPr id="120" name="Oval 119">
                <a:extLst>
                  <a:ext uri="{FF2B5EF4-FFF2-40B4-BE49-F238E27FC236}">
                    <a16:creationId xmlns:a16="http://schemas.microsoft.com/office/drawing/2014/main" id="{1DC7A21F-D5B5-CC45-871A-C17E91CB97FF}"/>
                  </a:ext>
                </a:extLst>
              </p:cNvPr>
              <p:cNvSpPr/>
              <p:nvPr/>
            </p:nvSpPr>
            <p:spPr>
              <a:xfrm>
                <a:off x="4465366" y="2399801"/>
                <a:ext cx="3182182" cy="3182182"/>
              </a:xfrm>
              <a:prstGeom prst="ellipse">
                <a:avLst/>
              </a:prstGeom>
              <a:noFill/>
              <a:ln w="47625" cap="rnd">
                <a:solidFill>
                  <a:schemeClr val="tx1">
                    <a:lumMod val="50000"/>
                    <a:lumOff val="50000"/>
                  </a:schemeClr>
                </a:solidFill>
                <a:prstDash val="sysDot"/>
                <a:beve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121" name="TextBox 120">
                <a:extLst>
                  <a:ext uri="{FF2B5EF4-FFF2-40B4-BE49-F238E27FC236}">
                    <a16:creationId xmlns:a16="http://schemas.microsoft.com/office/drawing/2014/main" id="{2952053A-C765-BC4D-8FAD-F22C436101A3}"/>
                  </a:ext>
                </a:extLst>
              </p:cNvPr>
              <p:cNvSpPr txBox="1"/>
              <p:nvPr/>
            </p:nvSpPr>
            <p:spPr>
              <a:xfrm>
                <a:off x="4835127" y="3073662"/>
                <a:ext cx="2431338" cy="1807144"/>
              </a:xfrm>
              <a:prstGeom prst="rect">
                <a:avLst/>
              </a:prstGeom>
              <a:noFill/>
            </p:spPr>
            <p:txBody>
              <a:bodyPr wrap="square">
                <a:spAutoFit/>
              </a:bodyPr>
              <a:lstStyle/>
              <a:p>
                <a:pPr algn="ctr">
                  <a:lnSpc>
                    <a:spcPct val="150000"/>
                  </a:lnSpc>
                </a:pPr>
                <a:r>
                  <a:rPr lang="ar-QA" sz="2000" b="1"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ممثل</a:t>
                </a:r>
                <a:r>
                  <a:rPr lang="ar-AE" sz="2000" b="1"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rPr>
                  <a:t> لسوق العقــارات القطــري</a:t>
                </a:r>
                <a:endParaRPr lang="en-US" sz="2000" b="1" dirty="0">
                  <a:solidFill>
                    <a:schemeClr val="tx1">
                      <a:lumMod val="85000"/>
                      <a:lumOff val="15000"/>
                    </a:schemeClr>
                  </a:solidFill>
                  <a:latin typeface="GE Dinar Two" panose="020A0503020102020204" pitchFamily="18" charset="-78"/>
                  <a:ea typeface="GE Dinar Two" panose="020A0503020102020204" pitchFamily="18" charset="-78"/>
                  <a:cs typeface="GE Dinar Two" panose="020A0503020102020204" pitchFamily="18" charset="-78"/>
                </a:endParaRPr>
              </a:p>
            </p:txBody>
          </p:sp>
          <p:grpSp>
            <p:nvGrpSpPr>
              <p:cNvPr id="122" name="Group 121">
                <a:extLst>
                  <a:ext uri="{FF2B5EF4-FFF2-40B4-BE49-F238E27FC236}">
                    <a16:creationId xmlns:a16="http://schemas.microsoft.com/office/drawing/2014/main" id="{E68AA33C-FC9C-5A4F-9C1C-64C18B6B6EDE}"/>
                  </a:ext>
                </a:extLst>
              </p:cNvPr>
              <p:cNvGrpSpPr/>
              <p:nvPr/>
            </p:nvGrpSpPr>
            <p:grpSpPr>
              <a:xfrm>
                <a:off x="7225287" y="2865385"/>
                <a:ext cx="253218" cy="253218"/>
                <a:chOff x="6930291" y="2961272"/>
                <a:chExt cx="253218" cy="253218"/>
              </a:xfrm>
            </p:grpSpPr>
            <p:sp>
              <p:nvSpPr>
                <p:cNvPr id="143" name="Oval 142">
                  <a:extLst>
                    <a:ext uri="{FF2B5EF4-FFF2-40B4-BE49-F238E27FC236}">
                      <a16:creationId xmlns:a16="http://schemas.microsoft.com/office/drawing/2014/main" id="{251037B8-55A7-954F-A13B-D59434648A24}"/>
                    </a:ext>
                  </a:extLst>
                </p:cNvPr>
                <p:cNvSpPr/>
                <p:nvPr/>
              </p:nvSpPr>
              <p:spPr>
                <a:xfrm>
                  <a:off x="6930291" y="2961272"/>
                  <a:ext cx="253218" cy="253218"/>
                </a:xfrm>
                <a:prstGeom prst="ellipse">
                  <a:avLst/>
                </a:prstGeom>
                <a:solidFill>
                  <a:srgbClr val="3A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4" name="Oval 143">
                  <a:extLst>
                    <a:ext uri="{FF2B5EF4-FFF2-40B4-BE49-F238E27FC236}">
                      <a16:creationId xmlns:a16="http://schemas.microsoft.com/office/drawing/2014/main" id="{FF1171C4-FC07-554F-991D-AEDDDA292E89}"/>
                    </a:ext>
                  </a:extLst>
                </p:cNvPr>
                <p:cNvSpPr/>
                <p:nvPr/>
              </p:nvSpPr>
              <p:spPr>
                <a:xfrm>
                  <a:off x="6947251" y="2978232"/>
                  <a:ext cx="219298" cy="219298"/>
                </a:xfrm>
                <a:prstGeom prst="ellipse">
                  <a:avLst/>
                </a:prstGeom>
                <a:solidFill>
                  <a:srgbClr val="1A5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000"/>
                </a:p>
              </p:txBody>
            </p:sp>
            <p:sp>
              <p:nvSpPr>
                <p:cNvPr id="145" name="Oval 144">
                  <a:extLst>
                    <a:ext uri="{FF2B5EF4-FFF2-40B4-BE49-F238E27FC236}">
                      <a16:creationId xmlns:a16="http://schemas.microsoft.com/office/drawing/2014/main" id="{2E41C091-BE10-704E-BCE4-873E66CF6198}"/>
                    </a:ext>
                  </a:extLst>
                </p:cNvPr>
                <p:cNvSpPr/>
                <p:nvPr/>
              </p:nvSpPr>
              <p:spPr>
                <a:xfrm>
                  <a:off x="6975231" y="3006212"/>
                  <a:ext cx="163338" cy="163338"/>
                </a:xfrm>
                <a:prstGeom prst="ellipse">
                  <a:avLst/>
                </a:prstGeom>
                <a:solidFill>
                  <a:srgbClr val="1A5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000"/>
                </a:p>
              </p:txBody>
            </p:sp>
          </p:grpSp>
          <p:grpSp>
            <p:nvGrpSpPr>
              <p:cNvPr id="123" name="Group 122">
                <a:extLst>
                  <a:ext uri="{FF2B5EF4-FFF2-40B4-BE49-F238E27FC236}">
                    <a16:creationId xmlns:a16="http://schemas.microsoft.com/office/drawing/2014/main" id="{186B66DD-C50A-7A41-9D3B-76D3B04502FB}"/>
                  </a:ext>
                </a:extLst>
              </p:cNvPr>
              <p:cNvGrpSpPr/>
              <p:nvPr/>
            </p:nvGrpSpPr>
            <p:grpSpPr>
              <a:xfrm>
                <a:off x="7225287" y="4868544"/>
                <a:ext cx="253218" cy="253218"/>
                <a:chOff x="6930291" y="2961272"/>
                <a:chExt cx="253218" cy="253218"/>
              </a:xfrm>
            </p:grpSpPr>
            <p:sp>
              <p:nvSpPr>
                <p:cNvPr id="140" name="Oval 139">
                  <a:extLst>
                    <a:ext uri="{FF2B5EF4-FFF2-40B4-BE49-F238E27FC236}">
                      <a16:creationId xmlns:a16="http://schemas.microsoft.com/office/drawing/2014/main" id="{E757E40E-8193-D34F-A3B2-CEF5B0E2C8F7}"/>
                    </a:ext>
                  </a:extLst>
                </p:cNvPr>
                <p:cNvSpPr/>
                <p:nvPr/>
              </p:nvSpPr>
              <p:spPr>
                <a:xfrm>
                  <a:off x="6930291" y="2961272"/>
                  <a:ext cx="253218" cy="253218"/>
                </a:xfrm>
                <a:prstGeom prst="ellipse">
                  <a:avLst/>
                </a:prstGeom>
                <a:solidFill>
                  <a:srgbClr val="A77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1" name="Oval 140">
                  <a:extLst>
                    <a:ext uri="{FF2B5EF4-FFF2-40B4-BE49-F238E27FC236}">
                      <a16:creationId xmlns:a16="http://schemas.microsoft.com/office/drawing/2014/main" id="{274671E5-D394-A94B-9CDC-E69BB95694D5}"/>
                    </a:ext>
                  </a:extLst>
                </p:cNvPr>
                <p:cNvSpPr/>
                <p:nvPr/>
              </p:nvSpPr>
              <p:spPr>
                <a:xfrm>
                  <a:off x="6947251" y="2978232"/>
                  <a:ext cx="219298" cy="2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2" name="Oval 141">
                  <a:extLst>
                    <a:ext uri="{FF2B5EF4-FFF2-40B4-BE49-F238E27FC236}">
                      <a16:creationId xmlns:a16="http://schemas.microsoft.com/office/drawing/2014/main" id="{25CDE7A2-70BE-CA41-A9C1-C418EBC87ABD}"/>
                    </a:ext>
                  </a:extLst>
                </p:cNvPr>
                <p:cNvSpPr/>
                <p:nvPr/>
              </p:nvSpPr>
              <p:spPr>
                <a:xfrm>
                  <a:off x="6975231" y="3006212"/>
                  <a:ext cx="163338" cy="163338"/>
                </a:xfrm>
                <a:prstGeom prst="ellipse">
                  <a:avLst/>
                </a:prstGeom>
                <a:solidFill>
                  <a:srgbClr val="A77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24" name="Group 123">
                <a:extLst>
                  <a:ext uri="{FF2B5EF4-FFF2-40B4-BE49-F238E27FC236}">
                    <a16:creationId xmlns:a16="http://schemas.microsoft.com/office/drawing/2014/main" id="{B90826A6-C135-3646-BC8C-B9863BFC930D}"/>
                  </a:ext>
                </a:extLst>
              </p:cNvPr>
              <p:cNvGrpSpPr/>
              <p:nvPr/>
            </p:nvGrpSpPr>
            <p:grpSpPr>
              <a:xfrm>
                <a:off x="4722119" y="4868544"/>
                <a:ext cx="253218" cy="253218"/>
                <a:chOff x="6930291" y="2961272"/>
                <a:chExt cx="253218" cy="253218"/>
              </a:xfrm>
            </p:grpSpPr>
            <p:sp>
              <p:nvSpPr>
                <p:cNvPr id="137" name="Oval 136">
                  <a:extLst>
                    <a:ext uri="{FF2B5EF4-FFF2-40B4-BE49-F238E27FC236}">
                      <a16:creationId xmlns:a16="http://schemas.microsoft.com/office/drawing/2014/main" id="{523771DE-E28D-E845-BDBC-02E9C9BC2424}"/>
                    </a:ext>
                  </a:extLst>
                </p:cNvPr>
                <p:cNvSpPr/>
                <p:nvPr/>
              </p:nvSpPr>
              <p:spPr>
                <a:xfrm>
                  <a:off x="6930291" y="2961272"/>
                  <a:ext cx="253218" cy="253218"/>
                </a:xfrm>
                <a:prstGeom prst="ellipse">
                  <a:avLst/>
                </a:prstGeom>
                <a:solidFill>
                  <a:srgbClr val="4F9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8" name="Oval 137">
                  <a:extLst>
                    <a:ext uri="{FF2B5EF4-FFF2-40B4-BE49-F238E27FC236}">
                      <a16:creationId xmlns:a16="http://schemas.microsoft.com/office/drawing/2014/main" id="{A03AF01B-7EAA-C44F-A2E6-1A58139E5095}"/>
                    </a:ext>
                  </a:extLst>
                </p:cNvPr>
                <p:cNvSpPr/>
                <p:nvPr/>
              </p:nvSpPr>
              <p:spPr>
                <a:xfrm>
                  <a:off x="6947251" y="2978232"/>
                  <a:ext cx="219298" cy="2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9" name="Oval 138">
                  <a:extLst>
                    <a:ext uri="{FF2B5EF4-FFF2-40B4-BE49-F238E27FC236}">
                      <a16:creationId xmlns:a16="http://schemas.microsoft.com/office/drawing/2014/main" id="{6E381A1F-5B26-F44D-88F2-BE4083532643}"/>
                    </a:ext>
                  </a:extLst>
                </p:cNvPr>
                <p:cNvSpPr/>
                <p:nvPr/>
              </p:nvSpPr>
              <p:spPr>
                <a:xfrm>
                  <a:off x="6975231" y="3006212"/>
                  <a:ext cx="163338" cy="163338"/>
                </a:xfrm>
                <a:prstGeom prst="ellipse">
                  <a:avLst/>
                </a:prstGeom>
                <a:solidFill>
                  <a:srgbClr val="1A5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25" name="Group 124">
                <a:extLst>
                  <a:ext uri="{FF2B5EF4-FFF2-40B4-BE49-F238E27FC236}">
                    <a16:creationId xmlns:a16="http://schemas.microsoft.com/office/drawing/2014/main" id="{1B69FA40-6D52-1541-8FB6-3F785FE08CB5}"/>
                  </a:ext>
                </a:extLst>
              </p:cNvPr>
              <p:cNvGrpSpPr/>
              <p:nvPr/>
            </p:nvGrpSpPr>
            <p:grpSpPr>
              <a:xfrm>
                <a:off x="7530213" y="3906560"/>
                <a:ext cx="253218" cy="253218"/>
                <a:chOff x="6930291" y="2961272"/>
                <a:chExt cx="253218" cy="253218"/>
              </a:xfrm>
            </p:grpSpPr>
            <p:sp>
              <p:nvSpPr>
                <p:cNvPr id="134" name="Oval 133">
                  <a:extLst>
                    <a:ext uri="{FF2B5EF4-FFF2-40B4-BE49-F238E27FC236}">
                      <a16:creationId xmlns:a16="http://schemas.microsoft.com/office/drawing/2014/main" id="{FD35E5B7-3049-2D49-9610-3CA6F83751A3}"/>
                    </a:ext>
                  </a:extLst>
                </p:cNvPr>
                <p:cNvSpPr/>
                <p:nvPr/>
              </p:nvSpPr>
              <p:spPr>
                <a:xfrm>
                  <a:off x="6930291" y="2961272"/>
                  <a:ext cx="253218" cy="253218"/>
                </a:xfrm>
                <a:prstGeom prst="ellipse">
                  <a:avLst/>
                </a:prstGeom>
                <a:solidFill>
                  <a:srgbClr val="821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5" name="Oval 134">
                  <a:extLst>
                    <a:ext uri="{FF2B5EF4-FFF2-40B4-BE49-F238E27FC236}">
                      <a16:creationId xmlns:a16="http://schemas.microsoft.com/office/drawing/2014/main" id="{0EA7640B-8485-B94B-B74F-B6EBF395D040}"/>
                    </a:ext>
                  </a:extLst>
                </p:cNvPr>
                <p:cNvSpPr/>
                <p:nvPr/>
              </p:nvSpPr>
              <p:spPr>
                <a:xfrm>
                  <a:off x="6947251" y="2978232"/>
                  <a:ext cx="219298" cy="2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6" name="Oval 135">
                  <a:extLst>
                    <a:ext uri="{FF2B5EF4-FFF2-40B4-BE49-F238E27FC236}">
                      <a16:creationId xmlns:a16="http://schemas.microsoft.com/office/drawing/2014/main" id="{1ABBCE8F-22CC-574F-88B1-0869B8A94996}"/>
                    </a:ext>
                  </a:extLst>
                </p:cNvPr>
                <p:cNvSpPr/>
                <p:nvPr/>
              </p:nvSpPr>
              <p:spPr>
                <a:xfrm>
                  <a:off x="6975231" y="3006212"/>
                  <a:ext cx="163338" cy="163338"/>
                </a:xfrm>
                <a:prstGeom prst="ellipse">
                  <a:avLst/>
                </a:prstGeom>
                <a:solidFill>
                  <a:srgbClr val="821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26" name="Group 125">
                <a:extLst>
                  <a:ext uri="{FF2B5EF4-FFF2-40B4-BE49-F238E27FC236}">
                    <a16:creationId xmlns:a16="http://schemas.microsoft.com/office/drawing/2014/main" id="{3D59DC5A-87B0-3D43-B1E6-437A7F9EB37A}"/>
                  </a:ext>
                </a:extLst>
              </p:cNvPr>
              <p:cNvGrpSpPr/>
              <p:nvPr/>
            </p:nvGrpSpPr>
            <p:grpSpPr>
              <a:xfrm>
                <a:off x="4732565" y="2865385"/>
                <a:ext cx="253218" cy="253218"/>
                <a:chOff x="6930291" y="2961272"/>
                <a:chExt cx="253218" cy="253218"/>
              </a:xfrm>
            </p:grpSpPr>
            <p:sp>
              <p:nvSpPr>
                <p:cNvPr id="131" name="Oval 130">
                  <a:extLst>
                    <a:ext uri="{FF2B5EF4-FFF2-40B4-BE49-F238E27FC236}">
                      <a16:creationId xmlns:a16="http://schemas.microsoft.com/office/drawing/2014/main" id="{C8F71C68-9D76-F34F-A25C-0A774984C9EB}"/>
                    </a:ext>
                  </a:extLst>
                </p:cNvPr>
                <p:cNvSpPr/>
                <p:nvPr/>
              </p:nvSpPr>
              <p:spPr>
                <a:xfrm>
                  <a:off x="6930291" y="2961272"/>
                  <a:ext cx="253218" cy="253218"/>
                </a:xfrm>
                <a:prstGeom prst="ellipse">
                  <a:avLst/>
                </a:prstGeom>
                <a:solidFill>
                  <a:srgbClr val="821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2" name="Oval 131">
                  <a:extLst>
                    <a:ext uri="{FF2B5EF4-FFF2-40B4-BE49-F238E27FC236}">
                      <a16:creationId xmlns:a16="http://schemas.microsoft.com/office/drawing/2014/main" id="{30980A6F-32C6-5640-896C-4896889F9237}"/>
                    </a:ext>
                  </a:extLst>
                </p:cNvPr>
                <p:cNvSpPr/>
                <p:nvPr/>
              </p:nvSpPr>
              <p:spPr>
                <a:xfrm>
                  <a:off x="6947251" y="2978232"/>
                  <a:ext cx="219298" cy="2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3" name="Oval 132">
                  <a:extLst>
                    <a:ext uri="{FF2B5EF4-FFF2-40B4-BE49-F238E27FC236}">
                      <a16:creationId xmlns:a16="http://schemas.microsoft.com/office/drawing/2014/main" id="{AC596569-F256-474A-90DB-6EE9B3691FEA}"/>
                    </a:ext>
                  </a:extLst>
                </p:cNvPr>
                <p:cNvSpPr/>
                <p:nvPr/>
              </p:nvSpPr>
              <p:spPr>
                <a:xfrm>
                  <a:off x="6975231" y="3006212"/>
                  <a:ext cx="163338" cy="163338"/>
                </a:xfrm>
                <a:prstGeom prst="ellipse">
                  <a:avLst/>
                </a:prstGeom>
                <a:solidFill>
                  <a:srgbClr val="821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27" name="Group 126">
                <a:extLst>
                  <a:ext uri="{FF2B5EF4-FFF2-40B4-BE49-F238E27FC236}">
                    <a16:creationId xmlns:a16="http://schemas.microsoft.com/office/drawing/2014/main" id="{AF24E04C-C026-BC4B-83B9-645072029275}"/>
                  </a:ext>
                </a:extLst>
              </p:cNvPr>
              <p:cNvGrpSpPr/>
              <p:nvPr/>
            </p:nvGrpSpPr>
            <p:grpSpPr>
              <a:xfrm>
                <a:off x="4347110" y="3906560"/>
                <a:ext cx="253218" cy="253218"/>
                <a:chOff x="6930291" y="2961272"/>
                <a:chExt cx="253218" cy="253218"/>
              </a:xfrm>
            </p:grpSpPr>
            <p:sp>
              <p:nvSpPr>
                <p:cNvPr id="128" name="Oval 127">
                  <a:extLst>
                    <a:ext uri="{FF2B5EF4-FFF2-40B4-BE49-F238E27FC236}">
                      <a16:creationId xmlns:a16="http://schemas.microsoft.com/office/drawing/2014/main" id="{00596C1A-D755-C64C-B067-8A266BCF6BDE}"/>
                    </a:ext>
                  </a:extLst>
                </p:cNvPr>
                <p:cNvSpPr/>
                <p:nvPr/>
              </p:nvSpPr>
              <p:spPr>
                <a:xfrm>
                  <a:off x="6930291" y="2961272"/>
                  <a:ext cx="253218" cy="253218"/>
                </a:xfrm>
                <a:prstGeom prst="ellipse">
                  <a:avLst/>
                </a:prstGeom>
                <a:solidFill>
                  <a:srgbClr val="7D7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9" name="Oval 128">
                  <a:extLst>
                    <a:ext uri="{FF2B5EF4-FFF2-40B4-BE49-F238E27FC236}">
                      <a16:creationId xmlns:a16="http://schemas.microsoft.com/office/drawing/2014/main" id="{3293EA4D-29C8-8047-9DBA-7E3ED659D85F}"/>
                    </a:ext>
                  </a:extLst>
                </p:cNvPr>
                <p:cNvSpPr/>
                <p:nvPr/>
              </p:nvSpPr>
              <p:spPr>
                <a:xfrm>
                  <a:off x="6947251" y="2978232"/>
                  <a:ext cx="219298" cy="2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0" name="Oval 129">
                  <a:extLst>
                    <a:ext uri="{FF2B5EF4-FFF2-40B4-BE49-F238E27FC236}">
                      <a16:creationId xmlns:a16="http://schemas.microsoft.com/office/drawing/2014/main" id="{C0D04587-2C3D-E840-8CF6-62E9558C690C}"/>
                    </a:ext>
                  </a:extLst>
                </p:cNvPr>
                <p:cNvSpPr/>
                <p:nvPr/>
              </p:nvSpPr>
              <p:spPr>
                <a:xfrm>
                  <a:off x="6975231" y="3006212"/>
                  <a:ext cx="163338" cy="163338"/>
                </a:xfrm>
                <a:prstGeom prst="ellipse">
                  <a:avLst/>
                </a:prstGeom>
                <a:solidFill>
                  <a:srgbClr val="7D7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000"/>
                </a:p>
              </p:txBody>
            </p:sp>
          </p:grpSp>
        </p:grpSp>
      </p:grpSp>
    </p:spTree>
    <p:extLst>
      <p:ext uri="{BB962C8B-B14F-4D97-AF65-F5344CB8AC3E}">
        <p14:creationId xmlns:p14="http://schemas.microsoft.com/office/powerpoint/2010/main" val="88203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B443AE80-F1D3-9641-8A3B-02E7CCECE083}"/>
              </a:ext>
            </a:extLst>
          </p:cNvPr>
          <p:cNvGrpSpPr/>
          <p:nvPr/>
        </p:nvGrpSpPr>
        <p:grpSpPr>
          <a:xfrm>
            <a:off x="1677767" y="1738736"/>
            <a:ext cx="8836467" cy="4598974"/>
            <a:chOff x="517092" y="650879"/>
            <a:chExt cx="11263817" cy="5862301"/>
          </a:xfrm>
        </p:grpSpPr>
        <p:grpSp>
          <p:nvGrpSpPr>
            <p:cNvPr id="32" name="Group 31">
              <a:extLst>
                <a:ext uri="{FF2B5EF4-FFF2-40B4-BE49-F238E27FC236}">
                  <a16:creationId xmlns:a16="http://schemas.microsoft.com/office/drawing/2014/main" id="{E86DAA88-E8C9-4244-AF30-AF95FEA25C60}"/>
                </a:ext>
              </a:extLst>
            </p:cNvPr>
            <p:cNvGrpSpPr/>
            <p:nvPr/>
          </p:nvGrpSpPr>
          <p:grpSpPr>
            <a:xfrm>
              <a:off x="517092" y="2261612"/>
              <a:ext cx="2231980" cy="2231981"/>
              <a:chOff x="508000" y="1669458"/>
              <a:chExt cx="2231980" cy="2231981"/>
            </a:xfrm>
          </p:grpSpPr>
          <p:sp>
            <p:nvSpPr>
              <p:cNvPr id="76" name="Arc 75">
                <a:extLst>
                  <a:ext uri="{FF2B5EF4-FFF2-40B4-BE49-F238E27FC236}">
                    <a16:creationId xmlns:a16="http://schemas.microsoft.com/office/drawing/2014/main" id="{7F599888-6BAF-D84A-BC52-530B57642F0B}"/>
                  </a:ext>
                </a:extLst>
              </p:cNvPr>
              <p:cNvSpPr/>
              <p:nvPr/>
            </p:nvSpPr>
            <p:spPr>
              <a:xfrm>
                <a:off x="508000" y="1669458"/>
                <a:ext cx="2231980" cy="2231981"/>
              </a:xfrm>
              <a:prstGeom prst="arc">
                <a:avLst>
                  <a:gd name="adj1" fmla="val 1368056"/>
                  <a:gd name="adj2" fmla="val 86661"/>
                </a:avLst>
              </a:prstGeom>
              <a:noFill/>
              <a:ln w="22225">
                <a:solidFill>
                  <a:schemeClr val="tx1">
                    <a:lumMod val="75000"/>
                    <a:lumOff val="25000"/>
                  </a:schemeClr>
                </a:solidFill>
                <a:head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7" name="Oval 76">
                <a:extLst>
                  <a:ext uri="{FF2B5EF4-FFF2-40B4-BE49-F238E27FC236}">
                    <a16:creationId xmlns:a16="http://schemas.microsoft.com/office/drawing/2014/main" id="{9D04CB2E-1EA4-FF4C-9983-AF3EB41656CB}"/>
                  </a:ext>
                </a:extLst>
              </p:cNvPr>
              <p:cNvSpPr/>
              <p:nvPr/>
            </p:nvSpPr>
            <p:spPr>
              <a:xfrm>
                <a:off x="724932" y="1886390"/>
                <a:ext cx="1798116" cy="1798116"/>
              </a:xfrm>
              <a:prstGeom prst="ellipse">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grpSp>
        <p:grpSp>
          <p:nvGrpSpPr>
            <p:cNvPr id="33" name="Group 32">
              <a:extLst>
                <a:ext uri="{FF2B5EF4-FFF2-40B4-BE49-F238E27FC236}">
                  <a16:creationId xmlns:a16="http://schemas.microsoft.com/office/drawing/2014/main" id="{74F0F555-BC33-C242-A3E1-DBEBCEEFBF37}"/>
                </a:ext>
              </a:extLst>
            </p:cNvPr>
            <p:cNvGrpSpPr/>
            <p:nvPr/>
          </p:nvGrpSpPr>
          <p:grpSpPr>
            <a:xfrm>
              <a:off x="2749072" y="2261612"/>
              <a:ext cx="2231981" cy="2231981"/>
              <a:chOff x="2739980" y="1669458"/>
              <a:chExt cx="2231981" cy="2231981"/>
            </a:xfrm>
          </p:grpSpPr>
          <p:sp>
            <p:nvSpPr>
              <p:cNvPr id="74" name="Arc 73">
                <a:extLst>
                  <a:ext uri="{FF2B5EF4-FFF2-40B4-BE49-F238E27FC236}">
                    <a16:creationId xmlns:a16="http://schemas.microsoft.com/office/drawing/2014/main" id="{FA1FD869-2F0A-114B-B842-43AD3EE8BFBF}"/>
                  </a:ext>
                </a:extLst>
              </p:cNvPr>
              <p:cNvSpPr/>
              <p:nvPr/>
            </p:nvSpPr>
            <p:spPr>
              <a:xfrm>
                <a:off x="2739980" y="1669458"/>
                <a:ext cx="2231980" cy="2231981"/>
              </a:xfrm>
              <a:prstGeom prst="arc">
                <a:avLst>
                  <a:gd name="adj1" fmla="val 1110411"/>
                  <a:gd name="adj2" fmla="val 10725096"/>
                </a:avLst>
              </a:prstGeom>
              <a:noFill/>
              <a:ln w="22225">
                <a:solidFill>
                  <a:schemeClr val="tx1">
                    <a:lumMod val="75000"/>
                    <a:lumOff val="25000"/>
                  </a:schemeClr>
                </a:solidFill>
                <a:head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5" name="Arc 74">
                <a:extLst>
                  <a:ext uri="{FF2B5EF4-FFF2-40B4-BE49-F238E27FC236}">
                    <a16:creationId xmlns:a16="http://schemas.microsoft.com/office/drawing/2014/main" id="{8E2FE7E1-CECC-0F4D-8197-0CF0A17CDD10}"/>
                  </a:ext>
                </a:extLst>
              </p:cNvPr>
              <p:cNvSpPr/>
              <p:nvPr/>
            </p:nvSpPr>
            <p:spPr>
              <a:xfrm rot="10800000">
                <a:off x="2739981" y="1669458"/>
                <a:ext cx="2231980" cy="2231981"/>
              </a:xfrm>
              <a:prstGeom prst="arc">
                <a:avLst>
                  <a:gd name="adj1" fmla="val 1308647"/>
                  <a:gd name="adj2" fmla="val 10935638"/>
                </a:avLst>
              </a:prstGeom>
              <a:no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grpSp>
        <p:grpSp>
          <p:nvGrpSpPr>
            <p:cNvPr id="35" name="Group 34">
              <a:extLst>
                <a:ext uri="{FF2B5EF4-FFF2-40B4-BE49-F238E27FC236}">
                  <a16:creationId xmlns:a16="http://schemas.microsoft.com/office/drawing/2014/main" id="{EF6F01BB-CED7-9D43-8A37-E0991F3A2AC1}"/>
                </a:ext>
              </a:extLst>
            </p:cNvPr>
            <p:cNvGrpSpPr/>
            <p:nvPr/>
          </p:nvGrpSpPr>
          <p:grpSpPr>
            <a:xfrm>
              <a:off x="4981053" y="2261612"/>
              <a:ext cx="2231981" cy="2231981"/>
              <a:chOff x="4971961" y="1669458"/>
              <a:chExt cx="2231981" cy="2231981"/>
            </a:xfrm>
          </p:grpSpPr>
          <p:sp>
            <p:nvSpPr>
              <p:cNvPr id="71" name="Arc 70">
                <a:extLst>
                  <a:ext uri="{FF2B5EF4-FFF2-40B4-BE49-F238E27FC236}">
                    <a16:creationId xmlns:a16="http://schemas.microsoft.com/office/drawing/2014/main" id="{82713D3C-662C-A04B-9B9D-268625BA9622}"/>
                  </a:ext>
                </a:extLst>
              </p:cNvPr>
              <p:cNvSpPr/>
              <p:nvPr/>
            </p:nvSpPr>
            <p:spPr>
              <a:xfrm>
                <a:off x="4971961" y="1669458"/>
                <a:ext cx="2231980" cy="2231981"/>
              </a:xfrm>
              <a:prstGeom prst="arc">
                <a:avLst>
                  <a:gd name="adj1" fmla="val 956690"/>
                  <a:gd name="adj2" fmla="val 10725096"/>
                </a:avLst>
              </a:prstGeom>
              <a:noFill/>
              <a:ln w="22225">
                <a:solidFill>
                  <a:schemeClr val="tx1">
                    <a:lumMod val="75000"/>
                    <a:lumOff val="25000"/>
                  </a:schemeClr>
                </a:solidFill>
                <a:head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2" name="Arc 71">
                <a:extLst>
                  <a:ext uri="{FF2B5EF4-FFF2-40B4-BE49-F238E27FC236}">
                    <a16:creationId xmlns:a16="http://schemas.microsoft.com/office/drawing/2014/main" id="{039C92C5-FB78-B649-92BD-AC8095FE4DF0}"/>
                  </a:ext>
                </a:extLst>
              </p:cNvPr>
              <p:cNvSpPr/>
              <p:nvPr/>
            </p:nvSpPr>
            <p:spPr>
              <a:xfrm rot="10800000">
                <a:off x="4971962" y="1669458"/>
                <a:ext cx="2231980" cy="2231981"/>
              </a:xfrm>
              <a:prstGeom prst="arc">
                <a:avLst>
                  <a:gd name="adj1" fmla="val 1308647"/>
                  <a:gd name="adj2" fmla="val 10896752"/>
                </a:avLst>
              </a:prstGeom>
              <a:no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3" name="Oval 72">
                <a:extLst>
                  <a:ext uri="{FF2B5EF4-FFF2-40B4-BE49-F238E27FC236}">
                    <a16:creationId xmlns:a16="http://schemas.microsoft.com/office/drawing/2014/main" id="{CB06907F-EED6-5944-8259-D999CDBCA64F}"/>
                  </a:ext>
                </a:extLst>
              </p:cNvPr>
              <p:cNvSpPr/>
              <p:nvPr/>
            </p:nvSpPr>
            <p:spPr>
              <a:xfrm>
                <a:off x="5188894" y="1886390"/>
                <a:ext cx="1798116" cy="1798116"/>
              </a:xfrm>
              <a:prstGeom prst="ellipse">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grpSp>
        <p:grpSp>
          <p:nvGrpSpPr>
            <p:cNvPr id="40" name="Group 39">
              <a:extLst>
                <a:ext uri="{FF2B5EF4-FFF2-40B4-BE49-F238E27FC236}">
                  <a16:creationId xmlns:a16="http://schemas.microsoft.com/office/drawing/2014/main" id="{7CF763A0-03A2-704B-9B86-DB9AE4AB1523}"/>
                </a:ext>
              </a:extLst>
            </p:cNvPr>
            <p:cNvGrpSpPr/>
            <p:nvPr/>
          </p:nvGrpSpPr>
          <p:grpSpPr>
            <a:xfrm>
              <a:off x="7213033" y="2261612"/>
              <a:ext cx="2231981" cy="2231981"/>
              <a:chOff x="7203941" y="1669458"/>
              <a:chExt cx="2231981" cy="2231981"/>
            </a:xfrm>
          </p:grpSpPr>
          <p:sp>
            <p:nvSpPr>
              <p:cNvPr id="68" name="Arc 67">
                <a:extLst>
                  <a:ext uri="{FF2B5EF4-FFF2-40B4-BE49-F238E27FC236}">
                    <a16:creationId xmlns:a16="http://schemas.microsoft.com/office/drawing/2014/main" id="{8929314B-FD1B-0F4A-836C-BD55C9BEB22A}"/>
                  </a:ext>
                </a:extLst>
              </p:cNvPr>
              <p:cNvSpPr/>
              <p:nvPr/>
            </p:nvSpPr>
            <p:spPr>
              <a:xfrm>
                <a:off x="7203941" y="1669458"/>
                <a:ext cx="2231980" cy="2231981"/>
              </a:xfrm>
              <a:prstGeom prst="arc">
                <a:avLst>
                  <a:gd name="adj1" fmla="val 1110411"/>
                  <a:gd name="adj2" fmla="val 10725096"/>
                </a:avLst>
              </a:prstGeom>
              <a:noFill/>
              <a:ln w="22225">
                <a:solidFill>
                  <a:schemeClr val="tx1">
                    <a:lumMod val="75000"/>
                    <a:lumOff val="25000"/>
                  </a:schemeClr>
                </a:solidFill>
                <a:head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9" name="Arc 68">
                <a:extLst>
                  <a:ext uri="{FF2B5EF4-FFF2-40B4-BE49-F238E27FC236}">
                    <a16:creationId xmlns:a16="http://schemas.microsoft.com/office/drawing/2014/main" id="{D3413CDF-034E-164A-B3CB-1BDD5D14D65D}"/>
                  </a:ext>
                </a:extLst>
              </p:cNvPr>
              <p:cNvSpPr/>
              <p:nvPr/>
            </p:nvSpPr>
            <p:spPr>
              <a:xfrm rot="10800000">
                <a:off x="7203942" y="1669458"/>
                <a:ext cx="2231980" cy="2231981"/>
              </a:xfrm>
              <a:prstGeom prst="arc">
                <a:avLst>
                  <a:gd name="adj1" fmla="val 1308647"/>
                  <a:gd name="adj2" fmla="val 10948048"/>
                </a:avLst>
              </a:prstGeom>
              <a:no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70" name="Oval 69">
                <a:extLst>
                  <a:ext uri="{FF2B5EF4-FFF2-40B4-BE49-F238E27FC236}">
                    <a16:creationId xmlns:a16="http://schemas.microsoft.com/office/drawing/2014/main" id="{39067438-DCCC-EC45-87ED-DD8549D39190}"/>
                  </a:ext>
                </a:extLst>
              </p:cNvPr>
              <p:cNvSpPr/>
              <p:nvPr/>
            </p:nvSpPr>
            <p:spPr>
              <a:xfrm>
                <a:off x="7420874" y="1886390"/>
                <a:ext cx="1798116" cy="1798116"/>
              </a:xfrm>
              <a:prstGeom prst="ellipse">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grpSp>
        <p:grpSp>
          <p:nvGrpSpPr>
            <p:cNvPr id="44" name="Group 43">
              <a:extLst>
                <a:ext uri="{FF2B5EF4-FFF2-40B4-BE49-F238E27FC236}">
                  <a16:creationId xmlns:a16="http://schemas.microsoft.com/office/drawing/2014/main" id="{B6F814AA-4279-0C44-9422-DFEF129726CC}"/>
                </a:ext>
              </a:extLst>
            </p:cNvPr>
            <p:cNvGrpSpPr/>
            <p:nvPr/>
          </p:nvGrpSpPr>
          <p:grpSpPr>
            <a:xfrm>
              <a:off x="9442929" y="2261612"/>
              <a:ext cx="2231980" cy="2231981"/>
              <a:chOff x="9433837" y="1669458"/>
              <a:chExt cx="2231980" cy="2231981"/>
            </a:xfrm>
          </p:grpSpPr>
          <p:sp>
            <p:nvSpPr>
              <p:cNvPr id="66" name="Arc 65">
                <a:extLst>
                  <a:ext uri="{FF2B5EF4-FFF2-40B4-BE49-F238E27FC236}">
                    <a16:creationId xmlns:a16="http://schemas.microsoft.com/office/drawing/2014/main" id="{08EAD46A-B728-3344-9091-F968E99A70A6}"/>
                  </a:ext>
                </a:extLst>
              </p:cNvPr>
              <p:cNvSpPr/>
              <p:nvPr/>
            </p:nvSpPr>
            <p:spPr>
              <a:xfrm>
                <a:off x="9433837" y="1669458"/>
                <a:ext cx="2231980" cy="2231981"/>
              </a:xfrm>
              <a:prstGeom prst="arc">
                <a:avLst>
                  <a:gd name="adj1" fmla="val 12169658"/>
                  <a:gd name="adj2" fmla="val 10725096"/>
                </a:avLst>
              </a:prstGeom>
              <a:noFill/>
              <a:ln w="22225">
                <a:solidFill>
                  <a:schemeClr val="tx1">
                    <a:lumMod val="75000"/>
                    <a:lumOff val="25000"/>
                  </a:schemeClr>
                </a:solidFill>
                <a:head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7" name="Oval 66">
                <a:extLst>
                  <a:ext uri="{FF2B5EF4-FFF2-40B4-BE49-F238E27FC236}">
                    <a16:creationId xmlns:a16="http://schemas.microsoft.com/office/drawing/2014/main" id="{5C36CB51-4FA6-3144-A612-92FBC9C89EF4}"/>
                  </a:ext>
                </a:extLst>
              </p:cNvPr>
              <p:cNvSpPr/>
              <p:nvPr/>
            </p:nvSpPr>
            <p:spPr>
              <a:xfrm>
                <a:off x="9650769" y="1886390"/>
                <a:ext cx="1798116" cy="1798116"/>
              </a:xfrm>
              <a:prstGeom prst="ellipse">
                <a:avLst/>
              </a:prstGeom>
              <a:blipFill>
                <a:blip r:embed="rId5"/>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45" name="Isosceles Triangle 51">
              <a:extLst>
                <a:ext uri="{FF2B5EF4-FFF2-40B4-BE49-F238E27FC236}">
                  <a16:creationId xmlns:a16="http://schemas.microsoft.com/office/drawing/2014/main" id="{768108B1-7BB9-ED4C-ACE8-FDEA91E4FF59}"/>
                </a:ext>
              </a:extLst>
            </p:cNvPr>
            <p:cNvSpPr/>
            <p:nvPr/>
          </p:nvSpPr>
          <p:spPr>
            <a:xfrm rot="10800000">
              <a:off x="3481095" y="4709160"/>
              <a:ext cx="767936" cy="253998"/>
            </a:xfrm>
            <a:prstGeom prst="triangle">
              <a:avLst/>
            </a:prstGeom>
            <a:solidFill>
              <a:srgbClr val="A71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6" name="Isosceles Triangle 53">
              <a:extLst>
                <a:ext uri="{FF2B5EF4-FFF2-40B4-BE49-F238E27FC236}">
                  <a16:creationId xmlns:a16="http://schemas.microsoft.com/office/drawing/2014/main" id="{7FCA006E-C35E-214D-BF0C-99BB3AB8C72D}"/>
                </a:ext>
              </a:extLst>
            </p:cNvPr>
            <p:cNvSpPr/>
            <p:nvPr/>
          </p:nvSpPr>
          <p:spPr>
            <a:xfrm rot="10800000">
              <a:off x="7945056" y="4709160"/>
              <a:ext cx="767936" cy="253998"/>
            </a:xfrm>
            <a:prstGeom prst="triangle">
              <a:avLst/>
            </a:prstGeom>
            <a:solidFill>
              <a:srgbClr val="A71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7" name="TextBox 46">
              <a:extLst>
                <a:ext uri="{FF2B5EF4-FFF2-40B4-BE49-F238E27FC236}">
                  <a16:creationId xmlns:a16="http://schemas.microsoft.com/office/drawing/2014/main" id="{F97A022D-1F12-824C-A087-C06B7531F8E4}"/>
                </a:ext>
              </a:extLst>
            </p:cNvPr>
            <p:cNvSpPr txBox="1"/>
            <p:nvPr/>
          </p:nvSpPr>
          <p:spPr>
            <a:xfrm>
              <a:off x="2017049" y="5159669"/>
              <a:ext cx="3410257" cy="1353511"/>
            </a:xfrm>
            <a:prstGeom prst="rect">
              <a:avLst/>
            </a:prstGeom>
            <a:noFill/>
          </p:spPr>
          <p:txBody>
            <a:bodyPr wrap="square" anchor="ctr">
              <a:spAutoFit/>
            </a:bodyPr>
            <a:lstStyle/>
            <a:p>
              <a:pPr algn="ctr" defTabSz="822960" rtl="1" fontAlgn="base">
                <a:spcBef>
                  <a:spcPct val="50000"/>
                </a:spcBef>
                <a:spcAft>
                  <a:spcPct val="0"/>
                </a:spcAft>
              </a:pPr>
              <a:r>
                <a:rPr lang="ar-AE" sz="1400" b="1"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rPr>
                <a:t>التجارية</a:t>
              </a:r>
              <a:endParaRPr lang="en-IN" sz="1400" b="1" dirty="0">
                <a:solidFill>
                  <a:schemeClr val="tx1"/>
                </a:solidFill>
                <a:highlight>
                  <a:srgbClr val="00FF00"/>
                </a:highlight>
                <a:latin typeface="GE Dinar Two" panose="020A0503020102020204" pitchFamily="18" charset="-78"/>
                <a:ea typeface="GE Dinar Two" panose="020A0503020102020204" pitchFamily="18" charset="-78"/>
                <a:cs typeface="GE Dinar Two" panose="020A0503020102020204" pitchFamily="18" charset="-78"/>
              </a:endParaRPr>
            </a:p>
            <a:p>
              <a:pPr marL="171450" lvl="0" indent="-171450" algn="r" rtl="1">
                <a:spcBef>
                  <a:spcPts val="200"/>
                </a:spcBef>
                <a:buFont typeface="Arial" panose="020B0604020202020204" pitchFamily="34" charset="0"/>
                <a:buChar char="•"/>
              </a:pPr>
              <a:r>
                <a:rPr lang="ar-LB"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ما يقارب</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من </a:t>
              </a:r>
              <a:r>
                <a:rPr lang="ar-LB"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365</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,000</a:t>
              </a:r>
              <a:r>
                <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متر مُربع</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a:t>
              </a:r>
              <a:r>
                <a:rPr lang="ar-BH"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تجاري ( محلات ومطاعم</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و</a:t>
              </a:r>
              <a:r>
                <a:rPr lang="ar-EG"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مكاتب</a:t>
              </a:r>
              <a:r>
                <a:rPr lang="ar-BH"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a:t>
              </a:r>
              <a:endParaRPr lang="en-IN"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endParaRPr>
            </a:p>
            <a:p>
              <a:pPr marL="171450" lvl="0" indent="-171450" algn="r" rtl="1">
                <a:spcBef>
                  <a:spcPts val="200"/>
                </a:spcBef>
                <a:buFont typeface="Arial" panose="020B0604020202020204" pitchFamily="34" charset="0"/>
                <a:buChar char="•"/>
              </a:pP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232</a:t>
              </a:r>
              <a:r>
                <a:rPr lang="ar-EG"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غرفة فندقية</a:t>
              </a:r>
              <a:endPar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spcBef>
                  <a:spcPts val="200"/>
                </a:spcBef>
                <a:buFont typeface="Arial" panose="020B0604020202020204" pitchFamily="34" charset="0"/>
                <a:buChar char="•"/>
              </a:pPr>
              <a:r>
                <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3,267 متر مُربع</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عقارات </a:t>
              </a:r>
              <a:r>
                <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في المملكة المُتحدة</a:t>
              </a:r>
              <a:r>
                <a:rPr lang="ar-EG" sz="1100" dirty="0">
                  <a:solidFill>
                    <a:schemeClr val="tx1"/>
                  </a:solidFill>
                  <a:highlight>
                    <a:srgbClr val="00FF00"/>
                  </a:highlight>
                  <a:latin typeface="GE Dinar Two" panose="020A0503020102020204" pitchFamily="18" charset="-78"/>
                  <a:ea typeface="GE Dinar Two" panose="020A0503020102020204" pitchFamily="18" charset="-78"/>
                  <a:cs typeface="GE Dinar Two" panose="020A0503020102020204" pitchFamily="18" charset="-78"/>
                </a:rPr>
                <a:t> </a:t>
              </a:r>
              <a:endParaRPr lang="en-IN" sz="1100" dirty="0">
                <a:solidFill>
                  <a:schemeClr val="tx1"/>
                </a:solidFill>
                <a:highlight>
                  <a:srgbClr val="00FF00"/>
                </a:highlight>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8" name="TextBox 47">
              <a:extLst>
                <a:ext uri="{FF2B5EF4-FFF2-40B4-BE49-F238E27FC236}">
                  <a16:creationId xmlns:a16="http://schemas.microsoft.com/office/drawing/2014/main" id="{8B75301B-B7DB-DB4C-B400-F577D4BA45E0}"/>
                </a:ext>
              </a:extLst>
            </p:cNvPr>
            <p:cNvSpPr txBox="1"/>
            <p:nvPr/>
          </p:nvSpPr>
          <p:spPr>
            <a:xfrm>
              <a:off x="7241207" y="5051780"/>
              <a:ext cx="2175635" cy="856570"/>
            </a:xfrm>
            <a:prstGeom prst="rect">
              <a:avLst/>
            </a:prstGeom>
            <a:noFill/>
          </p:spPr>
          <p:txBody>
            <a:bodyPr wrap="square" anchor="ctr">
              <a:spAutoFit/>
            </a:bodyPr>
            <a:lstStyle/>
            <a:p>
              <a:pPr algn="ctr" rtl="1"/>
              <a:r>
                <a:rPr lang="ar-AE" sz="1400" b="1"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rPr>
                <a:t>سكن العُمال</a:t>
              </a:r>
              <a:endParaRPr lang="en-US" sz="1400" b="1" dirty="0">
                <a:solidFill>
                  <a:srgbClr val="A7115C"/>
                </a:solidFill>
                <a:latin typeface="GE Dinar Two" panose="020A0503020102020204" pitchFamily="18" charset="-78"/>
                <a:ea typeface="GE Dinar Two" panose="020A0503020102020204" pitchFamily="18" charset="-78"/>
                <a:cs typeface="GE Dinar Two" panose="020A0503020102020204" pitchFamily="18" charset="-78"/>
              </a:endParaRPr>
            </a:p>
            <a:p>
              <a:pPr lvl="0" algn="r" rtl="1">
                <a:spcBef>
                  <a:spcPts val="200"/>
                </a:spcBef>
              </a:pPr>
              <a:r>
                <a:rPr lang="ar-QA" sz="1100" dirty="0">
                  <a:latin typeface="GE Dinar Two" panose="020A0503020102020204" pitchFamily="18" charset="-78"/>
                  <a:ea typeface="GE Dinar Two" panose="020A0503020102020204" pitchFamily="18" charset="-78"/>
                  <a:cs typeface="GE Dinar Two" panose="020A0503020102020204" pitchFamily="18" charset="-78"/>
                </a:rPr>
                <a:t> تقريباً 55,000 </a:t>
              </a:r>
              <a:r>
                <a:rPr lang="ar-AE" sz="1100" dirty="0">
                  <a:latin typeface="GE Dinar Two" panose="020A0503020102020204" pitchFamily="18" charset="-78"/>
                  <a:ea typeface="GE Dinar Two" panose="020A0503020102020204" pitchFamily="18" charset="-78"/>
                  <a:cs typeface="GE Dinar Two" panose="020A0503020102020204" pitchFamily="18" charset="-78"/>
                </a:rPr>
                <a:t>غٌرفة سكن للعُمال.</a:t>
              </a:r>
              <a:endParaRPr lang="ar-EG" sz="11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0" name="TextBox 59">
              <a:extLst>
                <a:ext uri="{FF2B5EF4-FFF2-40B4-BE49-F238E27FC236}">
                  <a16:creationId xmlns:a16="http://schemas.microsoft.com/office/drawing/2014/main" id="{D29C810D-F1D3-7B4F-B2D3-AE23F66D1D4E}"/>
                </a:ext>
              </a:extLst>
            </p:cNvPr>
            <p:cNvSpPr txBox="1"/>
            <p:nvPr/>
          </p:nvSpPr>
          <p:spPr>
            <a:xfrm flipH="1">
              <a:off x="734024" y="832302"/>
              <a:ext cx="2175635" cy="856570"/>
            </a:xfrm>
            <a:prstGeom prst="rect">
              <a:avLst/>
            </a:prstGeom>
            <a:noFill/>
          </p:spPr>
          <p:txBody>
            <a:bodyPr wrap="square" anchor="ctr">
              <a:spAutoFit/>
            </a:bodyPr>
            <a:lstStyle/>
            <a:p>
              <a:pPr algn="ctr" defTabSz="822960" rtl="1" fontAlgn="base">
                <a:spcBef>
                  <a:spcPct val="50000"/>
                </a:spcBef>
                <a:spcAft>
                  <a:spcPct val="0"/>
                </a:spcAft>
              </a:pPr>
              <a:r>
                <a:rPr lang="ar-EG" sz="1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المبانى السكنية</a:t>
              </a:r>
              <a:endParaRPr lang="en-US" sz="1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lvl="0" algn="justLow" rtl="1">
                <a:spcBef>
                  <a:spcPts val="200"/>
                </a:spcBef>
              </a:pP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14,069 </a:t>
              </a:r>
              <a:r>
                <a:rPr lang="ar-EG"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وحد</a:t>
              </a:r>
              <a:r>
                <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ة</a:t>
              </a:r>
              <a:r>
                <a:rPr lang="ar-EG"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سكنية</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 (شقق وفلل)</a:t>
              </a:r>
              <a:endParaRPr lang="en-IN"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4" name="TextBox 63">
              <a:extLst>
                <a:ext uri="{FF2B5EF4-FFF2-40B4-BE49-F238E27FC236}">
                  <a16:creationId xmlns:a16="http://schemas.microsoft.com/office/drawing/2014/main" id="{DCE34318-D243-5F4E-BF3E-39E8431F2879}"/>
                </a:ext>
              </a:extLst>
            </p:cNvPr>
            <p:cNvSpPr txBox="1"/>
            <p:nvPr/>
          </p:nvSpPr>
          <p:spPr>
            <a:xfrm flipH="1">
              <a:off x="4981052" y="770229"/>
              <a:ext cx="2175635" cy="823877"/>
            </a:xfrm>
            <a:prstGeom prst="rect">
              <a:avLst/>
            </a:prstGeom>
            <a:noFill/>
          </p:spPr>
          <p:txBody>
            <a:bodyPr wrap="square" anchor="ctr">
              <a:spAutoFit/>
            </a:bodyPr>
            <a:lstStyle/>
            <a:p>
              <a:pPr algn="ctr" defTabSz="822960" rtl="1" fontAlgn="base">
                <a:spcBef>
                  <a:spcPct val="50000"/>
                </a:spcBef>
                <a:spcAft>
                  <a:spcPct val="0"/>
                </a:spcAft>
              </a:pPr>
              <a:r>
                <a:rPr lang="ar-EG" sz="1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الصناعية</a:t>
              </a:r>
              <a:endParaRPr lang="en-US" sz="1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a:p>
              <a:pPr lvl="0" algn="justLow" rtl="1"/>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اكثر من </a:t>
              </a:r>
              <a:r>
                <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44</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8</a:t>
              </a:r>
              <a:r>
                <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a:t>
              </a:r>
              <a:r>
                <a:rPr lang="ar-QA"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000 </a:t>
              </a:r>
              <a:r>
                <a:rPr lang="ar-EG"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متر مربع و</a:t>
              </a:r>
              <a:r>
                <a:rPr lang="ar-AE"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rPr>
                <a:t>رش عمل  ومخازن</a:t>
              </a:r>
              <a:endParaRPr lang="ar-EG" sz="1100" dirty="0">
                <a:solidFill>
                  <a:schemeClr val="tx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65" name="TextBox 64">
              <a:extLst>
                <a:ext uri="{FF2B5EF4-FFF2-40B4-BE49-F238E27FC236}">
                  <a16:creationId xmlns:a16="http://schemas.microsoft.com/office/drawing/2014/main" id="{F11402F3-C2C5-5E41-BD81-640BFE1CEBA0}"/>
                </a:ext>
              </a:extLst>
            </p:cNvPr>
            <p:cNvSpPr txBox="1"/>
            <p:nvPr/>
          </p:nvSpPr>
          <p:spPr>
            <a:xfrm flipH="1">
              <a:off x="8712991" y="650879"/>
              <a:ext cx="3067918" cy="1105040"/>
            </a:xfrm>
            <a:prstGeom prst="rect">
              <a:avLst/>
            </a:prstGeom>
          </p:spPr>
          <p:txBody>
            <a:bodyPr wrap="square" anchor="ctr">
              <a:spAutoFit/>
            </a:bodyPr>
            <a:lstStyle/>
            <a:p>
              <a:pPr algn="ctr" rtl="1" fontAlgn="base">
                <a:spcBef>
                  <a:spcPts val="200"/>
                </a:spcBef>
                <a:spcAft>
                  <a:spcPct val="0"/>
                </a:spcAft>
              </a:pPr>
              <a:r>
                <a:rPr lang="ar-QA" sz="1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الأراضي غير المطورة </a:t>
              </a:r>
            </a:p>
            <a:p>
              <a:pPr marL="171450" indent="-171450" algn="justLow" rtl="1">
                <a:spcBef>
                  <a:spcPts val="200"/>
                </a:spcBef>
                <a:buFont typeface="Arial" panose="020B0604020202020204" pitchFamily="34" charset="0"/>
                <a:buChar char="•"/>
              </a:pPr>
              <a:r>
                <a:rPr lang="ar-QA" sz="1100" dirty="0">
                  <a:latin typeface="GE Dinar Two" panose="020A0503020102020204" pitchFamily="18" charset="-78"/>
                  <a:ea typeface="GE Dinar Two" panose="020A0503020102020204" pitchFamily="18" charset="-78"/>
                  <a:cs typeface="GE Dinar Two" panose="020A0503020102020204" pitchFamily="18" charset="-78"/>
                </a:rPr>
                <a:t>1</a:t>
              </a:r>
              <a:r>
                <a:rPr lang="ar-EG" sz="1100" dirty="0">
                  <a:latin typeface="GE Dinar Two" panose="020A0503020102020204" pitchFamily="18" charset="-78"/>
                  <a:ea typeface="GE Dinar Two" panose="020A0503020102020204" pitchFamily="18" charset="-78"/>
                  <a:cs typeface="GE Dinar Two" panose="020A0503020102020204" pitchFamily="18" charset="-78"/>
                </a:rPr>
                <a:t>.</a:t>
              </a:r>
              <a:r>
                <a:rPr lang="ar-QA" sz="1100" dirty="0">
                  <a:latin typeface="GE Dinar Two" panose="020A0503020102020204" pitchFamily="18" charset="-78"/>
                  <a:ea typeface="GE Dinar Two" panose="020A0503020102020204" pitchFamily="18" charset="-78"/>
                  <a:cs typeface="GE Dinar Two" panose="020A0503020102020204" pitchFamily="18" charset="-78"/>
                </a:rPr>
                <a:t>89</a:t>
              </a:r>
              <a:r>
                <a:rPr lang="ar-EG" sz="1100" dirty="0">
                  <a:latin typeface="GE Dinar Two" panose="020A0503020102020204" pitchFamily="18" charset="-78"/>
                  <a:ea typeface="GE Dinar Two" panose="020A0503020102020204" pitchFamily="18" charset="-78"/>
                  <a:cs typeface="GE Dinar Two" panose="020A0503020102020204" pitchFamily="18" charset="-78"/>
                </a:rPr>
                <a:t> مليون متر مربع من الأراضي المحلية</a:t>
              </a:r>
              <a:endParaRPr lang="ar-QA" sz="11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justLow" rtl="1">
                <a:spcBef>
                  <a:spcPts val="200"/>
                </a:spcBef>
                <a:buFont typeface="Arial" panose="020B0604020202020204" pitchFamily="34" charset="0"/>
                <a:buChar char="•"/>
              </a:pPr>
              <a:r>
                <a:rPr lang="ar-QA" sz="1100" dirty="0">
                  <a:latin typeface="GE Dinar Two" panose="020A0503020102020204" pitchFamily="18" charset="-78"/>
                  <a:ea typeface="GE Dinar Two" panose="020A0503020102020204" pitchFamily="18" charset="-78"/>
                  <a:cs typeface="GE Dinar Two" panose="020A0503020102020204" pitchFamily="18" charset="-78"/>
                </a:rPr>
                <a:t>تقريباً 70,000</a:t>
              </a:r>
              <a:r>
                <a:rPr lang="ar-EG" sz="1100" dirty="0">
                  <a:latin typeface="GE Dinar Two" panose="020A0503020102020204" pitchFamily="18" charset="-78"/>
                  <a:ea typeface="GE Dinar Two" panose="020A0503020102020204" pitchFamily="18" charset="-78"/>
                  <a:cs typeface="GE Dinar Two" panose="020A0503020102020204" pitchFamily="18" charset="-78"/>
                </a:rPr>
                <a:t> متر مربع </a:t>
              </a:r>
              <a:r>
                <a:rPr lang="ar-AE" sz="1100" dirty="0">
                  <a:latin typeface="GE Dinar Two" panose="020A0503020102020204" pitchFamily="18" charset="-78"/>
                  <a:ea typeface="GE Dinar Two" panose="020A0503020102020204" pitchFamily="18" charset="-78"/>
                  <a:cs typeface="GE Dinar Two" panose="020A0503020102020204" pitchFamily="18" charset="-78"/>
                </a:rPr>
                <a:t>من ال</a:t>
              </a:r>
              <a:r>
                <a:rPr lang="ar-EG" sz="1100" dirty="0">
                  <a:latin typeface="GE Dinar Two" panose="020A0503020102020204" pitchFamily="18" charset="-78"/>
                  <a:ea typeface="GE Dinar Two" panose="020A0503020102020204" pitchFamily="18" charset="-78"/>
                  <a:cs typeface="GE Dinar Two" panose="020A0503020102020204" pitchFamily="18" charset="-78"/>
                </a:rPr>
                <a:t>أر</a:t>
              </a:r>
              <a:r>
                <a:rPr lang="ar-AE" sz="1100" dirty="0">
                  <a:latin typeface="GE Dinar Two" panose="020A0503020102020204" pitchFamily="18" charset="-78"/>
                  <a:ea typeface="GE Dinar Two" panose="020A0503020102020204" pitchFamily="18" charset="-78"/>
                  <a:cs typeface="GE Dinar Two" panose="020A0503020102020204" pitchFamily="18" charset="-78"/>
                </a:rPr>
                <a:t>ا</a:t>
              </a:r>
              <a:r>
                <a:rPr lang="ar-EG" sz="1100" dirty="0">
                  <a:latin typeface="GE Dinar Two" panose="020A0503020102020204" pitchFamily="18" charset="-78"/>
                  <a:ea typeface="GE Dinar Two" panose="020A0503020102020204" pitchFamily="18" charset="-78"/>
                  <a:cs typeface="GE Dinar Two" panose="020A0503020102020204" pitchFamily="18" charset="-78"/>
                </a:rPr>
                <a:t>ض</a:t>
              </a:r>
              <a:r>
                <a:rPr lang="ar-AE" sz="1100" dirty="0">
                  <a:latin typeface="GE Dinar Two" panose="020A0503020102020204" pitchFamily="18" charset="-78"/>
                  <a:ea typeface="GE Dinar Two" panose="020A0503020102020204" pitchFamily="18" charset="-78"/>
                  <a:cs typeface="GE Dinar Two" panose="020A0503020102020204" pitchFamily="18" charset="-78"/>
                </a:rPr>
                <a:t>ي</a:t>
              </a:r>
              <a:r>
                <a:rPr lang="ar-EG" sz="1100" dirty="0">
                  <a:latin typeface="GE Dinar Two" panose="020A0503020102020204" pitchFamily="18" charset="-78"/>
                  <a:ea typeface="GE Dinar Two" panose="020A0503020102020204" pitchFamily="18" charset="-78"/>
                  <a:cs typeface="GE Dinar Two" panose="020A0503020102020204" pitchFamily="18" charset="-78"/>
                </a:rPr>
                <a:t> الدولية</a:t>
              </a:r>
            </a:p>
          </p:txBody>
        </p:sp>
      </p:grpSp>
      <p:sp>
        <p:nvSpPr>
          <p:cNvPr id="78" name="TextBox 96">
            <a:extLst>
              <a:ext uri="{FF2B5EF4-FFF2-40B4-BE49-F238E27FC236}">
                <a16:creationId xmlns:a16="http://schemas.microsoft.com/office/drawing/2014/main" id="{F93545C0-AD44-CA44-B50B-5EA123D4891B}"/>
              </a:ext>
            </a:extLst>
          </p:cNvPr>
          <p:cNvSpPr txBox="1"/>
          <p:nvPr/>
        </p:nvSpPr>
        <p:spPr>
          <a:xfrm>
            <a:off x="0" y="614414"/>
            <a:ext cx="12192000" cy="461665"/>
          </a:xfrm>
          <a:prstGeom prst="rect">
            <a:avLst/>
          </a:prstGeom>
          <a:noFill/>
        </p:spPr>
        <p:txBody>
          <a:bodyPr wrap="square">
            <a:spAutoFit/>
          </a:bodyPr>
          <a:lstStyle/>
          <a:p>
            <a:pPr algn="ctr"/>
            <a:r>
              <a:rPr lang="ar-AE" sz="2400" b="1" dirty="0">
                <a:solidFill>
                  <a:srgbClr val="1A5075"/>
                </a:solidFill>
                <a:latin typeface="GE Dinar Two" panose="020A0503020102020204" pitchFamily="18" charset="-78"/>
                <a:ea typeface="GE Dinar Two" panose="020A0503020102020204" pitchFamily="18" charset="-78"/>
                <a:cs typeface="GE Dinar Two" panose="020A0503020102020204" pitchFamily="18" charset="-78"/>
              </a:rPr>
              <a:t>بروة العقارية – </a:t>
            </a: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استعراض</a:t>
            </a:r>
            <a:r>
              <a:rPr lang="ar-AE"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 </a:t>
            </a: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لل</a:t>
            </a:r>
            <a:r>
              <a:rPr lang="ar-AE"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مَحفظة </a:t>
            </a:r>
            <a:r>
              <a:rPr lang="ar-QA"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rPr>
              <a:t>العقارية</a:t>
            </a:r>
            <a:endParaRPr lang="en-IN" sz="2400" b="1" dirty="0">
              <a:solidFill>
                <a:srgbClr val="16709E"/>
              </a:solidFill>
              <a:latin typeface="GE Dinar Two" panose="020A0503020102020204" pitchFamily="18" charset="-78"/>
              <a:ea typeface="GE Dinar Two" panose="020A0503020102020204" pitchFamily="18" charset="-78"/>
              <a:cs typeface="GE Dinar Two" panose="020A0503020102020204" pitchFamily="18" charset="-78"/>
            </a:endParaRPr>
          </a:p>
        </p:txBody>
      </p:sp>
      <p:pic>
        <p:nvPicPr>
          <p:cNvPr id="80" name="Picture 79" descr="A car parked in front of a brick building&#10;&#10;Description automatically generated">
            <a:extLst>
              <a:ext uri="{FF2B5EF4-FFF2-40B4-BE49-F238E27FC236}">
                <a16:creationId xmlns:a16="http://schemas.microsoft.com/office/drawing/2014/main" id="{24C51189-F6BC-5646-8EB1-0D029E38C859}"/>
              </a:ext>
            </a:extLst>
          </p:cNvPr>
          <p:cNvPicPr>
            <a:picLocks noChangeAspect="1"/>
          </p:cNvPicPr>
          <p:nvPr/>
        </p:nvPicPr>
        <p:blipFill>
          <a:blip r:embed="rId6">
            <a:extLst>
              <a:ext uri="{28A0092B-C50C-407E-A947-70E740481C1C}">
                <a14:useLocalDpi xmlns:a14="http://schemas.microsoft.com/office/drawing/2010/main" val="0"/>
              </a:ext>
            </a:extLst>
          </a:blip>
          <a:srcRect t="21639" b="3361"/>
          <a:stretch>
            <a:fillRect/>
          </a:stretch>
        </p:blipFill>
        <p:spPr>
          <a:xfrm>
            <a:off x="3597304" y="3172539"/>
            <a:ext cx="1408176" cy="1408176"/>
          </a:xfrm>
          <a:custGeom>
            <a:avLst/>
            <a:gdLst>
              <a:gd name="connsiteX0" fmla="*/ 704088 w 1408176"/>
              <a:gd name="connsiteY0" fmla="*/ 0 h 1408176"/>
              <a:gd name="connsiteX1" fmla="*/ 1408176 w 1408176"/>
              <a:gd name="connsiteY1" fmla="*/ 704088 h 1408176"/>
              <a:gd name="connsiteX2" fmla="*/ 704088 w 1408176"/>
              <a:gd name="connsiteY2" fmla="*/ 1408176 h 1408176"/>
              <a:gd name="connsiteX3" fmla="*/ 0 w 1408176"/>
              <a:gd name="connsiteY3" fmla="*/ 704088 h 1408176"/>
              <a:gd name="connsiteX4" fmla="*/ 704088 w 1408176"/>
              <a:gd name="connsiteY4" fmla="*/ 0 h 140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176" h="1408176">
                <a:moveTo>
                  <a:pt x="704088" y="0"/>
                </a:moveTo>
                <a:cubicBezTo>
                  <a:pt x="1092945" y="0"/>
                  <a:pt x="1408176" y="315231"/>
                  <a:pt x="1408176" y="704088"/>
                </a:cubicBezTo>
                <a:cubicBezTo>
                  <a:pt x="1408176" y="1092945"/>
                  <a:pt x="1092945" y="1408176"/>
                  <a:pt x="704088" y="1408176"/>
                </a:cubicBezTo>
                <a:cubicBezTo>
                  <a:pt x="315231" y="1408176"/>
                  <a:pt x="0" y="1092945"/>
                  <a:pt x="0" y="704088"/>
                </a:cubicBezTo>
                <a:cubicBezTo>
                  <a:pt x="0" y="315231"/>
                  <a:pt x="315231" y="0"/>
                  <a:pt x="704088" y="0"/>
                </a:cubicBezTo>
                <a:close/>
              </a:path>
            </a:pathLst>
          </a:custGeom>
          <a:blipFill>
            <a:blip r:embed="rId6"/>
            <a:stretch>
              <a:fillRect l="116"/>
            </a:stretch>
          </a:blipFill>
          <a:ln>
            <a:noFill/>
          </a:ln>
          <a:effectLst>
            <a:outerShdw blurRad="50800" dist="38100" dir="2700000" algn="tl" rotWithShape="0">
              <a:prstClr val="black">
                <a:alpha val="40000"/>
              </a:prstClr>
            </a:outerShdw>
          </a:effectLst>
        </p:spPr>
      </p:pic>
      <p:sp>
        <p:nvSpPr>
          <p:cNvPr id="34" name="Isosceles Triangle 50">
            <a:extLst>
              <a:ext uri="{FF2B5EF4-FFF2-40B4-BE49-F238E27FC236}">
                <a16:creationId xmlns:a16="http://schemas.microsoft.com/office/drawing/2014/main" id="{3A7ED102-7F5E-F149-888C-496B37B9615C}"/>
              </a:ext>
            </a:extLst>
          </p:cNvPr>
          <p:cNvSpPr/>
          <p:nvPr/>
        </p:nvSpPr>
        <p:spPr>
          <a:xfrm flipH="1">
            <a:off x="2252038" y="2678068"/>
            <a:ext cx="602446" cy="199261"/>
          </a:xfrm>
          <a:prstGeom prst="triangle">
            <a:avLst/>
          </a:prstGeom>
          <a:solidFill>
            <a:srgbClr val="1670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400" dirty="0">
              <a:solidFill>
                <a:srgbClr val="358AC9"/>
              </a:solidFill>
              <a:latin typeface="MillerText" panose="02000603080000020004" pitchFamily="2" charset="0"/>
            </a:endParaRPr>
          </a:p>
        </p:txBody>
      </p:sp>
      <p:sp>
        <p:nvSpPr>
          <p:cNvPr id="36" name="Isosceles Triangle 52">
            <a:extLst>
              <a:ext uri="{FF2B5EF4-FFF2-40B4-BE49-F238E27FC236}">
                <a16:creationId xmlns:a16="http://schemas.microsoft.com/office/drawing/2014/main" id="{D19C0E7E-6122-B040-9E78-C2201581BEE7}"/>
              </a:ext>
            </a:extLst>
          </p:cNvPr>
          <p:cNvSpPr/>
          <p:nvPr/>
        </p:nvSpPr>
        <p:spPr>
          <a:xfrm flipH="1">
            <a:off x="5754018" y="2678068"/>
            <a:ext cx="602446" cy="199261"/>
          </a:xfrm>
          <a:prstGeom prst="triangle">
            <a:avLst/>
          </a:prstGeom>
          <a:solidFill>
            <a:srgbClr val="1670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400" dirty="0">
              <a:solidFill>
                <a:srgbClr val="358AC9"/>
              </a:solidFill>
              <a:latin typeface="MillerText" panose="02000603080000020004" pitchFamily="2" charset="0"/>
            </a:endParaRPr>
          </a:p>
        </p:txBody>
      </p:sp>
      <p:sp>
        <p:nvSpPr>
          <p:cNvPr id="37" name="Isosceles Triangle 54">
            <a:extLst>
              <a:ext uri="{FF2B5EF4-FFF2-40B4-BE49-F238E27FC236}">
                <a16:creationId xmlns:a16="http://schemas.microsoft.com/office/drawing/2014/main" id="{29364B7E-0C61-B745-8A57-F2B3B48D13FF}"/>
              </a:ext>
            </a:extLst>
          </p:cNvPr>
          <p:cNvSpPr/>
          <p:nvPr/>
        </p:nvSpPr>
        <p:spPr>
          <a:xfrm flipH="1">
            <a:off x="9254360" y="2678068"/>
            <a:ext cx="602446" cy="199261"/>
          </a:xfrm>
          <a:prstGeom prst="triangle">
            <a:avLst/>
          </a:prstGeom>
          <a:solidFill>
            <a:srgbClr val="1670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358AC9"/>
              </a:solidFill>
              <a:latin typeface="MillerText" panose="02000603080000020004" pitchFamily="2" charset="0"/>
            </a:endParaRPr>
          </a:p>
        </p:txBody>
      </p:sp>
    </p:spTree>
    <p:extLst>
      <p:ext uri="{BB962C8B-B14F-4D97-AF65-F5344CB8AC3E}">
        <p14:creationId xmlns:p14="http://schemas.microsoft.com/office/powerpoint/2010/main" val="408463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96">
            <a:extLst>
              <a:ext uri="{FF2B5EF4-FFF2-40B4-BE49-F238E27FC236}">
                <a16:creationId xmlns:a16="http://schemas.microsoft.com/office/drawing/2014/main" id="{FCB0830C-4446-5445-95D4-F01DA46EE907}"/>
              </a:ext>
            </a:extLst>
          </p:cNvPr>
          <p:cNvSpPr txBox="1"/>
          <p:nvPr/>
        </p:nvSpPr>
        <p:spPr>
          <a:xfrm>
            <a:off x="0" y="614414"/>
            <a:ext cx="12192000" cy="461665"/>
          </a:xfrm>
          <a:prstGeom prst="rect">
            <a:avLst/>
          </a:prstGeom>
          <a:noFill/>
        </p:spPr>
        <p:txBody>
          <a:bodyPr wrap="square">
            <a:spAutoFit/>
          </a:bodyPr>
          <a:lstStyle/>
          <a:p>
            <a:pPr algn="ct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م</a:t>
            </a:r>
            <a:r>
              <a:rPr lang="ar-EG"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حفظة </a:t>
            </a:r>
            <a:r>
              <a:rPr lang="ar-QA"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أصول</a:t>
            </a:r>
            <a:r>
              <a:rPr lang="ar-EG"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rPr>
              <a:t> متوازنة</a:t>
            </a:r>
            <a:endParaRPr lang="en-IN" sz="2400" b="1" dirty="0">
              <a:solidFill>
                <a:srgbClr val="002F6E"/>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29" name="Freeform: Shape 2326">
            <a:extLst>
              <a:ext uri="{FF2B5EF4-FFF2-40B4-BE49-F238E27FC236}">
                <a16:creationId xmlns:a16="http://schemas.microsoft.com/office/drawing/2014/main" id="{5E4C252C-6AEC-A549-9F1D-1480E2EDAEF3}"/>
              </a:ext>
            </a:extLst>
          </p:cNvPr>
          <p:cNvSpPr/>
          <p:nvPr/>
        </p:nvSpPr>
        <p:spPr>
          <a:xfrm>
            <a:off x="1010983" y="3958780"/>
            <a:ext cx="4931981" cy="315023"/>
          </a:xfrm>
          <a:custGeom>
            <a:avLst/>
            <a:gdLst>
              <a:gd name="connsiteX0" fmla="*/ 0 w 4931981"/>
              <a:gd name="connsiteY0" fmla="*/ 0 h 315023"/>
              <a:gd name="connsiteX1" fmla="*/ 4931982 w 4931981"/>
              <a:gd name="connsiteY1" fmla="*/ 0 h 315023"/>
              <a:gd name="connsiteX2" fmla="*/ 4931982 w 4931981"/>
              <a:gd name="connsiteY2" fmla="*/ 315024 h 315023"/>
              <a:gd name="connsiteX3" fmla="*/ 0 w 4931981"/>
              <a:gd name="connsiteY3" fmla="*/ 315024 h 315023"/>
            </a:gdLst>
            <a:ahLst/>
            <a:cxnLst>
              <a:cxn ang="0">
                <a:pos x="connsiteX0" y="connsiteY0"/>
              </a:cxn>
              <a:cxn ang="0">
                <a:pos x="connsiteX1" y="connsiteY1"/>
              </a:cxn>
              <a:cxn ang="0">
                <a:pos x="connsiteX2" y="connsiteY2"/>
              </a:cxn>
              <a:cxn ang="0">
                <a:pos x="connsiteX3" y="connsiteY3"/>
              </a:cxn>
            </a:cxnLst>
            <a:rect l="l" t="t" r="r" b="b"/>
            <a:pathLst>
              <a:path w="4931981" h="315023">
                <a:moveTo>
                  <a:pt x="0" y="0"/>
                </a:moveTo>
                <a:lnTo>
                  <a:pt x="4931982" y="0"/>
                </a:lnTo>
                <a:lnTo>
                  <a:pt x="4931982" y="315024"/>
                </a:lnTo>
                <a:lnTo>
                  <a:pt x="0" y="315024"/>
                </a:lnTo>
                <a:close/>
              </a:path>
            </a:pathLst>
          </a:custGeom>
          <a:solidFill>
            <a:srgbClr val="3A85C6"/>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0" name="Freeform: Shape 2327">
            <a:extLst>
              <a:ext uri="{FF2B5EF4-FFF2-40B4-BE49-F238E27FC236}">
                <a16:creationId xmlns:a16="http://schemas.microsoft.com/office/drawing/2014/main" id="{217B3641-59C5-BD48-9EB1-784709422024}"/>
              </a:ext>
            </a:extLst>
          </p:cNvPr>
          <p:cNvSpPr/>
          <p:nvPr/>
        </p:nvSpPr>
        <p:spPr>
          <a:xfrm>
            <a:off x="1010983" y="4339526"/>
            <a:ext cx="4931981" cy="789304"/>
          </a:xfrm>
          <a:custGeom>
            <a:avLst/>
            <a:gdLst>
              <a:gd name="connsiteX0" fmla="*/ 0 w 4931981"/>
              <a:gd name="connsiteY0" fmla="*/ 0 h 789304"/>
              <a:gd name="connsiteX1" fmla="*/ 4931982 w 4931981"/>
              <a:gd name="connsiteY1" fmla="*/ 0 h 789304"/>
              <a:gd name="connsiteX2" fmla="*/ 4931982 w 4931981"/>
              <a:gd name="connsiteY2" fmla="*/ 789305 h 789304"/>
              <a:gd name="connsiteX3" fmla="*/ 0 w 4931981"/>
              <a:gd name="connsiteY3" fmla="*/ 789305 h 789304"/>
            </a:gdLst>
            <a:ahLst/>
            <a:cxnLst>
              <a:cxn ang="0">
                <a:pos x="connsiteX0" y="connsiteY0"/>
              </a:cxn>
              <a:cxn ang="0">
                <a:pos x="connsiteX1" y="connsiteY1"/>
              </a:cxn>
              <a:cxn ang="0">
                <a:pos x="connsiteX2" y="connsiteY2"/>
              </a:cxn>
              <a:cxn ang="0">
                <a:pos x="connsiteX3" y="connsiteY3"/>
              </a:cxn>
            </a:cxnLst>
            <a:rect l="l" t="t" r="r" b="b"/>
            <a:pathLst>
              <a:path w="4931981" h="789304">
                <a:moveTo>
                  <a:pt x="0" y="0"/>
                </a:moveTo>
                <a:lnTo>
                  <a:pt x="4931982" y="0"/>
                </a:lnTo>
                <a:lnTo>
                  <a:pt x="4931982" y="789305"/>
                </a:lnTo>
                <a:lnTo>
                  <a:pt x="0" y="789305"/>
                </a:lnTo>
                <a:close/>
              </a:path>
            </a:pathLst>
          </a:custGeom>
          <a:solidFill>
            <a:srgbClr val="E1EDF7"/>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1" name="Freeform: Shape 2328">
            <a:extLst>
              <a:ext uri="{FF2B5EF4-FFF2-40B4-BE49-F238E27FC236}">
                <a16:creationId xmlns:a16="http://schemas.microsoft.com/office/drawing/2014/main" id="{89CE3BEF-4381-0345-8155-51D6B17A60D1}"/>
              </a:ext>
            </a:extLst>
          </p:cNvPr>
          <p:cNvSpPr/>
          <p:nvPr/>
        </p:nvSpPr>
        <p:spPr>
          <a:xfrm>
            <a:off x="6158992" y="3958780"/>
            <a:ext cx="4991989" cy="315023"/>
          </a:xfrm>
          <a:custGeom>
            <a:avLst/>
            <a:gdLst>
              <a:gd name="connsiteX0" fmla="*/ 0 w 4991989"/>
              <a:gd name="connsiteY0" fmla="*/ 0 h 315023"/>
              <a:gd name="connsiteX1" fmla="*/ 4991989 w 4991989"/>
              <a:gd name="connsiteY1" fmla="*/ 0 h 315023"/>
              <a:gd name="connsiteX2" fmla="*/ 4991989 w 4991989"/>
              <a:gd name="connsiteY2" fmla="*/ 315024 h 315023"/>
              <a:gd name="connsiteX3" fmla="*/ 0 w 4991989"/>
              <a:gd name="connsiteY3" fmla="*/ 315024 h 315023"/>
            </a:gdLst>
            <a:ahLst/>
            <a:cxnLst>
              <a:cxn ang="0">
                <a:pos x="connsiteX0" y="connsiteY0"/>
              </a:cxn>
              <a:cxn ang="0">
                <a:pos x="connsiteX1" y="connsiteY1"/>
              </a:cxn>
              <a:cxn ang="0">
                <a:pos x="connsiteX2" y="connsiteY2"/>
              </a:cxn>
              <a:cxn ang="0">
                <a:pos x="connsiteX3" y="connsiteY3"/>
              </a:cxn>
            </a:cxnLst>
            <a:rect l="l" t="t" r="r" b="b"/>
            <a:pathLst>
              <a:path w="4991989" h="315023">
                <a:moveTo>
                  <a:pt x="0" y="0"/>
                </a:moveTo>
                <a:lnTo>
                  <a:pt x="4991989" y="0"/>
                </a:lnTo>
                <a:lnTo>
                  <a:pt x="4991989" y="315024"/>
                </a:lnTo>
                <a:lnTo>
                  <a:pt x="0" y="315024"/>
                </a:lnTo>
                <a:close/>
              </a:path>
            </a:pathLst>
          </a:custGeom>
          <a:solidFill>
            <a:srgbClr val="A7115C"/>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2" name="Freeform: Shape 2329">
            <a:extLst>
              <a:ext uri="{FF2B5EF4-FFF2-40B4-BE49-F238E27FC236}">
                <a16:creationId xmlns:a16="http://schemas.microsoft.com/office/drawing/2014/main" id="{DA7A301E-BB92-7E43-89BF-CED4C06B78BF}"/>
              </a:ext>
            </a:extLst>
          </p:cNvPr>
          <p:cNvSpPr/>
          <p:nvPr/>
        </p:nvSpPr>
        <p:spPr>
          <a:xfrm>
            <a:off x="996314" y="5250555"/>
            <a:ext cx="10154729" cy="346525"/>
          </a:xfrm>
          <a:custGeom>
            <a:avLst/>
            <a:gdLst>
              <a:gd name="connsiteX0" fmla="*/ 0 w 10154729"/>
              <a:gd name="connsiteY0" fmla="*/ 0 h 315023"/>
              <a:gd name="connsiteX1" fmla="*/ 10154729 w 10154729"/>
              <a:gd name="connsiteY1" fmla="*/ 0 h 315023"/>
              <a:gd name="connsiteX2" fmla="*/ 10154729 w 10154729"/>
              <a:gd name="connsiteY2" fmla="*/ 315023 h 315023"/>
              <a:gd name="connsiteX3" fmla="*/ 0 w 10154729"/>
              <a:gd name="connsiteY3" fmla="*/ 315023 h 315023"/>
            </a:gdLst>
            <a:ahLst/>
            <a:cxnLst>
              <a:cxn ang="0">
                <a:pos x="connsiteX0" y="connsiteY0"/>
              </a:cxn>
              <a:cxn ang="0">
                <a:pos x="connsiteX1" y="connsiteY1"/>
              </a:cxn>
              <a:cxn ang="0">
                <a:pos x="connsiteX2" y="connsiteY2"/>
              </a:cxn>
              <a:cxn ang="0">
                <a:pos x="connsiteX3" y="connsiteY3"/>
              </a:cxn>
            </a:cxnLst>
            <a:rect l="l" t="t" r="r" b="b"/>
            <a:pathLst>
              <a:path w="10154729" h="315023">
                <a:moveTo>
                  <a:pt x="0" y="0"/>
                </a:moveTo>
                <a:lnTo>
                  <a:pt x="10154729" y="0"/>
                </a:lnTo>
                <a:lnTo>
                  <a:pt x="10154729" y="315023"/>
                </a:lnTo>
                <a:lnTo>
                  <a:pt x="0" y="315023"/>
                </a:lnTo>
                <a:close/>
              </a:path>
            </a:pathLst>
          </a:custGeom>
          <a:solidFill>
            <a:srgbClr val="A4803D"/>
          </a:solidFill>
          <a:ln w="6350" cap="flat">
            <a:noFill/>
            <a:prstDash val="solid"/>
            <a:miter/>
          </a:ln>
        </p:spPr>
        <p:txBody>
          <a:bodyPr rtlCol="0" anchor="ctr"/>
          <a:lstStyle/>
          <a:p>
            <a:pPr marL="0" algn="r" defTabSz="914400" rtl="1" eaLnBrk="1" latinLnBrk="0" hangingPunct="1"/>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3" name="Freeform: Shape 2330">
            <a:extLst>
              <a:ext uri="{FF2B5EF4-FFF2-40B4-BE49-F238E27FC236}">
                <a16:creationId xmlns:a16="http://schemas.microsoft.com/office/drawing/2014/main" id="{D87B2742-4E64-5545-B31E-C8C78A636489}"/>
              </a:ext>
            </a:extLst>
          </p:cNvPr>
          <p:cNvSpPr/>
          <p:nvPr/>
        </p:nvSpPr>
        <p:spPr>
          <a:xfrm>
            <a:off x="6158992" y="4339526"/>
            <a:ext cx="4991989" cy="789304"/>
          </a:xfrm>
          <a:custGeom>
            <a:avLst/>
            <a:gdLst>
              <a:gd name="connsiteX0" fmla="*/ 0 w 4991989"/>
              <a:gd name="connsiteY0" fmla="*/ 0 h 789304"/>
              <a:gd name="connsiteX1" fmla="*/ 4991989 w 4991989"/>
              <a:gd name="connsiteY1" fmla="*/ 0 h 789304"/>
              <a:gd name="connsiteX2" fmla="*/ 4991989 w 4991989"/>
              <a:gd name="connsiteY2" fmla="*/ 789305 h 789304"/>
              <a:gd name="connsiteX3" fmla="*/ 0 w 4991989"/>
              <a:gd name="connsiteY3" fmla="*/ 789305 h 789304"/>
            </a:gdLst>
            <a:ahLst/>
            <a:cxnLst>
              <a:cxn ang="0">
                <a:pos x="connsiteX0" y="connsiteY0"/>
              </a:cxn>
              <a:cxn ang="0">
                <a:pos x="connsiteX1" y="connsiteY1"/>
              </a:cxn>
              <a:cxn ang="0">
                <a:pos x="connsiteX2" y="connsiteY2"/>
              </a:cxn>
              <a:cxn ang="0">
                <a:pos x="connsiteX3" y="connsiteY3"/>
              </a:cxn>
            </a:cxnLst>
            <a:rect l="l" t="t" r="r" b="b"/>
            <a:pathLst>
              <a:path w="4991989" h="789304">
                <a:moveTo>
                  <a:pt x="0" y="0"/>
                </a:moveTo>
                <a:lnTo>
                  <a:pt x="4991989" y="0"/>
                </a:lnTo>
                <a:lnTo>
                  <a:pt x="4991989" y="789305"/>
                </a:lnTo>
                <a:lnTo>
                  <a:pt x="0" y="789305"/>
                </a:lnTo>
                <a:close/>
              </a:path>
            </a:pathLst>
          </a:custGeom>
          <a:solidFill>
            <a:srgbClr val="F0DEE6"/>
          </a:solidFill>
          <a:ln w="6350" cap="flat">
            <a:noFill/>
            <a:prstDash val="solid"/>
            <a:miter/>
          </a:ln>
        </p:spPr>
        <p:txBody>
          <a:bodyPr rtlCol="0" anchor="ctr"/>
          <a:lstStyle/>
          <a:p>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4" name="TextBox 33">
            <a:extLst>
              <a:ext uri="{FF2B5EF4-FFF2-40B4-BE49-F238E27FC236}">
                <a16:creationId xmlns:a16="http://schemas.microsoft.com/office/drawing/2014/main" id="{41FE8C34-8BE4-2D48-A7CE-77409AC69F59}"/>
              </a:ext>
            </a:extLst>
          </p:cNvPr>
          <p:cNvSpPr txBox="1"/>
          <p:nvPr/>
        </p:nvSpPr>
        <p:spPr>
          <a:xfrm>
            <a:off x="4581055" y="5735317"/>
            <a:ext cx="6655763" cy="461665"/>
          </a:xfrm>
          <a:prstGeom prst="rect">
            <a:avLst/>
          </a:prstGeom>
          <a:noFill/>
        </p:spPr>
        <p:txBody>
          <a:bodyPr wrap="square">
            <a:spAutoFit/>
          </a:bodyPr>
          <a:lstStyle/>
          <a:p>
            <a:pPr algn="r" rtl="1"/>
            <a:r>
              <a:rPr lang="ar-LB" sz="800" dirty="0">
                <a:latin typeface="GE Dinar Two" panose="020A0503020102020204" pitchFamily="18" charset="-78"/>
                <a:ea typeface="GE Dinar Two" panose="020A0503020102020204" pitchFamily="18" charset="-78"/>
                <a:cs typeface="GE Dinar Two" panose="020A0503020102020204" pitchFamily="18" charset="-78"/>
              </a:rPr>
              <a:t>*</a:t>
            </a:r>
            <a:r>
              <a:rPr lang="en-US" sz="800" dirty="0">
                <a:latin typeface="GE Dinar Two" panose="020A0503020102020204" pitchFamily="18" charset="-78"/>
                <a:ea typeface="GE Dinar Two" panose="020A0503020102020204" pitchFamily="18" charset="-78"/>
                <a:cs typeface="GE Dinar Two" panose="020A0503020102020204" pitchFamily="18" charset="-78"/>
              </a:rPr>
              <a:t> </a:t>
            </a:r>
            <a:r>
              <a:rPr lang="ar-LB" sz="800" dirty="0">
                <a:latin typeface="GE Dinar Two" panose="020A0503020102020204" pitchFamily="18" charset="-78"/>
                <a:ea typeface="GE Dinar Two" panose="020A0503020102020204" pitchFamily="18" charset="-78"/>
                <a:cs typeface="GE Dinar Two" panose="020A0503020102020204" pitchFamily="18" charset="-78"/>
              </a:rPr>
              <a:t>يتم عرض عائد الإيجار على القيمة العادلة للمحفظة التشغيلية لشركة بروة العقارية.</a:t>
            </a:r>
          </a:p>
          <a:p>
            <a:pPr algn="r" rtl="1"/>
            <a:r>
              <a:rPr lang="ar-LB" sz="800" dirty="0">
                <a:latin typeface="GE Dinar Two" panose="020A0503020102020204" pitchFamily="18" charset="-78"/>
                <a:ea typeface="GE Dinar Two" panose="020A0503020102020204" pitchFamily="18" charset="-78"/>
                <a:cs typeface="GE Dinar Two" panose="020A0503020102020204" pitchFamily="18" charset="-78"/>
              </a:rPr>
              <a:t>** </a:t>
            </a:r>
            <a:r>
              <a:rPr lang="ar-QA" sz="800" dirty="0">
                <a:latin typeface="GE Dinar Two" panose="020A0503020102020204" pitchFamily="18" charset="-78"/>
                <a:ea typeface="GE Dinar Two" panose="020A0503020102020204" pitchFamily="18" charset="-78"/>
                <a:cs typeface="GE Dinar Two" panose="020A0503020102020204" pitchFamily="18" charset="-78"/>
              </a:rPr>
              <a:t>العائد</a:t>
            </a:r>
            <a:r>
              <a:rPr lang="en-US" sz="800" dirty="0">
                <a:latin typeface="GE Dinar Two" panose="020A0503020102020204" pitchFamily="18" charset="-78"/>
                <a:ea typeface="GE Dinar Two" panose="020A0503020102020204" pitchFamily="18" charset="-78"/>
                <a:cs typeface="GE Dinar Two" panose="020A0503020102020204" pitchFamily="18" charset="-78"/>
              </a:rPr>
              <a:t> </a:t>
            </a:r>
            <a:r>
              <a:rPr lang="ar-LB" sz="800" dirty="0">
                <a:latin typeface="GE Dinar Two" panose="020A0503020102020204" pitchFamily="18" charset="-78"/>
                <a:ea typeface="GE Dinar Two" panose="020A0503020102020204" pitchFamily="18" charset="-78"/>
                <a:cs typeface="GE Dinar Two" panose="020A0503020102020204" pitchFamily="18" charset="-78"/>
              </a:rPr>
              <a:t>= الايرادات / الاستثمارات العقارية بالقيمة العادلة ( أصول تشغيلية + عقارات قيد التطوير + أراضي فضاء) </a:t>
            </a:r>
          </a:p>
          <a:p>
            <a:pPr algn="r" rtl="1"/>
            <a:endParaRPr lang="en-US" sz="8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5" name="TextBox 34">
            <a:extLst>
              <a:ext uri="{FF2B5EF4-FFF2-40B4-BE49-F238E27FC236}">
                <a16:creationId xmlns:a16="http://schemas.microsoft.com/office/drawing/2014/main" id="{3109FBCF-A010-5F43-BD02-0DEB1CA60727}"/>
              </a:ext>
            </a:extLst>
          </p:cNvPr>
          <p:cNvSpPr txBox="1"/>
          <p:nvPr/>
        </p:nvSpPr>
        <p:spPr>
          <a:xfrm>
            <a:off x="1127474" y="4410428"/>
            <a:ext cx="4698998" cy="553998"/>
          </a:xfrm>
          <a:prstGeom prst="rect">
            <a:avLst/>
          </a:prstGeom>
          <a:noFill/>
        </p:spPr>
        <p:txBody>
          <a:bodyPr wrap="square">
            <a:spAutoFit/>
          </a:bodyPr>
          <a:lstStyle/>
          <a:p>
            <a:pPr marL="171450" indent="-171450" algn="r" rtl="1">
              <a:buClr>
                <a:srgbClr val="0096C7"/>
              </a:buClr>
              <a:buFont typeface="Arial" panose="020B0604020202020204" pitchFamily="34" charset="0"/>
              <a:buChar char="•"/>
            </a:pPr>
            <a:r>
              <a:rPr lang="ar-EG" sz="1000" dirty="0">
                <a:latin typeface="GE Dinar Two" panose="020A0503020102020204" pitchFamily="18" charset="-78"/>
                <a:ea typeface="GE Dinar Two" panose="020A0503020102020204" pitchFamily="18" charset="-78"/>
                <a:cs typeface="GE Dinar Two" panose="020A0503020102020204" pitchFamily="18" charset="-78"/>
              </a:rPr>
              <a:t>ت</a:t>
            </a:r>
            <a:r>
              <a:rPr lang="ar-AE" sz="1000" dirty="0">
                <a:latin typeface="GE Dinar Two" panose="020A0503020102020204" pitchFamily="18" charset="-78"/>
                <a:ea typeface="GE Dinar Two" panose="020A0503020102020204" pitchFamily="18" charset="-78"/>
                <a:cs typeface="GE Dinar Two" panose="020A0503020102020204" pitchFamily="18" charset="-78"/>
              </a:rPr>
              <a:t>ُوفر</a:t>
            </a:r>
            <a:r>
              <a:rPr lang="ar-EG" sz="1000" dirty="0">
                <a:latin typeface="GE Dinar Two" panose="020A0503020102020204" pitchFamily="18" charset="-78"/>
                <a:ea typeface="GE Dinar Two" panose="020A0503020102020204" pitchFamily="18" charset="-78"/>
                <a:cs typeface="GE Dinar Two" panose="020A0503020102020204" pitchFamily="18" charset="-78"/>
              </a:rPr>
              <a:t> </a:t>
            </a:r>
            <a:r>
              <a:rPr lang="ar-AE" sz="1000" dirty="0">
                <a:latin typeface="GE Dinar Two" panose="020A0503020102020204" pitchFamily="18" charset="-78"/>
                <a:ea typeface="GE Dinar Two" panose="020A0503020102020204" pitchFamily="18" charset="-78"/>
                <a:cs typeface="GE Dinar Two" panose="020A0503020102020204" pitchFamily="18" charset="-78"/>
              </a:rPr>
              <a:t>العقارات </a:t>
            </a:r>
            <a:r>
              <a:rPr lang="ar-EG" sz="1000" dirty="0">
                <a:latin typeface="GE Dinar Two" panose="020A0503020102020204" pitchFamily="18" charset="-78"/>
                <a:ea typeface="GE Dinar Two" panose="020A0503020102020204" pitchFamily="18" charset="-78"/>
                <a:cs typeface="GE Dinar Two" panose="020A0503020102020204" pitchFamily="18" charset="-78"/>
              </a:rPr>
              <a:t>السكنية </a:t>
            </a:r>
            <a:r>
              <a:rPr lang="ar-QA" sz="1000" dirty="0">
                <a:latin typeface="GE Dinar Two" panose="020A0503020102020204" pitchFamily="18" charset="-78"/>
                <a:ea typeface="GE Dinar Two" panose="020A0503020102020204" pitchFamily="18" charset="-78"/>
                <a:cs typeface="GE Dinar Two" panose="020A0503020102020204" pitchFamily="18" charset="-78"/>
              </a:rPr>
              <a:t>مع</a:t>
            </a:r>
            <a:r>
              <a:rPr lang="ar-EG" sz="1000" dirty="0">
                <a:latin typeface="GE Dinar Two" panose="020A0503020102020204" pitchFamily="18" charset="-78"/>
                <a:ea typeface="GE Dinar Two" panose="020A0503020102020204" pitchFamily="18" charset="-78"/>
                <a:cs typeface="GE Dinar Two" panose="020A0503020102020204" pitchFamily="18" charset="-78"/>
              </a:rPr>
              <a:t> غرف </a:t>
            </a:r>
            <a:r>
              <a:rPr lang="ar-AE" sz="1000" dirty="0">
                <a:latin typeface="GE Dinar Two" panose="020A0503020102020204" pitchFamily="18" charset="-78"/>
                <a:ea typeface="GE Dinar Two" panose="020A0503020102020204" pitchFamily="18" charset="-78"/>
                <a:cs typeface="GE Dinar Two" panose="020A0503020102020204" pitchFamily="18" charset="-78"/>
              </a:rPr>
              <a:t>العُمال </a:t>
            </a:r>
            <a:r>
              <a:rPr lang="ar-EG" sz="1000" dirty="0">
                <a:latin typeface="GE Dinar Two" panose="020A0503020102020204" pitchFamily="18" charset="-78"/>
                <a:ea typeface="GE Dinar Two" panose="020A0503020102020204" pitchFamily="18" charset="-78"/>
                <a:cs typeface="GE Dinar Two" panose="020A0503020102020204" pitchFamily="18" charset="-78"/>
              </a:rPr>
              <a:t>الإيرادات المتكررة المتوقعة</a:t>
            </a:r>
            <a:r>
              <a:rPr lang="ar-QA" sz="1000" dirty="0">
                <a:latin typeface="GE Dinar Two" panose="020A0503020102020204" pitchFamily="18" charset="-78"/>
                <a:ea typeface="GE Dinar Two" panose="020A0503020102020204" pitchFamily="18" charset="-78"/>
                <a:cs typeface="GE Dinar Two" panose="020A0503020102020204" pitchFamily="18" charset="-78"/>
              </a:rPr>
              <a:t>.</a:t>
            </a:r>
            <a:endParaRPr lang="ar-EG"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buClr>
                <a:srgbClr val="0096C7"/>
              </a:buClr>
              <a:buFont typeface="Arial" panose="020B0604020202020204" pitchFamily="34" charset="0"/>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تعمل </a:t>
            </a:r>
            <a:r>
              <a:rPr lang="ar-EG" sz="1000" dirty="0">
                <a:latin typeface="GE Dinar Two" panose="020A0503020102020204" pitchFamily="18" charset="-78"/>
                <a:ea typeface="GE Dinar Two" panose="020A0503020102020204" pitchFamily="18" charset="-78"/>
                <a:cs typeface="GE Dinar Two" panose="020A0503020102020204" pitchFamily="18" charset="-78"/>
              </a:rPr>
              <a:t>الممتلكات متعددة الاستخدامات </a:t>
            </a:r>
            <a:r>
              <a:rPr lang="ar-QA" sz="1000" dirty="0">
                <a:latin typeface="GE Dinar Two" panose="020A0503020102020204" pitchFamily="18" charset="-78"/>
                <a:ea typeface="GE Dinar Two" panose="020A0503020102020204" pitchFamily="18" charset="-78"/>
                <a:cs typeface="GE Dinar Two" panose="020A0503020102020204" pitchFamily="18" charset="-78"/>
              </a:rPr>
              <a:t>على الاستفادة من</a:t>
            </a:r>
            <a:r>
              <a:rPr lang="ar-EG" sz="1000" dirty="0">
                <a:latin typeface="GE Dinar Two" panose="020A0503020102020204" pitchFamily="18" charset="-78"/>
                <a:ea typeface="GE Dinar Two" panose="020A0503020102020204" pitchFamily="18" charset="-78"/>
                <a:cs typeface="GE Dinar Two" panose="020A0503020102020204" pitchFamily="18" charset="-78"/>
              </a:rPr>
              <a:t> الوحدات التجارية والسكنية بشكل فعال.</a:t>
            </a:r>
          </a:p>
          <a:p>
            <a:pPr marL="171450" indent="-171450" algn="r" rtl="1">
              <a:buClr>
                <a:srgbClr val="0096C7"/>
              </a:buClr>
              <a:buFont typeface="Arial" panose="020B0604020202020204" pitchFamily="34" charset="0"/>
              <a:buChar char="•"/>
            </a:pPr>
            <a:r>
              <a:rPr lang="ar-EG" sz="1000" dirty="0">
                <a:latin typeface="GE Dinar Two" panose="020A0503020102020204" pitchFamily="18" charset="-78"/>
                <a:ea typeface="GE Dinar Two" panose="020A0503020102020204" pitchFamily="18" charset="-78"/>
                <a:cs typeface="GE Dinar Two" panose="020A0503020102020204" pitchFamily="18" charset="-78"/>
              </a:rPr>
              <a:t>قطاع المستودعات </a:t>
            </a:r>
            <a:r>
              <a:rPr lang="ar-QA" sz="1000" dirty="0">
                <a:latin typeface="GE Dinar Two" panose="020A0503020102020204" pitchFamily="18" charset="-78"/>
                <a:ea typeface="GE Dinar Two" panose="020A0503020102020204" pitchFamily="18" charset="-78"/>
                <a:cs typeface="GE Dinar Two" panose="020A0503020102020204" pitchFamily="18" charset="-78"/>
              </a:rPr>
              <a:t>يدعم </a:t>
            </a:r>
            <a:r>
              <a:rPr lang="ar-EG" sz="1000" dirty="0">
                <a:latin typeface="GE Dinar Two" panose="020A0503020102020204" pitchFamily="18" charset="-78"/>
                <a:ea typeface="GE Dinar Two" panose="020A0503020102020204" pitchFamily="18" charset="-78"/>
                <a:cs typeface="GE Dinar Two" panose="020A0503020102020204" pitchFamily="18" charset="-78"/>
              </a:rPr>
              <a:t>التوجه الحكومي نحو التصنيع</a:t>
            </a:r>
            <a:r>
              <a:rPr lang="ar-QA" sz="1000" dirty="0">
                <a:latin typeface="GE Dinar Two" panose="020A0503020102020204" pitchFamily="18" charset="-78"/>
                <a:ea typeface="GE Dinar Two" panose="020A0503020102020204" pitchFamily="18" charset="-78"/>
                <a:cs typeface="GE Dinar Two" panose="020A0503020102020204" pitchFamily="18" charset="-78"/>
              </a:rPr>
              <a:t>.</a:t>
            </a: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6" name="TextBox 35">
            <a:extLst>
              <a:ext uri="{FF2B5EF4-FFF2-40B4-BE49-F238E27FC236}">
                <a16:creationId xmlns:a16="http://schemas.microsoft.com/office/drawing/2014/main" id="{714C54CB-B36D-EE43-B3FC-AC7F069053F4}"/>
              </a:ext>
            </a:extLst>
          </p:cNvPr>
          <p:cNvSpPr txBox="1"/>
          <p:nvPr/>
        </p:nvSpPr>
        <p:spPr>
          <a:xfrm>
            <a:off x="6305487" y="4410428"/>
            <a:ext cx="4698998" cy="553998"/>
          </a:xfrm>
          <a:prstGeom prst="rect">
            <a:avLst/>
          </a:prstGeom>
          <a:noFill/>
        </p:spPr>
        <p:txBody>
          <a:bodyPr wrap="square">
            <a:spAutoFit/>
          </a:bodyPr>
          <a:lstStyle/>
          <a:p>
            <a:pPr marL="171450" indent="-171450" algn="r" rtl="1">
              <a:buClr>
                <a:srgbClr val="00A4E4"/>
              </a:buClr>
              <a:buFontTx/>
              <a:buChar char="•"/>
            </a:pPr>
            <a:r>
              <a:rPr lang="ar-QA" sz="1000" dirty="0">
                <a:latin typeface="GE Dinar Two" panose="020A0503020102020204" pitchFamily="18" charset="-78"/>
                <a:ea typeface="GE Dinar Two" panose="020A0503020102020204" pitchFamily="18" charset="-78"/>
                <a:cs typeface="GE Dinar Two" panose="020A0503020102020204" pitchFamily="18" charset="-78"/>
              </a:rPr>
              <a:t>الدخول في تطوير الأصول التي تتماشي مع متطلبات السوق طويلة الأمد.</a:t>
            </a:r>
            <a:endParaRPr lang="en-US" sz="1000" dirty="0">
              <a:latin typeface="GE Dinar Two" panose="020A0503020102020204" pitchFamily="18" charset="-78"/>
              <a:ea typeface="GE Dinar Two" panose="020A0503020102020204" pitchFamily="18" charset="-78"/>
              <a:cs typeface="GE Dinar Two" panose="020A0503020102020204" pitchFamily="18" charset="-78"/>
            </a:endParaRPr>
          </a:p>
          <a:p>
            <a:pPr marL="171450" indent="-171450" algn="r" rtl="1">
              <a:buClr>
                <a:srgbClr val="00A4E4"/>
              </a:buClr>
              <a:buFontTx/>
              <a:buChar char="•"/>
            </a:pPr>
            <a:r>
              <a:rPr lang="ar-EG" sz="1000" dirty="0">
                <a:latin typeface="GE Dinar Two" panose="020A0503020102020204" pitchFamily="18" charset="-78"/>
                <a:ea typeface="GE Dinar Two" panose="020A0503020102020204" pitchFamily="18" charset="-78"/>
                <a:cs typeface="GE Dinar Two" panose="020A0503020102020204" pitchFamily="18" charset="-78"/>
              </a:rPr>
              <a:t>بناء وحدات سكنية </a:t>
            </a:r>
            <a:r>
              <a:rPr lang="ar-QA" sz="1000" dirty="0">
                <a:latin typeface="GE Dinar Two" panose="020A0503020102020204" pitchFamily="18" charset="-78"/>
                <a:ea typeface="GE Dinar Two" panose="020A0503020102020204" pitchFamily="18" charset="-78"/>
                <a:cs typeface="GE Dinar Two" panose="020A0503020102020204" pitchFamily="18" charset="-78"/>
              </a:rPr>
              <a:t>متميزة وبأسعار معقولة</a:t>
            </a:r>
            <a:r>
              <a:rPr lang="ar-EG" sz="1000" dirty="0">
                <a:latin typeface="GE Dinar Two" panose="020A0503020102020204" pitchFamily="18" charset="-78"/>
                <a:ea typeface="GE Dinar Two" panose="020A0503020102020204" pitchFamily="18" charset="-78"/>
                <a:cs typeface="GE Dinar Two" panose="020A0503020102020204" pitchFamily="18" charset="-78"/>
              </a:rPr>
              <a:t>.</a:t>
            </a:r>
          </a:p>
          <a:p>
            <a:pPr marL="171450" indent="-171450" algn="r" rtl="1">
              <a:buClr>
                <a:srgbClr val="00A4E4"/>
              </a:buClr>
              <a:buFontTx/>
              <a:buChar char="•"/>
            </a:pPr>
            <a:r>
              <a:rPr lang="ar-EG" sz="1000" dirty="0">
                <a:latin typeface="GE Dinar Two" panose="020A0503020102020204" pitchFamily="18" charset="-78"/>
                <a:ea typeface="GE Dinar Two" panose="020A0503020102020204" pitchFamily="18" charset="-78"/>
                <a:cs typeface="GE Dinar Two" panose="020A0503020102020204" pitchFamily="18" charset="-78"/>
              </a:rPr>
              <a:t>زيادة </a:t>
            </a:r>
            <a:r>
              <a:rPr lang="ar-QA" sz="1000" dirty="0">
                <a:latin typeface="GE Dinar Two" panose="020A0503020102020204" pitchFamily="18" charset="-78"/>
                <a:ea typeface="GE Dinar Two" panose="020A0503020102020204" pitchFamily="18" charset="-78"/>
                <a:cs typeface="GE Dinar Two" panose="020A0503020102020204" pitchFamily="18" charset="-78"/>
              </a:rPr>
              <a:t>التطوير</a:t>
            </a:r>
            <a:r>
              <a:rPr lang="ar-EG" sz="1000" dirty="0">
                <a:latin typeface="GE Dinar Two" panose="020A0503020102020204" pitchFamily="18" charset="-78"/>
                <a:ea typeface="GE Dinar Two" panose="020A0503020102020204" pitchFamily="18" charset="-78"/>
                <a:cs typeface="GE Dinar Two" panose="020A0503020102020204" pitchFamily="18" charset="-78"/>
              </a:rPr>
              <a:t> في مناطق التملك الحر مثل لوسيل.</a:t>
            </a:r>
            <a:endParaRPr lang="en-IN" sz="100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7" name="TextBox 36">
            <a:extLst>
              <a:ext uri="{FF2B5EF4-FFF2-40B4-BE49-F238E27FC236}">
                <a16:creationId xmlns:a16="http://schemas.microsoft.com/office/drawing/2014/main" id="{021E7E13-4A13-334D-9E35-84D0C376480A}"/>
              </a:ext>
            </a:extLst>
          </p:cNvPr>
          <p:cNvSpPr txBox="1"/>
          <p:nvPr/>
        </p:nvSpPr>
        <p:spPr>
          <a:xfrm>
            <a:off x="2253609" y="3962402"/>
            <a:ext cx="3572863" cy="307777"/>
          </a:xfrm>
          <a:prstGeom prst="rect">
            <a:avLst/>
          </a:prstGeom>
          <a:noFill/>
        </p:spPr>
        <p:txBody>
          <a:bodyPr wrap="square">
            <a:spAutoFit/>
          </a:bodyPr>
          <a:lstStyle/>
          <a:p>
            <a:pPr algn="r"/>
            <a:r>
              <a:rPr lang="ar-QA"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التوجه</a:t>
            </a:r>
            <a:r>
              <a:rPr lang="ar-EG"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الحالي</a:t>
            </a:r>
            <a:endParaRPr lang="en-IN"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8" name="TextBox 37">
            <a:extLst>
              <a:ext uri="{FF2B5EF4-FFF2-40B4-BE49-F238E27FC236}">
                <a16:creationId xmlns:a16="http://schemas.microsoft.com/office/drawing/2014/main" id="{1500C757-9256-A244-AF4B-5661B330E84A}"/>
              </a:ext>
            </a:extLst>
          </p:cNvPr>
          <p:cNvSpPr txBox="1"/>
          <p:nvPr/>
        </p:nvSpPr>
        <p:spPr>
          <a:xfrm>
            <a:off x="7431622" y="3962402"/>
            <a:ext cx="3572863" cy="307777"/>
          </a:xfrm>
          <a:prstGeom prst="rect">
            <a:avLst/>
          </a:prstGeom>
          <a:noFill/>
        </p:spPr>
        <p:txBody>
          <a:bodyPr wrap="square">
            <a:spAutoFit/>
          </a:bodyPr>
          <a:lstStyle/>
          <a:p>
            <a:pPr algn="r"/>
            <a:r>
              <a:rPr lang="ar-QA"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التوجه</a:t>
            </a:r>
            <a:r>
              <a:rPr lang="ar-EG"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المستقبلي</a:t>
            </a:r>
            <a:endParaRPr lang="en-IN"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39" name="TextBox 38">
            <a:extLst>
              <a:ext uri="{FF2B5EF4-FFF2-40B4-BE49-F238E27FC236}">
                <a16:creationId xmlns:a16="http://schemas.microsoft.com/office/drawing/2014/main" id="{D2A47673-91D0-B748-A8B3-BEC4CF776953}"/>
              </a:ext>
            </a:extLst>
          </p:cNvPr>
          <p:cNvSpPr txBox="1"/>
          <p:nvPr/>
        </p:nvSpPr>
        <p:spPr>
          <a:xfrm>
            <a:off x="1558000" y="5264057"/>
            <a:ext cx="9251768" cy="307777"/>
          </a:xfrm>
          <a:prstGeom prst="rect">
            <a:avLst/>
          </a:prstGeom>
          <a:noFill/>
        </p:spPr>
        <p:txBody>
          <a:bodyPr wrap="square">
            <a:spAutoFit/>
          </a:bodyPr>
          <a:lstStyle/>
          <a:p>
            <a:pPr algn="r" rtl="1"/>
            <a:r>
              <a:rPr lang="ar-QA"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التطلع مستقبلاً إلى</a:t>
            </a:r>
            <a:r>
              <a:rPr lang="ar-AE"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 </a:t>
            </a:r>
            <a:r>
              <a:rPr lang="ar-QA"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الاستمرار في تطوير المشاريع </a:t>
            </a:r>
            <a:r>
              <a:rPr lang="ar-AE"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بناء على  طلب السوق </a:t>
            </a:r>
            <a:r>
              <a:rPr lang="ar-QA"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وأصحاب العلاقة</a:t>
            </a:r>
            <a:r>
              <a:rPr lang="ar-AE" sz="1400" dirty="0">
                <a:solidFill>
                  <a:schemeClr val="bg1"/>
                </a:solidFill>
                <a:latin typeface="GE Dinar Two" panose="020A0503020102020204" pitchFamily="18" charset="-78"/>
                <a:ea typeface="GE Dinar Two" panose="020A0503020102020204" pitchFamily="18" charset="-78"/>
                <a:cs typeface="GE Dinar Two" panose="020A0503020102020204" pitchFamily="18" charset="-78"/>
              </a:rPr>
              <a:t>.</a:t>
            </a:r>
          </a:p>
        </p:txBody>
      </p:sp>
      <p:grpSp>
        <p:nvGrpSpPr>
          <p:cNvPr id="40" name="Group 39">
            <a:extLst>
              <a:ext uri="{FF2B5EF4-FFF2-40B4-BE49-F238E27FC236}">
                <a16:creationId xmlns:a16="http://schemas.microsoft.com/office/drawing/2014/main" id="{3882B7D5-FBA8-2D4E-A4CA-4B3B6E035AC9}"/>
              </a:ext>
            </a:extLst>
          </p:cNvPr>
          <p:cNvGrpSpPr/>
          <p:nvPr/>
        </p:nvGrpSpPr>
        <p:grpSpPr>
          <a:xfrm>
            <a:off x="707345" y="1076079"/>
            <a:ext cx="3991961" cy="2490030"/>
            <a:chOff x="545093" y="1240962"/>
            <a:chExt cx="3732353" cy="2328096"/>
          </a:xfrm>
        </p:grpSpPr>
        <p:graphicFrame>
          <p:nvGraphicFramePr>
            <p:cNvPr id="41" name="Chart 40">
              <a:extLst>
                <a:ext uri="{FF2B5EF4-FFF2-40B4-BE49-F238E27FC236}">
                  <a16:creationId xmlns:a16="http://schemas.microsoft.com/office/drawing/2014/main" id="{C9B04662-2D33-FA4D-996D-F9A8CFF57A0F}"/>
                </a:ext>
              </a:extLst>
            </p:cNvPr>
            <p:cNvGraphicFramePr/>
            <p:nvPr/>
          </p:nvGraphicFramePr>
          <p:xfrm>
            <a:off x="1222878" y="1665289"/>
            <a:ext cx="2769277" cy="1846185"/>
          </p:xfrm>
          <a:graphic>
            <a:graphicData uri="http://schemas.openxmlformats.org/drawingml/2006/chart">
              <c:chart xmlns:c="http://schemas.openxmlformats.org/drawingml/2006/chart" xmlns:r="http://schemas.openxmlformats.org/officeDocument/2006/relationships" r:id="rId3"/>
            </a:graphicData>
          </a:graphic>
        </p:graphicFrame>
        <p:sp>
          <p:nvSpPr>
            <p:cNvPr id="42" name="Freeform: Shape 5">
              <a:extLst>
                <a:ext uri="{FF2B5EF4-FFF2-40B4-BE49-F238E27FC236}">
                  <a16:creationId xmlns:a16="http://schemas.microsoft.com/office/drawing/2014/main" id="{A0D3407C-0ECD-8B4E-A20F-B7641DC729D7}"/>
                </a:ext>
              </a:extLst>
            </p:cNvPr>
            <p:cNvSpPr/>
            <p:nvPr/>
          </p:nvSpPr>
          <p:spPr>
            <a:xfrm>
              <a:off x="1645920" y="1730326"/>
              <a:ext cx="492369" cy="323557"/>
            </a:xfrm>
            <a:custGeom>
              <a:avLst/>
              <a:gdLst>
                <a:gd name="connsiteX0" fmla="*/ 492369 w 492369"/>
                <a:gd name="connsiteY0" fmla="*/ 323557 h 323557"/>
                <a:gd name="connsiteX1" fmla="*/ 295422 w 492369"/>
                <a:gd name="connsiteY1" fmla="*/ 0 h 323557"/>
                <a:gd name="connsiteX2" fmla="*/ 0 w 492369"/>
                <a:gd name="connsiteY2" fmla="*/ 0 h 323557"/>
              </a:gdLst>
              <a:ahLst/>
              <a:cxnLst>
                <a:cxn ang="0">
                  <a:pos x="connsiteX0" y="connsiteY0"/>
                </a:cxn>
                <a:cxn ang="0">
                  <a:pos x="connsiteX1" y="connsiteY1"/>
                </a:cxn>
                <a:cxn ang="0">
                  <a:pos x="connsiteX2" y="connsiteY2"/>
                </a:cxn>
              </a:cxnLst>
              <a:rect l="l" t="t" r="r" b="b"/>
              <a:pathLst>
                <a:path w="492369" h="323557">
                  <a:moveTo>
                    <a:pt x="492369" y="323557"/>
                  </a:moveTo>
                  <a:lnTo>
                    <a:pt x="295422"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3" name="Freeform: Shape 6">
              <a:extLst>
                <a:ext uri="{FF2B5EF4-FFF2-40B4-BE49-F238E27FC236}">
                  <a16:creationId xmlns:a16="http://schemas.microsoft.com/office/drawing/2014/main" id="{EDB36529-69F5-6F4B-90D9-350AC18F573E}"/>
                </a:ext>
              </a:extLst>
            </p:cNvPr>
            <p:cNvSpPr/>
            <p:nvPr/>
          </p:nvSpPr>
          <p:spPr>
            <a:xfrm>
              <a:off x="1716258" y="1448972"/>
              <a:ext cx="703385" cy="436099"/>
            </a:xfrm>
            <a:custGeom>
              <a:avLst/>
              <a:gdLst>
                <a:gd name="connsiteX0" fmla="*/ 703385 w 703385"/>
                <a:gd name="connsiteY0" fmla="*/ 436099 h 436099"/>
                <a:gd name="connsiteX1" fmla="*/ 422031 w 703385"/>
                <a:gd name="connsiteY1" fmla="*/ 0 h 436099"/>
                <a:gd name="connsiteX2" fmla="*/ 0 w 703385"/>
                <a:gd name="connsiteY2" fmla="*/ 0 h 436099"/>
              </a:gdLst>
              <a:ahLst/>
              <a:cxnLst>
                <a:cxn ang="0">
                  <a:pos x="connsiteX0" y="connsiteY0"/>
                </a:cxn>
                <a:cxn ang="0">
                  <a:pos x="connsiteX1" y="connsiteY1"/>
                </a:cxn>
                <a:cxn ang="0">
                  <a:pos x="connsiteX2" y="connsiteY2"/>
                </a:cxn>
              </a:cxnLst>
              <a:rect l="l" t="t" r="r" b="b"/>
              <a:pathLst>
                <a:path w="703385" h="436099">
                  <a:moveTo>
                    <a:pt x="703385" y="436099"/>
                  </a:moveTo>
                  <a:lnTo>
                    <a:pt x="422031"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4" name="Freeform: Shape 7">
              <a:extLst>
                <a:ext uri="{FF2B5EF4-FFF2-40B4-BE49-F238E27FC236}">
                  <a16:creationId xmlns:a16="http://schemas.microsoft.com/office/drawing/2014/main" id="{37CAD9F3-9A9E-7F41-A667-EBA05FBB3F9A}"/>
                </a:ext>
              </a:extLst>
            </p:cNvPr>
            <p:cNvSpPr/>
            <p:nvPr/>
          </p:nvSpPr>
          <p:spPr>
            <a:xfrm>
              <a:off x="3179298" y="3066757"/>
              <a:ext cx="379828" cy="365760"/>
            </a:xfrm>
            <a:custGeom>
              <a:avLst/>
              <a:gdLst>
                <a:gd name="connsiteX0" fmla="*/ 0 w 379828"/>
                <a:gd name="connsiteY0" fmla="*/ 0 h 365760"/>
                <a:gd name="connsiteX1" fmla="*/ 0 w 379828"/>
                <a:gd name="connsiteY1" fmla="*/ 365760 h 365760"/>
                <a:gd name="connsiteX2" fmla="*/ 379828 w 379828"/>
                <a:gd name="connsiteY2" fmla="*/ 365760 h 365760"/>
              </a:gdLst>
              <a:ahLst/>
              <a:cxnLst>
                <a:cxn ang="0">
                  <a:pos x="connsiteX0" y="connsiteY0"/>
                </a:cxn>
                <a:cxn ang="0">
                  <a:pos x="connsiteX1" y="connsiteY1"/>
                </a:cxn>
                <a:cxn ang="0">
                  <a:pos x="connsiteX2" y="connsiteY2"/>
                </a:cxn>
              </a:cxnLst>
              <a:rect l="l" t="t" r="r" b="b"/>
              <a:pathLst>
                <a:path w="379828" h="365760">
                  <a:moveTo>
                    <a:pt x="0" y="0"/>
                  </a:moveTo>
                  <a:lnTo>
                    <a:pt x="0" y="365760"/>
                  </a:lnTo>
                  <a:lnTo>
                    <a:pt x="379828" y="3657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5" name="Freeform: Shape 8">
              <a:extLst>
                <a:ext uri="{FF2B5EF4-FFF2-40B4-BE49-F238E27FC236}">
                  <a16:creationId xmlns:a16="http://schemas.microsoft.com/office/drawing/2014/main" id="{28E4C7F7-54CA-F547-AD32-7A4334400884}"/>
                </a:ext>
              </a:extLst>
            </p:cNvPr>
            <p:cNvSpPr/>
            <p:nvPr/>
          </p:nvSpPr>
          <p:spPr>
            <a:xfrm>
              <a:off x="1631852" y="3066757"/>
              <a:ext cx="548640" cy="337625"/>
            </a:xfrm>
            <a:custGeom>
              <a:avLst/>
              <a:gdLst>
                <a:gd name="connsiteX0" fmla="*/ 548640 w 548640"/>
                <a:gd name="connsiteY0" fmla="*/ 0 h 337625"/>
                <a:gd name="connsiteX1" fmla="*/ 309490 w 548640"/>
                <a:gd name="connsiteY1" fmla="*/ 337625 h 337625"/>
                <a:gd name="connsiteX2" fmla="*/ 0 w 548640"/>
                <a:gd name="connsiteY2" fmla="*/ 337625 h 337625"/>
              </a:gdLst>
              <a:ahLst/>
              <a:cxnLst>
                <a:cxn ang="0">
                  <a:pos x="connsiteX0" y="connsiteY0"/>
                </a:cxn>
                <a:cxn ang="0">
                  <a:pos x="connsiteX1" y="connsiteY1"/>
                </a:cxn>
                <a:cxn ang="0">
                  <a:pos x="connsiteX2" y="connsiteY2"/>
                </a:cxn>
              </a:cxnLst>
              <a:rect l="l" t="t" r="r" b="b"/>
              <a:pathLst>
                <a:path w="548640" h="337625">
                  <a:moveTo>
                    <a:pt x="548640" y="0"/>
                  </a:moveTo>
                  <a:lnTo>
                    <a:pt x="309490" y="337625"/>
                  </a:lnTo>
                  <a:lnTo>
                    <a:pt x="0" y="337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6" name="Oval 45">
              <a:extLst>
                <a:ext uri="{FF2B5EF4-FFF2-40B4-BE49-F238E27FC236}">
                  <a16:creationId xmlns:a16="http://schemas.microsoft.com/office/drawing/2014/main" id="{C7CEAE56-BE2D-0743-B8B3-7951EEF8390F}"/>
                </a:ext>
              </a:extLst>
            </p:cNvPr>
            <p:cNvSpPr/>
            <p:nvPr/>
          </p:nvSpPr>
          <p:spPr>
            <a:xfrm>
              <a:off x="1907648" y="1888513"/>
              <a:ext cx="1399736" cy="13997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7" name="TextBox 46">
              <a:extLst>
                <a:ext uri="{FF2B5EF4-FFF2-40B4-BE49-F238E27FC236}">
                  <a16:creationId xmlns:a16="http://schemas.microsoft.com/office/drawing/2014/main" id="{B6264234-694B-AA4E-862A-BF5BD08D2B47}"/>
                </a:ext>
              </a:extLst>
            </p:cNvPr>
            <p:cNvSpPr txBox="1"/>
            <p:nvPr/>
          </p:nvSpPr>
          <p:spPr>
            <a:xfrm>
              <a:off x="3659478" y="3180581"/>
              <a:ext cx="617968" cy="388477"/>
            </a:xfrm>
            <a:prstGeom prst="rect">
              <a:avLst/>
            </a:prstGeom>
            <a:noFill/>
          </p:spPr>
          <p:txBody>
            <a:bodyPr wrap="square" rtlCol="0">
              <a:spAutoFit/>
            </a:bodyPr>
            <a:lstStyle/>
            <a:p>
              <a:r>
                <a:rPr lang="ar-JO" sz="1050" dirty="0">
                  <a:latin typeface="GE Dinar Two" panose="020A0503020102020204" pitchFamily="18" charset="-78"/>
                  <a:ea typeface="GE Dinar Two" panose="020A0503020102020204" pitchFamily="18" charset="-78"/>
                  <a:cs typeface="GE Dinar Two" panose="020A0503020102020204" pitchFamily="18" charset="-78"/>
                </a:rPr>
                <a:t>50%</a:t>
              </a:r>
            </a:p>
            <a:p>
              <a:r>
                <a:rPr lang="ar-JO" sz="1050" dirty="0">
                  <a:latin typeface="GE Dinar Two" panose="020A0503020102020204" pitchFamily="18" charset="-78"/>
                  <a:ea typeface="GE Dinar Two" panose="020A0503020102020204" pitchFamily="18" charset="-78"/>
                  <a:cs typeface="GE Dinar Two" panose="020A0503020102020204" pitchFamily="18" charset="-78"/>
                </a:rPr>
                <a:t>سكني</a:t>
              </a:r>
              <a:endParaRPr lang="en-US"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8" name="TextBox 47">
              <a:extLst>
                <a:ext uri="{FF2B5EF4-FFF2-40B4-BE49-F238E27FC236}">
                  <a16:creationId xmlns:a16="http://schemas.microsoft.com/office/drawing/2014/main" id="{693EEAC9-285A-2A4F-A48A-36A6871CC7B4}"/>
                </a:ext>
              </a:extLst>
            </p:cNvPr>
            <p:cNvSpPr txBox="1"/>
            <p:nvPr/>
          </p:nvSpPr>
          <p:spPr>
            <a:xfrm>
              <a:off x="545093" y="3180581"/>
              <a:ext cx="1151797" cy="388477"/>
            </a:xfrm>
            <a:prstGeom prst="rect">
              <a:avLst/>
            </a:prstGeom>
            <a:noFill/>
          </p:spPr>
          <p:txBody>
            <a:bodyPr wrap="square" rtlCol="0">
              <a:spAutoFit/>
            </a:bodyPr>
            <a:lstStyle/>
            <a:p>
              <a:pPr algn="r"/>
              <a:r>
                <a:rPr lang="ar-JO" sz="1050" dirty="0">
                  <a:latin typeface="GE Dinar Two" panose="020A0503020102020204" pitchFamily="18" charset="-78"/>
                  <a:ea typeface="GE Dinar Two" panose="020A0503020102020204" pitchFamily="18" charset="-78"/>
                  <a:cs typeface="GE Dinar Two" panose="020A0503020102020204" pitchFamily="18" charset="-78"/>
                </a:rPr>
                <a:t>35%</a:t>
              </a:r>
              <a:br>
                <a:rPr lang="ar-JO" sz="1050" dirty="0">
                  <a:latin typeface="GE Dinar Two" panose="020A0503020102020204" pitchFamily="18" charset="-78"/>
                  <a:ea typeface="GE Dinar Two" panose="020A0503020102020204" pitchFamily="18" charset="-78"/>
                  <a:cs typeface="GE Dinar Two" panose="020A0503020102020204" pitchFamily="18" charset="-78"/>
                </a:rPr>
              </a:br>
              <a:r>
                <a:rPr lang="ar-JO" sz="1050" dirty="0">
                  <a:latin typeface="GE Dinar Two" panose="020A0503020102020204" pitchFamily="18" charset="-78"/>
                  <a:ea typeface="GE Dinar Two" panose="020A0503020102020204" pitchFamily="18" charset="-78"/>
                  <a:cs typeface="GE Dinar Two" panose="020A0503020102020204" pitchFamily="18" charset="-78"/>
                </a:rPr>
                <a:t>استخدامات مختلفة</a:t>
              </a:r>
              <a:endParaRPr lang="en-US"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49" name="TextBox 48">
              <a:extLst>
                <a:ext uri="{FF2B5EF4-FFF2-40B4-BE49-F238E27FC236}">
                  <a16:creationId xmlns:a16="http://schemas.microsoft.com/office/drawing/2014/main" id="{967515DD-CB21-7747-8D63-23962476897D}"/>
                </a:ext>
              </a:extLst>
            </p:cNvPr>
            <p:cNvSpPr txBox="1"/>
            <p:nvPr/>
          </p:nvSpPr>
          <p:spPr>
            <a:xfrm>
              <a:off x="1078922" y="1661271"/>
              <a:ext cx="617968" cy="388477"/>
            </a:xfrm>
            <a:prstGeom prst="rect">
              <a:avLst/>
            </a:prstGeom>
            <a:noFill/>
          </p:spPr>
          <p:txBody>
            <a:bodyPr wrap="square" rtlCol="0">
              <a:spAutoFit/>
            </a:bodyPr>
            <a:lstStyle/>
            <a:p>
              <a:pPr algn="r"/>
              <a:r>
                <a:rPr lang="ar-JO" sz="1050" dirty="0">
                  <a:latin typeface="GE Dinar Two" panose="020A0503020102020204" pitchFamily="18" charset="-78"/>
                  <a:ea typeface="GE Dinar Two" panose="020A0503020102020204" pitchFamily="18" charset="-78"/>
                  <a:cs typeface="GE Dinar Two" panose="020A0503020102020204" pitchFamily="18" charset="-78"/>
                </a:rPr>
                <a:t>4%</a:t>
              </a:r>
              <a:endParaRPr lang="en-US" sz="1050" dirty="0">
                <a:latin typeface="GE Dinar Two" panose="020A0503020102020204" pitchFamily="18" charset="-78"/>
                <a:ea typeface="GE Dinar Two" panose="020A0503020102020204" pitchFamily="18" charset="-78"/>
                <a:cs typeface="GE Dinar Two" panose="020A0503020102020204" pitchFamily="18" charset="-78"/>
              </a:endParaRPr>
            </a:p>
            <a:p>
              <a:pPr algn="r"/>
              <a:r>
                <a:rPr lang="ar-JO" sz="1050" dirty="0">
                  <a:latin typeface="GE Dinar Two" panose="020A0503020102020204" pitchFamily="18" charset="-78"/>
                  <a:ea typeface="GE Dinar Two" panose="020A0503020102020204" pitchFamily="18" charset="-78"/>
                  <a:cs typeface="GE Dinar Two" panose="020A0503020102020204" pitchFamily="18" charset="-78"/>
                </a:rPr>
                <a:t>مكاتب</a:t>
              </a:r>
              <a:endParaRPr lang="en-US" sz="1050" dirty="0">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0" name="TextBox 49">
              <a:extLst>
                <a:ext uri="{FF2B5EF4-FFF2-40B4-BE49-F238E27FC236}">
                  <a16:creationId xmlns:a16="http://schemas.microsoft.com/office/drawing/2014/main" id="{10C3BD8B-0F2B-7A44-A92D-E3263BEAA1CB}"/>
                </a:ext>
              </a:extLst>
            </p:cNvPr>
            <p:cNvSpPr txBox="1"/>
            <p:nvPr/>
          </p:nvSpPr>
          <p:spPr>
            <a:xfrm>
              <a:off x="1078922" y="1240962"/>
              <a:ext cx="617968" cy="388477"/>
            </a:xfrm>
            <a:prstGeom prst="rect">
              <a:avLst/>
            </a:prstGeom>
            <a:noFill/>
          </p:spPr>
          <p:txBody>
            <a:bodyPr wrap="square" rtlCol="0">
              <a:spAutoFit/>
            </a:bodyPr>
            <a:lstStyle/>
            <a:p>
              <a:pPr algn="r"/>
              <a:r>
                <a:rPr lang="ar-JO" sz="1050" dirty="0">
                  <a:latin typeface="GE Dinar Two" panose="020A0503020102020204" pitchFamily="18" charset="-78"/>
                  <a:ea typeface="GE Dinar Two" panose="020A0503020102020204" pitchFamily="18" charset="-78"/>
                  <a:cs typeface="GE Dinar Two" panose="020A0503020102020204" pitchFamily="18" charset="-78"/>
                </a:rPr>
                <a:t>9%</a:t>
              </a:r>
            </a:p>
            <a:p>
              <a:pPr algn="r"/>
              <a:r>
                <a:rPr lang="ar-JO" sz="1050" dirty="0">
                  <a:latin typeface="GE Dinar Two" panose="020A0503020102020204" pitchFamily="18" charset="-78"/>
                  <a:ea typeface="GE Dinar Two" panose="020A0503020102020204" pitchFamily="18" charset="-78"/>
                  <a:cs typeface="GE Dinar Two" panose="020A0503020102020204" pitchFamily="18" charset="-78"/>
                </a:rPr>
                <a:t>التجزئة</a:t>
              </a:r>
              <a:endParaRPr lang="en-US" sz="1050" dirty="0">
                <a:latin typeface="GE Dinar Two" panose="020A0503020102020204" pitchFamily="18" charset="-78"/>
                <a:ea typeface="GE Dinar Two" panose="020A0503020102020204" pitchFamily="18" charset="-78"/>
                <a:cs typeface="GE Dinar Two" panose="020A0503020102020204" pitchFamily="18" charset="-78"/>
              </a:endParaRPr>
            </a:p>
          </p:txBody>
        </p:sp>
      </p:grpSp>
      <p:sp>
        <p:nvSpPr>
          <p:cNvPr id="51" name="Rectangle 50">
            <a:extLst>
              <a:ext uri="{FF2B5EF4-FFF2-40B4-BE49-F238E27FC236}">
                <a16:creationId xmlns:a16="http://schemas.microsoft.com/office/drawing/2014/main" id="{214EB0C3-1AB9-5845-897B-3CA43CB8E185}"/>
              </a:ext>
            </a:extLst>
          </p:cNvPr>
          <p:cNvSpPr/>
          <p:nvPr/>
        </p:nvSpPr>
        <p:spPr>
          <a:xfrm>
            <a:off x="8349015" y="3362686"/>
            <a:ext cx="2210731" cy="138499"/>
          </a:xfrm>
          <a:prstGeom prst="rect">
            <a:avLst/>
          </a:prstGeom>
          <a:solidFill>
            <a:schemeClr val="bg1"/>
          </a:solidFill>
        </p:spPr>
        <p:txBody>
          <a:bodyPr wrap="square" lIns="0" tIns="0" rIns="0" bIns="0">
            <a:spAutoFit/>
          </a:bodyPr>
          <a:lstStyle/>
          <a:p>
            <a:pPr algn="r"/>
            <a:r>
              <a:rPr lang="ar-QA" sz="900" b="1" dirty="0">
                <a:solidFill>
                  <a:schemeClr val="tx1">
                    <a:lumMod val="65000"/>
                    <a:lumOff val="35000"/>
                  </a:schemeClr>
                </a:solidFill>
                <a:latin typeface="GE Dinar Two" panose="020A0503020102020204" pitchFamily="18" charset="-78"/>
                <a:ea typeface="GE Dinar Two" panose="020A0503020102020204" pitchFamily="18" charset="-78"/>
                <a:cs typeface="GE Dinar Two" panose="020A0503020102020204" pitchFamily="18" charset="-78"/>
              </a:rPr>
              <a:t>عائد الإيجار على إجمالي العقارات الاستثمارية</a:t>
            </a:r>
            <a:r>
              <a:rPr lang="ar-LB" sz="1000" baseline="36000" dirty="0">
                <a:solidFill>
                  <a:schemeClr val="tx1">
                    <a:lumMod val="65000"/>
                    <a:lumOff val="35000"/>
                  </a:schemeClr>
                </a:solidFill>
                <a:latin typeface="GE Dinar Two" panose="020A0503020102020204" pitchFamily="18" charset="-78"/>
                <a:ea typeface="GE Dinar Two" panose="020A0503020102020204" pitchFamily="18" charset="-78"/>
                <a:cs typeface="GE Dinar Two" panose="020A0503020102020204" pitchFamily="18" charset="-78"/>
              </a:rPr>
              <a:t>*</a:t>
            </a:r>
            <a:endParaRPr lang="en-US" sz="1000" baseline="36000" dirty="0">
              <a:solidFill>
                <a:schemeClr val="tx1">
                  <a:lumMod val="65000"/>
                  <a:lumOff val="35000"/>
                </a:schemeClr>
              </a:solidFill>
              <a:latin typeface="GE Dinar Two" panose="020A0503020102020204" pitchFamily="18" charset="-78"/>
              <a:ea typeface="GE Dinar Two" panose="020A0503020102020204" pitchFamily="18" charset="-78"/>
              <a:cs typeface="GE Dinar Two" panose="020A0503020102020204" pitchFamily="18" charset="-78"/>
            </a:endParaRPr>
          </a:p>
        </p:txBody>
      </p:sp>
      <p:sp>
        <p:nvSpPr>
          <p:cNvPr id="52" name="Rectangle 51">
            <a:extLst>
              <a:ext uri="{FF2B5EF4-FFF2-40B4-BE49-F238E27FC236}">
                <a16:creationId xmlns:a16="http://schemas.microsoft.com/office/drawing/2014/main" id="{7C9B67D8-2B97-6349-884D-9502F3CA7108}"/>
              </a:ext>
            </a:extLst>
          </p:cNvPr>
          <p:cNvSpPr/>
          <p:nvPr/>
        </p:nvSpPr>
        <p:spPr>
          <a:xfrm>
            <a:off x="6127293" y="3335527"/>
            <a:ext cx="1920605" cy="138499"/>
          </a:xfrm>
          <a:prstGeom prst="rect">
            <a:avLst/>
          </a:prstGeom>
          <a:solidFill>
            <a:schemeClr val="bg1"/>
          </a:solidFill>
        </p:spPr>
        <p:txBody>
          <a:bodyPr wrap="square" lIns="0" tIns="0" rIns="0" bIns="0">
            <a:spAutoFit/>
          </a:bodyPr>
          <a:lstStyle/>
          <a:p>
            <a:pPr algn="r"/>
            <a:r>
              <a:rPr lang="ar-LB" sz="900" b="1" dirty="0">
                <a:solidFill>
                  <a:schemeClr val="tx1">
                    <a:lumMod val="65000"/>
                    <a:lumOff val="35000"/>
                  </a:schemeClr>
                </a:solidFill>
                <a:latin typeface="GE Dinar Two" panose="020A0503020102020204" pitchFamily="18" charset="-78"/>
                <a:ea typeface="GE Dinar Two" panose="020A0503020102020204" pitchFamily="18" charset="-78"/>
                <a:cs typeface="GE Dinar Two" panose="020A0503020102020204" pitchFamily="18" charset="-78"/>
              </a:rPr>
              <a:t>عائد</a:t>
            </a:r>
            <a:r>
              <a:rPr lang="ar-LB" sz="900" dirty="0">
                <a:solidFill>
                  <a:schemeClr val="tx1">
                    <a:lumMod val="65000"/>
                    <a:lumOff val="35000"/>
                  </a:schemeClr>
                </a:solidFill>
                <a:latin typeface="Times New Roman" panose="02020603050405020304" pitchFamily="18" charset="0"/>
                <a:ea typeface="GE Dinar Two" panose="020A0503020102020204" pitchFamily="18" charset="-78"/>
                <a:cs typeface="Times New Roman" panose="02020603050405020304" pitchFamily="18" charset="0"/>
              </a:rPr>
              <a:t> </a:t>
            </a:r>
            <a:r>
              <a:rPr lang="ar-LB" sz="900" b="1" dirty="0">
                <a:solidFill>
                  <a:schemeClr val="tx1">
                    <a:lumMod val="65000"/>
                    <a:lumOff val="35000"/>
                  </a:schemeClr>
                </a:solidFill>
                <a:latin typeface="GE Dinar Two" panose="020A0503020102020204" pitchFamily="18" charset="-78"/>
                <a:ea typeface="GE Dinar Two" panose="020A0503020102020204" pitchFamily="18" charset="-78"/>
                <a:cs typeface="GE Dinar Two" panose="020A0503020102020204" pitchFamily="18" charset="-78"/>
              </a:rPr>
              <a:t>الإيجار على العقارات التشغيلية</a:t>
            </a:r>
            <a:r>
              <a:rPr lang="ar-LB" sz="1200" baseline="30000" dirty="0">
                <a:solidFill>
                  <a:schemeClr val="tx1">
                    <a:lumMod val="65000"/>
                    <a:lumOff val="35000"/>
                  </a:schemeClr>
                </a:solidFill>
                <a:latin typeface="GE Dinar Two" panose="020A0503020102020204" pitchFamily="18" charset="-78"/>
                <a:ea typeface="GE Dinar Two" panose="020A0503020102020204" pitchFamily="18" charset="-78"/>
                <a:cs typeface="GE Dinar Two" panose="020A0503020102020204" pitchFamily="18" charset="-78"/>
              </a:rPr>
              <a:t> ** </a:t>
            </a:r>
          </a:p>
        </p:txBody>
      </p:sp>
      <p:cxnSp>
        <p:nvCxnSpPr>
          <p:cNvPr id="53" name="Straight Connector 52">
            <a:extLst>
              <a:ext uri="{FF2B5EF4-FFF2-40B4-BE49-F238E27FC236}">
                <a16:creationId xmlns:a16="http://schemas.microsoft.com/office/drawing/2014/main" id="{292E37EF-9FE2-9D49-8D2E-5B9B2F907EAB}"/>
              </a:ext>
            </a:extLst>
          </p:cNvPr>
          <p:cNvCxnSpPr/>
          <p:nvPr/>
        </p:nvCxnSpPr>
        <p:spPr>
          <a:xfrm>
            <a:off x="10592553" y="3420071"/>
            <a:ext cx="253427"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7476DEB-85C7-B54B-9814-236BDED2F3DD}"/>
              </a:ext>
            </a:extLst>
          </p:cNvPr>
          <p:cNvCxnSpPr/>
          <p:nvPr/>
        </p:nvCxnSpPr>
        <p:spPr>
          <a:xfrm>
            <a:off x="8077920" y="3420071"/>
            <a:ext cx="26925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6" name="Chart 55">
            <a:extLst>
              <a:ext uri="{FF2B5EF4-FFF2-40B4-BE49-F238E27FC236}">
                <a16:creationId xmlns:a16="http://schemas.microsoft.com/office/drawing/2014/main" id="{DB2FF294-C9BF-844A-92D8-995013C2F084}"/>
              </a:ext>
            </a:extLst>
          </p:cNvPr>
          <p:cNvGraphicFramePr>
            <a:graphicFrameLocks/>
          </p:cNvGraphicFramePr>
          <p:nvPr>
            <p:extLst>
              <p:ext uri="{D42A27DB-BD31-4B8C-83A1-F6EECF244321}">
                <p14:modId xmlns:p14="http://schemas.microsoft.com/office/powerpoint/2010/main" val="1741100888"/>
              </p:ext>
            </p:extLst>
          </p:nvPr>
        </p:nvGraphicFramePr>
        <p:xfrm>
          <a:off x="5826472" y="1275824"/>
          <a:ext cx="5397622" cy="21891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5" name="Chart 54">
            <a:extLst>
              <a:ext uri="{FF2B5EF4-FFF2-40B4-BE49-F238E27FC236}">
                <a16:creationId xmlns:a16="http://schemas.microsoft.com/office/drawing/2014/main" id="{861ECFC0-FE9A-4C7E-B495-FE60FF0A1512}"/>
              </a:ext>
            </a:extLst>
          </p:cNvPr>
          <p:cNvGraphicFramePr>
            <a:graphicFrameLocks/>
          </p:cNvGraphicFramePr>
          <p:nvPr>
            <p:extLst>
              <p:ext uri="{D42A27DB-BD31-4B8C-83A1-F6EECF244321}">
                <p14:modId xmlns:p14="http://schemas.microsoft.com/office/powerpoint/2010/main" val="1395078603"/>
              </p:ext>
            </p:extLst>
          </p:nvPr>
        </p:nvGraphicFramePr>
        <p:xfrm>
          <a:off x="5969681" y="1176017"/>
          <a:ext cx="5514974" cy="26812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02513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8291CA14F8064FA08DB9A44F546C79" ma:contentTypeVersion="7" ma:contentTypeDescription="Create a new document." ma:contentTypeScope="" ma:versionID="6c0e63b05c9105d3bf95ba9a2c607c81">
  <xsd:schema xmlns:xsd="http://www.w3.org/2001/XMLSchema" xmlns:xs="http://www.w3.org/2001/XMLSchema" xmlns:p="http://schemas.microsoft.com/office/2006/metadata/properties" xmlns:ns2="43efa346-ac6e-476c-b036-c9b6e74e91ce" xmlns:ns3="c6c43971-5ee3-4ce9-b512-51e9aed11ee5" targetNamespace="http://schemas.microsoft.com/office/2006/metadata/properties" ma:root="true" ma:fieldsID="713f4f96d1c89e1a5751fcf6232a2eda" ns2:_="" ns3:_="">
    <xsd:import namespace="43efa346-ac6e-476c-b036-c9b6e74e91ce"/>
    <xsd:import namespace="c6c43971-5ee3-4ce9-b512-51e9aed11ee5"/>
    <xsd:element name="properties">
      <xsd:complexType>
        <xsd:sequence>
          <xsd:element name="documentManagement">
            <xsd:complexType>
              <xsd:all>
                <xsd:element ref="ns2:TitleAR"/>
                <xsd:element ref="ns2:PublishDate"/>
                <xsd:element ref="ns2:Category"/>
                <xsd:element ref="ns2:ShowInSite"/>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efa346-ac6e-476c-b036-c9b6e74e91ce" elementFormDefault="qualified">
    <xsd:import namespace="http://schemas.microsoft.com/office/2006/documentManagement/types"/>
    <xsd:import namespace="http://schemas.microsoft.com/office/infopath/2007/PartnerControls"/>
    <xsd:element name="TitleAR" ma:index="8" ma:displayName="العنوان" ma:indexed="true" ma:internalName="TitleAR">
      <xsd:simpleType>
        <xsd:restriction base="dms:Text">
          <xsd:maxLength value="255"/>
        </xsd:restriction>
      </xsd:simpleType>
    </xsd:element>
    <xsd:element name="PublishDate" ma:index="9" ma:displayName="Publish Date" ma:format="DateOnly" ma:internalName="PublishDate">
      <xsd:simpleType>
        <xsd:restriction base="dms:DateTime"/>
      </xsd:simpleType>
    </xsd:element>
    <xsd:element name="Category" ma:index="10" ma:displayName="Category" ma:default="Annual Report" ma:format="Dropdown" ma:internalName="Category">
      <xsd:simpleType>
        <xsd:restriction base="dms:Choice">
          <xsd:enumeration value="Annual Report"/>
          <xsd:enumeration value="Financial"/>
          <xsd:enumeration value="Investor Presentation"/>
        </xsd:restriction>
      </xsd:simpleType>
    </xsd:element>
    <xsd:element name="ShowInSite" ma:index="12" ma:displayName="Show In Site" ma:default="English" ma:format="Dropdown" ma:internalName="ShowInSite">
      <xsd:simpleType>
        <xsd:restriction base="dms:Choice">
          <xsd:enumeration value="Arabic"/>
          <xsd:enumeration value="English"/>
        </xsd:restriction>
      </xsd:simpleType>
    </xsd:element>
  </xsd:schema>
  <xsd:schema xmlns:xsd="http://www.w3.org/2001/XMLSchema" xmlns:xs="http://www.w3.org/2001/XMLSchema" xmlns:dms="http://schemas.microsoft.com/office/2006/documentManagement/types" xmlns:pc="http://schemas.microsoft.com/office/infopath/2007/PartnerControls" targetNamespace="c6c43971-5ee3-4ce9-b512-51e9aed11ee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Date xmlns="43efa346-ac6e-476c-b036-c9b6e74e91ce">2023-12-30T21:00:00+00:00</PublishDate>
    <ShowInSite xmlns="43efa346-ac6e-476c-b036-c9b6e74e91ce">Arabic</ShowInSite>
    <TitleAR xmlns="43efa346-ac6e-476c-b036-c9b6e74e91ce">العرض التقديمي للمُستثمرين-الربع الرابع-2023</TitleAR>
    <Category xmlns="43efa346-ac6e-476c-b036-c9b6e74e91ce">Investor Presentation</Category>
  </documentManagement>
</p:properties>
</file>

<file path=customXml/itemProps1.xml><?xml version="1.0" encoding="utf-8"?>
<ds:datastoreItem xmlns:ds="http://schemas.openxmlformats.org/officeDocument/2006/customXml" ds:itemID="{68B7701E-7CAF-458D-850F-E99F9E5762F1}"/>
</file>

<file path=customXml/itemProps2.xml><?xml version="1.0" encoding="utf-8"?>
<ds:datastoreItem xmlns:ds="http://schemas.openxmlformats.org/officeDocument/2006/customXml" ds:itemID="{9149CC14-318E-4C99-9B1A-685516228235}"/>
</file>

<file path=customXml/itemProps3.xml><?xml version="1.0" encoding="utf-8"?>
<ds:datastoreItem xmlns:ds="http://schemas.openxmlformats.org/officeDocument/2006/customXml" ds:itemID="{F6650095-2C35-42DA-85CF-594E7126E2BC}"/>
</file>

<file path=docProps/app.xml><?xml version="1.0" encoding="utf-8"?>
<Properties xmlns="http://schemas.openxmlformats.org/officeDocument/2006/extended-properties" xmlns:vt="http://schemas.openxmlformats.org/officeDocument/2006/docPropsVTypes">
  <TotalTime>13283</TotalTime>
  <Words>3849</Words>
  <Application>Microsoft Office PowerPoint</Application>
  <PresentationFormat>Widescreen</PresentationFormat>
  <Paragraphs>732</Paragraphs>
  <Slides>38</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Calibri</vt:lpstr>
      <vt:lpstr>Calibri Light</vt:lpstr>
      <vt:lpstr>GE Dinar Two</vt:lpstr>
      <vt:lpstr>Miller</vt:lpstr>
      <vt:lpstr>Miller Text</vt:lpstr>
      <vt:lpstr>MillerText</vt:lpstr>
      <vt:lpstr>Symbol</vt:lpstr>
      <vt:lpstr>Times New Roman</vt:lpstr>
      <vt:lpstr>Trajan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العرض التقديمي للمُستثمرين-الربع الرابع-2023</dc:title>
  <dc:creator>Ebrahem Sewar</dc:creator>
  <cp:lastModifiedBy>Khalid Almoathen</cp:lastModifiedBy>
  <cp:revision>223</cp:revision>
  <dcterms:created xsi:type="dcterms:W3CDTF">2022-07-12T15:13:47Z</dcterms:created>
  <dcterms:modified xsi:type="dcterms:W3CDTF">2024-02-11T12:30:30Z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0x010100E68291CA14F8064FA08DB9A44F546C79</vt:lpwstr>
  </property>
</Properties>
</file>